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xls" ContentType="application/vnd.ms-excel"/>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27"/>
  </p:notesMasterIdLst>
  <p:handoutMasterIdLst>
    <p:handoutMasterId r:id="rId28"/>
  </p:handoutMasterIdLst>
  <p:sldIdLst>
    <p:sldId id="301" r:id="rId2"/>
    <p:sldId id="303" r:id="rId3"/>
    <p:sldId id="271" r:id="rId4"/>
    <p:sldId id="305" r:id="rId5"/>
    <p:sldId id="326" r:id="rId6"/>
    <p:sldId id="327" r:id="rId7"/>
    <p:sldId id="323" r:id="rId8"/>
    <p:sldId id="321" r:id="rId9"/>
    <p:sldId id="322" r:id="rId10"/>
    <p:sldId id="308" r:id="rId11"/>
    <p:sldId id="310" r:id="rId12"/>
    <p:sldId id="311" r:id="rId13"/>
    <p:sldId id="312" r:id="rId14"/>
    <p:sldId id="324" r:id="rId15"/>
    <p:sldId id="313" r:id="rId16"/>
    <p:sldId id="316" r:id="rId17"/>
    <p:sldId id="314" r:id="rId18"/>
    <p:sldId id="315" r:id="rId19"/>
    <p:sldId id="317" r:id="rId20"/>
    <p:sldId id="318" r:id="rId21"/>
    <p:sldId id="319" r:id="rId22"/>
    <p:sldId id="325" r:id="rId23"/>
    <p:sldId id="290" r:id="rId24"/>
    <p:sldId id="320" r:id="rId25"/>
    <p:sldId id="304" r:id="rId26"/>
  </p:sldIdLst>
  <p:sldSz cx="10080625" cy="7559675"/>
  <p:notesSz cx="7772400" cy="10058400"/>
  <p:defaultTextStyle>
    <a:defPPr>
      <a:defRPr lang="en-GB"/>
    </a:defPPr>
    <a:lvl1pPr algn="l" defTabSz="457200" rtl="0" eaLnBrk="0" fontAlgn="base" hangingPunct="0">
      <a:spcBef>
        <a:spcPct val="0"/>
      </a:spcBef>
      <a:spcAft>
        <a:spcPct val="0"/>
      </a:spcAft>
      <a:defRPr kern="1200">
        <a:solidFill>
          <a:schemeClr val="tx1"/>
        </a:solidFill>
        <a:latin typeface="Arial" charset="0"/>
        <a:ea typeface="+mn-ea"/>
        <a:cs typeface="+mn-cs"/>
      </a:defRPr>
    </a:lvl1pPr>
    <a:lvl2pPr marL="431800" indent="-215900" algn="l" defTabSz="457200" rtl="0" eaLnBrk="0" fontAlgn="base" hangingPunct="0">
      <a:spcBef>
        <a:spcPct val="0"/>
      </a:spcBef>
      <a:spcAft>
        <a:spcPct val="0"/>
      </a:spcAft>
      <a:defRPr kern="1200">
        <a:solidFill>
          <a:schemeClr val="tx1"/>
        </a:solidFill>
        <a:latin typeface="Arial" charset="0"/>
        <a:ea typeface="+mn-ea"/>
        <a:cs typeface="+mn-cs"/>
      </a:defRPr>
    </a:lvl2pPr>
    <a:lvl3pPr marL="647700" indent="-215900" algn="l" defTabSz="457200" rtl="0" eaLnBrk="0" fontAlgn="base" hangingPunct="0">
      <a:spcBef>
        <a:spcPct val="0"/>
      </a:spcBef>
      <a:spcAft>
        <a:spcPct val="0"/>
      </a:spcAft>
      <a:defRPr kern="1200">
        <a:solidFill>
          <a:schemeClr val="tx1"/>
        </a:solidFill>
        <a:latin typeface="Arial" charset="0"/>
        <a:ea typeface="+mn-ea"/>
        <a:cs typeface="+mn-cs"/>
      </a:defRPr>
    </a:lvl3pPr>
    <a:lvl4pPr marL="863600" indent="-215900" algn="l" defTabSz="457200" rtl="0" eaLnBrk="0" fontAlgn="base" hangingPunct="0">
      <a:spcBef>
        <a:spcPct val="0"/>
      </a:spcBef>
      <a:spcAft>
        <a:spcPct val="0"/>
      </a:spcAft>
      <a:defRPr kern="1200">
        <a:solidFill>
          <a:schemeClr val="tx1"/>
        </a:solidFill>
        <a:latin typeface="Arial" charset="0"/>
        <a:ea typeface="+mn-ea"/>
        <a:cs typeface="+mn-cs"/>
      </a:defRPr>
    </a:lvl4pPr>
    <a:lvl5pPr marL="1079500" indent="-2159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00"/>
    <a:srgbClr val="00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6" autoAdjust="0"/>
    <p:restoredTop sz="94692" autoAdjust="0"/>
  </p:normalViewPr>
  <p:slideViewPr>
    <p:cSldViewPr>
      <p:cViewPr>
        <p:scale>
          <a:sx n="70" d="100"/>
          <a:sy n="70" d="100"/>
        </p:scale>
        <p:origin x="-582" y="66"/>
      </p:cViewPr>
      <p:guideLst>
        <p:guide orient="horz" pos="2161"/>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9" d="100"/>
          <a:sy n="49" d="100"/>
        </p:scale>
        <p:origin x="-221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36867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a:lnSpc>
                <a:spcPct val="93000"/>
              </a:lnSpc>
              <a:buClr>
                <a:srgbClr val="000000"/>
              </a:buClr>
              <a:buSzPct val="45000"/>
              <a:buFont typeface="Wingdings" pitchFamily="2" charset="2"/>
              <a:buNone/>
              <a:defRPr sz="1200">
                <a:solidFill>
                  <a:srgbClr val="000000"/>
                </a:solidFill>
              </a:defRPr>
            </a:lvl1pPr>
          </a:lstStyle>
          <a:p>
            <a:endParaRPr lang="en-US"/>
          </a:p>
        </p:txBody>
      </p:sp>
      <p:sp>
        <p:nvSpPr>
          <p:cNvPr id="18435" name="Rectangle 3"/>
          <p:cNvSpPr>
            <a:spLocks noGrp="1" noChangeArrowheads="1"/>
          </p:cNvSpPr>
          <p:nvPr>
            <p:ph type="dt" sz="quarter" idx="1"/>
          </p:nvPr>
        </p:nvSpPr>
        <p:spPr bwMode="auto">
          <a:xfrm>
            <a:off x="4402138" y="0"/>
            <a:ext cx="336867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a:lnSpc>
                <a:spcPct val="93000"/>
              </a:lnSpc>
              <a:buClr>
                <a:srgbClr val="000000"/>
              </a:buClr>
              <a:buSzPct val="45000"/>
              <a:buFont typeface="Wingdings" pitchFamily="2" charset="2"/>
              <a:buNone/>
              <a:defRPr sz="1200">
                <a:solidFill>
                  <a:srgbClr val="000000"/>
                </a:solidFill>
              </a:defRPr>
            </a:lvl1pPr>
          </a:lstStyle>
          <a:p>
            <a:endParaRPr lang="en-US"/>
          </a:p>
        </p:txBody>
      </p:sp>
      <p:sp>
        <p:nvSpPr>
          <p:cNvPr id="18436" name="Rectangle 4"/>
          <p:cNvSpPr>
            <a:spLocks noGrp="1" noChangeArrowheads="1"/>
          </p:cNvSpPr>
          <p:nvPr>
            <p:ph type="ftr" sz="quarter" idx="2"/>
          </p:nvPr>
        </p:nvSpPr>
        <p:spPr bwMode="auto">
          <a:xfrm>
            <a:off x="0" y="9553575"/>
            <a:ext cx="336867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a:lnSpc>
                <a:spcPct val="93000"/>
              </a:lnSpc>
              <a:buClr>
                <a:srgbClr val="000000"/>
              </a:buClr>
              <a:buSzPct val="45000"/>
              <a:buFont typeface="Wingdings" pitchFamily="2" charset="2"/>
              <a:buNone/>
              <a:defRPr sz="1200">
                <a:solidFill>
                  <a:srgbClr val="000000"/>
                </a:solidFill>
              </a:defRPr>
            </a:lvl1pPr>
          </a:lstStyle>
          <a:p>
            <a:endParaRPr lang="en-US"/>
          </a:p>
        </p:txBody>
      </p:sp>
      <p:sp>
        <p:nvSpPr>
          <p:cNvPr id="18437" name="Rectangle 5"/>
          <p:cNvSpPr>
            <a:spLocks noGrp="1" noChangeArrowheads="1"/>
          </p:cNvSpPr>
          <p:nvPr>
            <p:ph type="sldNum" sz="quarter" idx="3"/>
          </p:nvPr>
        </p:nvSpPr>
        <p:spPr bwMode="auto">
          <a:xfrm>
            <a:off x="4402138" y="9553575"/>
            <a:ext cx="336867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a:lnSpc>
                <a:spcPct val="93000"/>
              </a:lnSpc>
              <a:buClr>
                <a:srgbClr val="000000"/>
              </a:buClr>
              <a:buSzPct val="45000"/>
              <a:buFont typeface="Wingdings" pitchFamily="2" charset="2"/>
              <a:buNone/>
              <a:defRPr sz="1200">
                <a:solidFill>
                  <a:srgbClr val="000000"/>
                </a:solidFill>
              </a:defRPr>
            </a:lvl1pPr>
          </a:lstStyle>
          <a:p>
            <a:fld id="{F33A0277-00F2-4B25-8A8E-2000B5945E58}" type="slidenum">
              <a:rPr lang="en-US"/>
              <a:pPr/>
              <a:t>‹N°›</a:t>
            </a:fld>
            <a:endParaRPr lang="en-US"/>
          </a:p>
        </p:txBody>
      </p:sp>
    </p:spTree>
    <p:extLst>
      <p:ext uri="{BB962C8B-B14F-4D97-AF65-F5344CB8AC3E}">
        <p14:creationId xmlns:p14="http://schemas.microsoft.com/office/powerpoint/2010/main" val="4141787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670675" cy="992505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4" name="Text Box 2"/>
          <p:cNvSpPr txBox="1">
            <a:spLocks noChangeArrowheads="1"/>
          </p:cNvSpPr>
          <p:nvPr/>
        </p:nvSpPr>
        <p:spPr bwMode="auto">
          <a:xfrm>
            <a:off x="0" y="0"/>
            <a:ext cx="2890838"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5" name="Text Box 3"/>
          <p:cNvSpPr txBox="1">
            <a:spLocks noChangeArrowheads="1"/>
          </p:cNvSpPr>
          <p:nvPr/>
        </p:nvSpPr>
        <p:spPr bwMode="auto">
          <a:xfrm>
            <a:off x="3776663" y="0"/>
            <a:ext cx="2890837"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6" name="Rectangle 4"/>
          <p:cNvSpPr>
            <a:spLocks noGrp="1" noRot="1" noChangeAspect="1" noChangeArrowheads="1"/>
          </p:cNvSpPr>
          <p:nvPr>
            <p:ph type="sldImg"/>
          </p:nvPr>
        </p:nvSpPr>
        <p:spPr bwMode="auto">
          <a:xfrm>
            <a:off x="855663" y="744538"/>
            <a:ext cx="4957762" cy="3719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p:nvPr>
        </p:nvSpPr>
        <p:spPr bwMode="auto">
          <a:xfrm>
            <a:off x="666750" y="4714875"/>
            <a:ext cx="5334000" cy="446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fr-FR" smtClean="0"/>
          </a:p>
        </p:txBody>
      </p:sp>
      <p:sp>
        <p:nvSpPr>
          <p:cNvPr id="3078" name="Text Box 6"/>
          <p:cNvSpPr txBox="1">
            <a:spLocks noChangeArrowheads="1"/>
          </p:cNvSpPr>
          <p:nvPr/>
        </p:nvSpPr>
        <p:spPr bwMode="auto">
          <a:xfrm>
            <a:off x="0" y="9428163"/>
            <a:ext cx="2890838"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9" name="Text Box 7"/>
          <p:cNvSpPr txBox="1">
            <a:spLocks noChangeArrowheads="1"/>
          </p:cNvSpPr>
          <p:nvPr/>
        </p:nvSpPr>
        <p:spPr bwMode="auto">
          <a:xfrm>
            <a:off x="3776663" y="9428163"/>
            <a:ext cx="2890837"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lnSpc>
                <a:spcPct val="93000"/>
              </a:lnSpc>
              <a:buClr>
                <a:srgbClr val="000000"/>
              </a:buClr>
              <a:buSzPct val="45000"/>
              <a:buFont typeface="Wingdings" pitchFamily="2" charset="2"/>
              <a:tabLst>
                <a:tab pos="723900" algn="l"/>
                <a:tab pos="1447800" algn="l"/>
                <a:tab pos="2171700" algn="l"/>
              </a:tabLst>
              <a:defRPr>
                <a:solidFill>
                  <a:srgbClr val="000000"/>
                </a:solidFill>
                <a:latin typeface="Arial" charset="0"/>
              </a:defRPr>
            </a:lvl1pPr>
            <a:lvl2pPr>
              <a:lnSpc>
                <a:spcPct val="93000"/>
              </a:lnSpc>
              <a:buClr>
                <a:srgbClr val="000000"/>
              </a:buClr>
              <a:buSzPct val="45000"/>
              <a:buFont typeface="Wingdings" pitchFamily="2" charset="2"/>
              <a:tabLst>
                <a:tab pos="723900" algn="l"/>
                <a:tab pos="1447800" algn="l"/>
                <a:tab pos="2171700" algn="l"/>
              </a:tabLst>
              <a:defRPr>
                <a:solidFill>
                  <a:srgbClr val="000000"/>
                </a:solidFill>
                <a:latin typeface="Arial" charset="0"/>
              </a:defRPr>
            </a:lvl2pPr>
            <a:lvl3pPr>
              <a:lnSpc>
                <a:spcPct val="93000"/>
              </a:lnSpc>
              <a:buClr>
                <a:srgbClr val="000000"/>
              </a:buClr>
              <a:buSzPct val="45000"/>
              <a:buFont typeface="Wingdings" pitchFamily="2" charset="2"/>
              <a:tabLst>
                <a:tab pos="723900" algn="l"/>
                <a:tab pos="1447800" algn="l"/>
                <a:tab pos="2171700" algn="l"/>
              </a:tabLst>
              <a:defRPr>
                <a:solidFill>
                  <a:srgbClr val="000000"/>
                </a:solidFill>
                <a:latin typeface="Arial" charset="0"/>
              </a:defRPr>
            </a:lvl3pPr>
            <a:lvl4pPr>
              <a:lnSpc>
                <a:spcPct val="93000"/>
              </a:lnSpc>
              <a:buClr>
                <a:srgbClr val="000000"/>
              </a:buClr>
              <a:buSzPct val="45000"/>
              <a:buFont typeface="Wingdings" pitchFamily="2" charset="2"/>
              <a:tabLst>
                <a:tab pos="723900" algn="l"/>
                <a:tab pos="1447800" algn="l"/>
                <a:tab pos="2171700" algn="l"/>
              </a:tabLst>
              <a:defRPr>
                <a:solidFill>
                  <a:srgbClr val="000000"/>
                </a:solidFill>
                <a:latin typeface="Arial" charset="0"/>
              </a:defRPr>
            </a:lvl4pPr>
            <a:lvl5pPr>
              <a:lnSpc>
                <a:spcPct val="93000"/>
              </a:lnSpc>
              <a:buClr>
                <a:srgbClr val="000000"/>
              </a:buClr>
              <a:buSzPct val="45000"/>
              <a:buFont typeface="Wingdings" pitchFamily="2" charset="2"/>
              <a:tabLst>
                <a:tab pos="723900" algn="l"/>
                <a:tab pos="1447800" algn="l"/>
                <a:tab pos="2171700" algn="l"/>
              </a:tabLst>
              <a:defRPr>
                <a:solidFill>
                  <a:srgbClr val="000000"/>
                </a:solidFill>
                <a:latin typeface="Arial"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Lst>
              <a:defRPr>
                <a:solidFill>
                  <a:srgbClr val="000000"/>
                </a:solidFill>
                <a:latin typeface="Arial"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Lst>
              <a:defRPr>
                <a:solidFill>
                  <a:srgbClr val="000000"/>
                </a:solidFill>
                <a:latin typeface="Arial"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Lst>
              <a:defRPr>
                <a:solidFill>
                  <a:srgbClr val="000000"/>
                </a:solidFill>
                <a:latin typeface="Arial"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Lst>
              <a:defRPr>
                <a:solidFill>
                  <a:srgbClr val="000000"/>
                </a:solidFill>
                <a:latin typeface="Arial" charset="0"/>
              </a:defRPr>
            </a:lvl9pPr>
          </a:lstStyle>
          <a:p>
            <a:pPr algn="r" eaLnBrk="1"/>
            <a:fld id="{2CDC5D87-7C4B-4771-AC6A-FC9EE4E52D00}" type="slidenum">
              <a:rPr lang="en-GB" sz="1200"/>
              <a:pPr algn="r" eaLnBrk="1"/>
              <a:t>‹N°›</a:t>
            </a:fld>
            <a:endParaRPr lang="en-GB" sz="1200"/>
          </a:p>
        </p:txBody>
      </p:sp>
    </p:spTree>
    <p:extLst>
      <p:ext uri="{BB962C8B-B14F-4D97-AF65-F5344CB8AC3E}">
        <p14:creationId xmlns:p14="http://schemas.microsoft.com/office/powerpoint/2010/main" val="201703296"/>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fontAlgn="base">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fontAlgn="base">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fontAlgn="base">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fontAlgn="base">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9314" name="Text Box 2"/>
          <p:cNvSpPr txBox="1">
            <a:spLocks noChangeArrowheads="1"/>
          </p:cNvSpPr>
          <p:nvPr/>
        </p:nvSpPr>
        <p:spPr bwMode="auto">
          <a:xfrm>
            <a:off x="855663" y="744538"/>
            <a:ext cx="4959350" cy="37211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9315" name="Rectangle 3"/>
          <p:cNvSpPr txBox="1">
            <a:spLocks noGrp="1" noChangeArrowheads="1"/>
          </p:cNvSpPr>
          <p:nvPr>
            <p:ph type="body"/>
          </p:nvPr>
        </p:nvSpPr>
        <p:spPr>
          <a:xfrm>
            <a:off x="666750" y="4714875"/>
            <a:ext cx="5335588" cy="4467225"/>
          </a:xfrm>
          <a:noFill/>
          <a:ln/>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3410" name="Text Box 2"/>
          <p:cNvSpPr txBox="1">
            <a:spLocks noChangeArrowheads="1"/>
          </p:cNvSpPr>
          <p:nvPr/>
        </p:nvSpPr>
        <p:spPr bwMode="auto">
          <a:xfrm>
            <a:off x="855663" y="744538"/>
            <a:ext cx="4959350" cy="37211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3411" name="Rectangle 3"/>
          <p:cNvSpPr txBox="1">
            <a:spLocks noGrp="1" noChangeArrowheads="1"/>
          </p:cNvSpPr>
          <p:nvPr>
            <p:ph type="body"/>
          </p:nvPr>
        </p:nvSpPr>
        <p:spPr>
          <a:xfrm>
            <a:off x="666750" y="4714875"/>
            <a:ext cx="5335588" cy="4467225"/>
          </a:xfrm>
          <a:noFill/>
          <a:ln/>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ChangeArrowheads="1" noTextEdit="1"/>
          </p:cNvSpPr>
          <p:nvPr>
            <p:ph type="sldImg"/>
          </p:nvPr>
        </p:nvSpPr>
        <p:spPr>
          <a:xfrm>
            <a:off x="1376363" y="757238"/>
            <a:ext cx="5022850" cy="3767137"/>
          </a:xfrm>
        </p:spPr>
      </p:sp>
      <p:sp>
        <p:nvSpPr>
          <p:cNvPr id="204803" name="Rectangle 3"/>
          <p:cNvSpPr>
            <a:spLocks noGrp="1" noChangeArrowheads="1"/>
          </p:cNvSpPr>
          <p:nvPr>
            <p:ph type="body" idx="1"/>
          </p:nvPr>
        </p:nvSpPr>
        <p:spPr>
          <a:xfrm>
            <a:off x="1036638" y="4775200"/>
            <a:ext cx="5699125" cy="4527550"/>
          </a:xfrm>
        </p:spPr>
        <p:txBody>
          <a:bodyPr lIns="104416" tIns="52208" rIns="104416" bIns="52208"/>
          <a:lstStyle/>
          <a:p>
            <a:r>
              <a:rPr lang="fr-FR"/>
              <a:t>Aimantation de l’eau</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855663" y="744538"/>
            <a:ext cx="4959350" cy="37211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endParaRPr lang="en-US"/>
          </a:p>
        </p:txBody>
      </p:sp>
      <p:sp>
        <p:nvSpPr>
          <p:cNvPr id="20483" name="Rectangle 3"/>
          <p:cNvSpPr>
            <a:spLocks noGrp="1" noChangeArrowheads="1"/>
          </p:cNvSpPr>
          <p:nvPr>
            <p:ph type="body"/>
          </p:nvPr>
        </p:nvSpPr>
        <p:spPr>
          <a:xfrm>
            <a:off x="666750" y="4714875"/>
            <a:ext cx="5335588" cy="4467225"/>
          </a:xfrm>
          <a:noFill/>
        </p:spPr>
        <p:txBody>
          <a:bodyPr wrap="none" anchor="ct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855663" y="744538"/>
            <a:ext cx="4959350" cy="37211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endParaRPr lang="en-US"/>
          </a:p>
        </p:txBody>
      </p:sp>
      <p:sp>
        <p:nvSpPr>
          <p:cNvPr id="20483" name="Rectangle 3"/>
          <p:cNvSpPr>
            <a:spLocks noGrp="1" noChangeArrowheads="1"/>
          </p:cNvSpPr>
          <p:nvPr>
            <p:ph type="body"/>
          </p:nvPr>
        </p:nvSpPr>
        <p:spPr>
          <a:xfrm>
            <a:off x="666750" y="4714875"/>
            <a:ext cx="5335588" cy="4467225"/>
          </a:xfrm>
          <a:noFill/>
        </p:spPr>
        <p:txBody>
          <a:bodyPr wrap="none" anchor="ct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3410" name="Text Box 2"/>
          <p:cNvSpPr txBox="1">
            <a:spLocks noChangeArrowheads="1"/>
          </p:cNvSpPr>
          <p:nvPr/>
        </p:nvSpPr>
        <p:spPr bwMode="auto">
          <a:xfrm>
            <a:off x="855663" y="744538"/>
            <a:ext cx="4959350" cy="37211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3411" name="Rectangle 3"/>
          <p:cNvSpPr txBox="1">
            <a:spLocks noGrp="1" noChangeArrowheads="1"/>
          </p:cNvSpPr>
          <p:nvPr>
            <p:ph type="body"/>
          </p:nvPr>
        </p:nvSpPr>
        <p:spPr>
          <a:xfrm>
            <a:off x="666750" y="4714875"/>
            <a:ext cx="5335588" cy="4467225"/>
          </a:xfrm>
          <a:noFill/>
          <a:ln/>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04825" y="303213"/>
            <a:ext cx="9072563" cy="1258887"/>
          </a:xfrm>
          <a:prstGeom prst="rect">
            <a:avLst/>
          </a:prstGeom>
        </p:spPr>
        <p:txBody>
          <a:bodyPr/>
          <a:lstStyle/>
          <a:p>
            <a:r>
              <a:rPr lang="fr-FR" smtClean="0"/>
              <a:t>Modifiez le style du titre</a:t>
            </a:r>
            <a:endParaRPr lang="en-US"/>
          </a:p>
        </p:txBody>
      </p:sp>
      <p:sp>
        <p:nvSpPr>
          <p:cNvPr id="3" name="Espace réservé du contenu 2"/>
          <p:cNvSpPr>
            <a:spLocks noGrp="1"/>
          </p:cNvSpPr>
          <p:nvPr>
            <p:ph idx="1"/>
          </p:nvPr>
        </p:nvSpPr>
        <p:spPr>
          <a:xfrm>
            <a:off x="504825" y="1763713"/>
            <a:ext cx="9072563" cy="4989512"/>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1507834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10438" y="303213"/>
            <a:ext cx="2266950" cy="6450012"/>
          </a:xfrm>
          <a:prstGeom prst="rect">
            <a:avLst/>
          </a:prstGeo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504825" y="303213"/>
            <a:ext cx="6653213" cy="6450012"/>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3721089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504825" y="303213"/>
            <a:ext cx="9072563" cy="1258887"/>
          </a:xfrm>
          <a:prstGeom prst="rect">
            <a:avLst/>
          </a:prstGeom>
        </p:spPr>
        <p:txBody>
          <a:bodyPr/>
          <a:lstStyle/>
          <a:p>
            <a:r>
              <a:rPr lang="fr-FR" smtClean="0"/>
              <a:t>Modifiez le style du titre</a:t>
            </a:r>
            <a:endParaRPr lang="en-US"/>
          </a:p>
        </p:txBody>
      </p:sp>
    </p:spTree>
    <p:extLst>
      <p:ext uri="{BB962C8B-B14F-4D97-AF65-F5344CB8AC3E}">
        <p14:creationId xmlns:p14="http://schemas.microsoft.com/office/powerpoint/2010/main" val="3949837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7151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96925" y="4857750"/>
            <a:ext cx="8567738" cy="1501775"/>
          </a:xfrm>
          <a:prstGeom prst="rect">
            <a:avLst/>
          </a:prstGeo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96925" y="3203575"/>
            <a:ext cx="8567738" cy="1654175"/>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2977814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504825" y="303213"/>
            <a:ext cx="9072563" cy="1258887"/>
          </a:xfrm>
          <a:prstGeom prst="rect">
            <a:avLst/>
          </a:prstGeom>
        </p:spPr>
        <p:txBody>
          <a:bodyPr/>
          <a:lstStyle/>
          <a:p>
            <a:r>
              <a:rPr lang="fr-FR" smtClean="0"/>
              <a:t>Modifiez le style du titre</a:t>
            </a:r>
            <a:endParaRPr lang="en-US"/>
          </a:p>
        </p:txBody>
      </p:sp>
      <p:sp>
        <p:nvSpPr>
          <p:cNvPr id="3" name="Espace réservé du contenu 2"/>
          <p:cNvSpPr>
            <a:spLocks noGrp="1"/>
          </p:cNvSpPr>
          <p:nvPr>
            <p:ph sz="half" idx="1"/>
          </p:nvPr>
        </p:nvSpPr>
        <p:spPr>
          <a:xfrm>
            <a:off x="504825" y="1763713"/>
            <a:ext cx="4459288" cy="498951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5116513" y="1763713"/>
            <a:ext cx="4460875" cy="498951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815747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04825" y="303213"/>
            <a:ext cx="9072563" cy="1258887"/>
          </a:xfrm>
          <a:prstGeom prst="rect">
            <a:avLst/>
          </a:prstGeom>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504825" y="1692275"/>
            <a:ext cx="4452938" cy="704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504825" y="2397125"/>
            <a:ext cx="4452938" cy="43561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5121275" y="1692275"/>
            <a:ext cx="4456113" cy="704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5121275" y="2397125"/>
            <a:ext cx="4456113" cy="43561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1173412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504825" y="303213"/>
            <a:ext cx="9072563" cy="1258887"/>
          </a:xfrm>
          <a:prstGeom prst="rect">
            <a:avLst/>
          </a:prstGeom>
        </p:spPr>
        <p:txBody>
          <a:bodyPr/>
          <a:lstStyle/>
          <a:p>
            <a:r>
              <a:rPr lang="fr-FR" smtClean="0"/>
              <a:t>Modifiez le style du titre</a:t>
            </a:r>
            <a:endParaRPr lang="en-US"/>
          </a:p>
        </p:txBody>
      </p:sp>
    </p:spTree>
    <p:extLst>
      <p:ext uri="{BB962C8B-B14F-4D97-AF65-F5344CB8AC3E}">
        <p14:creationId xmlns:p14="http://schemas.microsoft.com/office/powerpoint/2010/main" val="7158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955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04825" y="301625"/>
            <a:ext cx="3316288" cy="1279525"/>
          </a:xfrm>
          <a:prstGeom prst="rect">
            <a:avLst/>
          </a:prstGeo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941763" y="301625"/>
            <a:ext cx="5635625" cy="6451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504825" y="1581150"/>
            <a:ext cx="3316288" cy="51720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926234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76438" y="5291138"/>
            <a:ext cx="6048375" cy="625475"/>
          </a:xfrm>
          <a:prstGeom prst="rect">
            <a:avLst/>
          </a:prstGeo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976438" y="674688"/>
            <a:ext cx="6048375" cy="45370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976438" y="5916613"/>
            <a:ext cx="6048375" cy="88741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222783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504825" y="303213"/>
            <a:ext cx="9072563" cy="1258887"/>
          </a:xfrm>
          <a:prstGeom prst="rect">
            <a:avLst/>
          </a:prstGeom>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a:xfrm>
            <a:off x="504825" y="1763713"/>
            <a:ext cx="9072563" cy="4989512"/>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1633563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wmf"/><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4" name="Text Box 4"/>
          <p:cNvSpPr txBox="1">
            <a:spLocks noChangeArrowheads="1"/>
          </p:cNvSpPr>
          <p:nvPr/>
        </p:nvSpPr>
        <p:spPr bwMode="auto">
          <a:xfrm>
            <a:off x="2303463" y="323850"/>
            <a:ext cx="5689600"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3000"/>
              </a:lnSpc>
              <a:buClr>
                <a:srgbClr val="000000"/>
              </a:buClr>
              <a:buSzPct val="45000"/>
              <a:buFont typeface="Wingdings" pitchFamily="2" charset="2"/>
              <a:tabLst>
                <a:tab pos="723900" algn="l"/>
                <a:tab pos="1447800" algn="l"/>
                <a:tab pos="2171700" algn="l"/>
                <a:tab pos="2895600" algn="l"/>
                <a:tab pos="3619500" algn="l"/>
                <a:tab pos="4343400" algn="l"/>
                <a:tab pos="5067300" algn="l"/>
              </a:tabLst>
              <a:defRPr>
                <a:solidFill>
                  <a:srgbClr val="000000"/>
                </a:solidFill>
                <a:latin typeface="Arial" charset="0"/>
              </a:defRPr>
            </a:lvl1pPr>
            <a:lvl2pPr>
              <a:lnSpc>
                <a:spcPct val="93000"/>
              </a:lnSpc>
              <a:buClr>
                <a:srgbClr val="000000"/>
              </a:buClr>
              <a:buSzPct val="45000"/>
              <a:buFont typeface="Wingdings" pitchFamily="2" charset="2"/>
              <a:tabLst>
                <a:tab pos="723900" algn="l"/>
                <a:tab pos="1447800" algn="l"/>
                <a:tab pos="2171700" algn="l"/>
                <a:tab pos="2895600" algn="l"/>
                <a:tab pos="3619500" algn="l"/>
                <a:tab pos="4343400" algn="l"/>
                <a:tab pos="5067300" algn="l"/>
              </a:tabLst>
              <a:defRPr>
                <a:solidFill>
                  <a:srgbClr val="000000"/>
                </a:solidFill>
                <a:latin typeface="Arial" charset="0"/>
              </a:defRPr>
            </a:lvl2pPr>
            <a:lvl3pPr>
              <a:lnSpc>
                <a:spcPct val="93000"/>
              </a:lnSpc>
              <a:buClr>
                <a:srgbClr val="000000"/>
              </a:buClr>
              <a:buSzPct val="45000"/>
              <a:buFont typeface="Wingdings" pitchFamily="2" charset="2"/>
              <a:tabLst>
                <a:tab pos="723900" algn="l"/>
                <a:tab pos="1447800" algn="l"/>
                <a:tab pos="2171700" algn="l"/>
                <a:tab pos="2895600" algn="l"/>
                <a:tab pos="3619500" algn="l"/>
                <a:tab pos="4343400" algn="l"/>
                <a:tab pos="5067300" algn="l"/>
              </a:tabLst>
              <a:defRPr>
                <a:solidFill>
                  <a:srgbClr val="000000"/>
                </a:solidFill>
                <a:latin typeface="Arial" charset="0"/>
              </a:defRPr>
            </a:lvl3pPr>
            <a:lvl4pPr>
              <a:lnSpc>
                <a:spcPct val="93000"/>
              </a:lnSpc>
              <a:buClr>
                <a:srgbClr val="000000"/>
              </a:buClr>
              <a:buSzPct val="45000"/>
              <a:buFont typeface="Wingdings" pitchFamily="2" charset="2"/>
              <a:tabLst>
                <a:tab pos="723900" algn="l"/>
                <a:tab pos="1447800" algn="l"/>
                <a:tab pos="2171700" algn="l"/>
                <a:tab pos="2895600" algn="l"/>
                <a:tab pos="3619500" algn="l"/>
                <a:tab pos="4343400" algn="l"/>
                <a:tab pos="5067300" algn="l"/>
              </a:tabLst>
              <a:defRPr>
                <a:solidFill>
                  <a:srgbClr val="000000"/>
                </a:solidFill>
                <a:latin typeface="Arial" charset="0"/>
              </a:defRPr>
            </a:lvl4pPr>
            <a:lvl5pPr>
              <a:lnSpc>
                <a:spcPct val="93000"/>
              </a:lnSpc>
              <a:buClr>
                <a:srgbClr val="000000"/>
              </a:buClr>
              <a:buSzPct val="45000"/>
              <a:buFont typeface="Wingdings" pitchFamily="2" charset="2"/>
              <a:tabLst>
                <a:tab pos="723900" algn="l"/>
                <a:tab pos="1447800" algn="l"/>
                <a:tab pos="2171700" algn="l"/>
                <a:tab pos="2895600" algn="l"/>
                <a:tab pos="3619500" algn="l"/>
                <a:tab pos="4343400" algn="l"/>
                <a:tab pos="5067300" algn="l"/>
              </a:tabLst>
              <a:defRPr>
                <a:solidFill>
                  <a:srgbClr val="000000"/>
                </a:solidFill>
                <a:latin typeface="Arial"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a:solidFill>
                  <a:srgbClr val="000000"/>
                </a:solidFill>
                <a:latin typeface="Arial"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a:solidFill>
                  <a:srgbClr val="000000"/>
                </a:solidFill>
                <a:latin typeface="Arial"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a:solidFill>
                  <a:srgbClr val="000000"/>
                </a:solidFill>
                <a:latin typeface="Arial"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a:solidFill>
                  <a:srgbClr val="000000"/>
                </a:solidFill>
                <a:latin typeface="Arial" charset="0"/>
              </a:defRPr>
            </a:lvl9pPr>
          </a:lstStyle>
          <a:p>
            <a:pPr algn="ctr" eaLnBrk="1"/>
            <a:endParaRPr lang="en-US" sz="2000"/>
          </a:p>
        </p:txBody>
      </p:sp>
      <p:sp>
        <p:nvSpPr>
          <p:cNvPr id="56325" name="Text Box 5"/>
          <p:cNvSpPr txBox="1">
            <a:spLocks noChangeArrowheads="1"/>
          </p:cNvSpPr>
          <p:nvPr/>
        </p:nvSpPr>
        <p:spPr bwMode="auto">
          <a:xfrm>
            <a:off x="8712200" y="6948488"/>
            <a:ext cx="550863" cy="322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3000"/>
              </a:lnSpc>
              <a:buClr>
                <a:srgbClr val="000000"/>
              </a:buClr>
              <a:buSzPct val="45000"/>
              <a:buFont typeface="Wingdings" pitchFamily="2" charset="2"/>
              <a:tabLst>
                <a:tab pos="723900" algn="l"/>
                <a:tab pos="1447800" algn="l"/>
                <a:tab pos="2171700" algn="l"/>
              </a:tabLst>
              <a:defRPr>
                <a:solidFill>
                  <a:srgbClr val="000000"/>
                </a:solidFill>
                <a:latin typeface="Arial" charset="0"/>
              </a:defRPr>
            </a:lvl1pPr>
            <a:lvl2pPr>
              <a:lnSpc>
                <a:spcPct val="93000"/>
              </a:lnSpc>
              <a:buClr>
                <a:srgbClr val="000000"/>
              </a:buClr>
              <a:buSzPct val="45000"/>
              <a:buFont typeface="Wingdings" pitchFamily="2" charset="2"/>
              <a:tabLst>
                <a:tab pos="723900" algn="l"/>
                <a:tab pos="1447800" algn="l"/>
                <a:tab pos="2171700" algn="l"/>
              </a:tabLst>
              <a:defRPr>
                <a:solidFill>
                  <a:srgbClr val="000000"/>
                </a:solidFill>
                <a:latin typeface="Arial" charset="0"/>
              </a:defRPr>
            </a:lvl2pPr>
            <a:lvl3pPr>
              <a:lnSpc>
                <a:spcPct val="93000"/>
              </a:lnSpc>
              <a:buClr>
                <a:srgbClr val="000000"/>
              </a:buClr>
              <a:buSzPct val="45000"/>
              <a:buFont typeface="Wingdings" pitchFamily="2" charset="2"/>
              <a:tabLst>
                <a:tab pos="723900" algn="l"/>
                <a:tab pos="1447800" algn="l"/>
                <a:tab pos="2171700" algn="l"/>
              </a:tabLst>
              <a:defRPr>
                <a:solidFill>
                  <a:srgbClr val="000000"/>
                </a:solidFill>
                <a:latin typeface="Arial" charset="0"/>
              </a:defRPr>
            </a:lvl3pPr>
            <a:lvl4pPr>
              <a:lnSpc>
                <a:spcPct val="93000"/>
              </a:lnSpc>
              <a:buClr>
                <a:srgbClr val="000000"/>
              </a:buClr>
              <a:buSzPct val="45000"/>
              <a:buFont typeface="Wingdings" pitchFamily="2" charset="2"/>
              <a:tabLst>
                <a:tab pos="723900" algn="l"/>
                <a:tab pos="1447800" algn="l"/>
                <a:tab pos="2171700" algn="l"/>
              </a:tabLst>
              <a:defRPr>
                <a:solidFill>
                  <a:srgbClr val="000000"/>
                </a:solidFill>
                <a:latin typeface="Arial" charset="0"/>
              </a:defRPr>
            </a:lvl4pPr>
            <a:lvl5pPr>
              <a:lnSpc>
                <a:spcPct val="93000"/>
              </a:lnSpc>
              <a:buClr>
                <a:srgbClr val="000000"/>
              </a:buClr>
              <a:buSzPct val="45000"/>
              <a:buFont typeface="Wingdings" pitchFamily="2" charset="2"/>
              <a:tabLst>
                <a:tab pos="723900" algn="l"/>
                <a:tab pos="1447800" algn="l"/>
                <a:tab pos="2171700" algn="l"/>
              </a:tabLst>
              <a:defRPr>
                <a:solidFill>
                  <a:srgbClr val="000000"/>
                </a:solidFill>
                <a:latin typeface="Arial"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Lst>
              <a:defRPr>
                <a:solidFill>
                  <a:srgbClr val="000000"/>
                </a:solidFill>
                <a:latin typeface="Arial"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Lst>
              <a:defRPr>
                <a:solidFill>
                  <a:srgbClr val="000000"/>
                </a:solidFill>
                <a:latin typeface="Arial"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Lst>
              <a:defRPr>
                <a:solidFill>
                  <a:srgbClr val="000000"/>
                </a:solidFill>
                <a:latin typeface="Arial"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Lst>
              <a:defRPr>
                <a:solidFill>
                  <a:srgbClr val="000000"/>
                </a:solidFill>
                <a:latin typeface="Arial" charset="0"/>
              </a:defRPr>
            </a:lvl9pPr>
          </a:lstStyle>
          <a:p>
            <a:pPr algn="r" eaLnBrk="1"/>
            <a:fld id="{58C01641-C58A-4841-ADB5-96BF3F9AF58A}" type="slidenum">
              <a:rPr lang="en-GB" sz="1400"/>
              <a:pPr algn="r" eaLnBrk="1"/>
              <a:t>‹N°›</a:t>
            </a:fld>
            <a:endParaRPr lang="en-GB" sz="1400"/>
          </a:p>
        </p:txBody>
      </p:sp>
      <p:sp>
        <p:nvSpPr>
          <p:cNvPr id="56326" name="Line 6"/>
          <p:cNvSpPr>
            <a:spLocks noChangeShapeType="1"/>
          </p:cNvSpPr>
          <p:nvPr/>
        </p:nvSpPr>
        <p:spPr bwMode="auto">
          <a:xfrm flipH="1">
            <a:off x="287338" y="900113"/>
            <a:ext cx="9290050" cy="6350"/>
          </a:xfrm>
          <a:prstGeom prst="line">
            <a:avLst/>
          </a:prstGeom>
          <a:noFill/>
          <a:ln w="36068">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6327" name="Line 7"/>
          <p:cNvSpPr>
            <a:spLocks noChangeShapeType="1"/>
          </p:cNvSpPr>
          <p:nvPr/>
        </p:nvSpPr>
        <p:spPr bwMode="auto">
          <a:xfrm flipH="1">
            <a:off x="287338" y="6948488"/>
            <a:ext cx="9363075" cy="0"/>
          </a:xfrm>
          <a:prstGeom prst="line">
            <a:avLst/>
          </a:prstGeom>
          <a:noFill/>
          <a:ln w="36068">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aphicFrame>
        <p:nvGraphicFramePr>
          <p:cNvPr id="56328" name="Object 8"/>
          <p:cNvGraphicFramePr>
            <a:graphicFrameLocks noChangeAspect="1"/>
          </p:cNvGraphicFramePr>
          <p:nvPr/>
        </p:nvGraphicFramePr>
        <p:xfrm>
          <a:off x="4678363" y="3879850"/>
          <a:ext cx="719137" cy="360363"/>
        </p:xfrm>
        <a:graphic>
          <a:graphicData uri="http://schemas.openxmlformats.org/presentationml/2006/ole">
            <mc:AlternateContent xmlns:mc="http://schemas.openxmlformats.org/markup-compatibility/2006">
              <mc:Choice xmlns:v="urn:schemas-microsoft-com:vml" Requires="v">
                <p:oleObj spid="_x0000_s56410" r:id="rId15" imgW="72360" imgH="173880" progId="">
                  <p:embed/>
                </p:oleObj>
              </mc:Choice>
              <mc:Fallback>
                <p:oleObj r:id="rId15" imgW="72360" imgH="173880" progId="">
                  <p:embed/>
                  <p:pic>
                    <p:nvPicPr>
                      <p:cNvPr id="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78363" y="3879850"/>
                        <a:ext cx="719137" cy="360363"/>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6334" name="Picture 14"/>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6985000" y="250825"/>
            <a:ext cx="24479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36" name="Rectangle 16"/>
          <p:cNvSpPr>
            <a:spLocks noChangeArrowheads="1"/>
          </p:cNvSpPr>
          <p:nvPr userDrawn="1"/>
        </p:nvSpPr>
        <p:spPr bwMode="auto">
          <a:xfrm>
            <a:off x="3671888" y="323850"/>
            <a:ext cx="2016125"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eaLnBrk="1">
              <a:lnSpc>
                <a:spcPct val="93000"/>
              </a:lnSpc>
              <a:buClr>
                <a:srgbClr val="000000"/>
              </a:buClr>
              <a:buSzPct val="45000"/>
              <a:buFont typeface="Wingdings" pitchFamily="2" charset="2"/>
              <a:buNone/>
            </a:pPr>
            <a:r>
              <a:rPr lang="en-US" sz="2000"/>
              <a:t>SIMUDMRI</a:t>
            </a:r>
            <a:endParaRPr lang="en-GB" sz="2000"/>
          </a:p>
        </p:txBody>
      </p:sp>
      <p:pic>
        <p:nvPicPr>
          <p:cNvPr id="11" name="Picture 2"/>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89992" y="65409"/>
            <a:ext cx="2062088" cy="75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37" name="Rectangle 17"/>
          <p:cNvSpPr>
            <a:spLocks noChangeArrowheads="1"/>
          </p:cNvSpPr>
          <p:nvPr userDrawn="1"/>
        </p:nvSpPr>
        <p:spPr bwMode="auto">
          <a:xfrm>
            <a:off x="719138" y="7019925"/>
            <a:ext cx="8281987"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1">
              <a:lnSpc>
                <a:spcPct val="93000"/>
              </a:lnSpc>
              <a:buClr>
                <a:srgbClr val="000000"/>
              </a:buClr>
              <a:buSzPct val="45000"/>
              <a:buFont typeface="Wingdings" pitchFamily="2" charset="2"/>
              <a:buNone/>
            </a:pPr>
            <a:r>
              <a:rPr lang="en-US" dirty="0"/>
              <a:t>ANR </a:t>
            </a:r>
            <a:r>
              <a:rPr lang="en-US" dirty="0" err="1"/>
              <a:t>Cosinus</a:t>
            </a:r>
            <a:r>
              <a:rPr lang="en-US" dirty="0"/>
              <a:t> 2010 			</a:t>
            </a:r>
            <a:r>
              <a:rPr lang="en-US" dirty="0" smtClean="0"/>
              <a:t>Revue mars</a:t>
            </a:r>
            <a:r>
              <a:rPr lang="en-US" baseline="0" dirty="0" smtClean="0"/>
              <a:t> 2012</a:t>
            </a:r>
            <a:endParaRPr lang="en-GB" dirty="0"/>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iming>
    <p:tnLst>
      <p:par>
        <p:cTn id="1" dur="indefinite" restart="never" nodeType="tmRoot"/>
      </p:par>
    </p:tnLst>
  </p:timing>
  <p:txStyles>
    <p:titleStyle>
      <a:lvl1pPr marL="1079500" indent="-215900" algn="ctr" defTabSz="457200" rtl="0" fontAlgn="base">
        <a:lnSpc>
          <a:spcPct val="91000"/>
        </a:lnSpc>
        <a:spcBef>
          <a:spcPct val="0"/>
        </a:spcBef>
        <a:spcAft>
          <a:spcPct val="0"/>
        </a:spcAft>
        <a:buClr>
          <a:srgbClr val="000000"/>
        </a:buClr>
        <a:buSzPct val="45000"/>
        <a:buFont typeface="Wingdings" pitchFamily="2" charset="2"/>
        <a:defRPr sz="4400">
          <a:solidFill>
            <a:srgbClr val="000000"/>
          </a:solidFill>
          <a:latin typeface="+mj-lt"/>
          <a:ea typeface="+mj-ea"/>
          <a:cs typeface="+mj-cs"/>
        </a:defRPr>
      </a:lvl1pPr>
      <a:lvl2pPr marL="1079500" indent="-215900" algn="ctr" defTabSz="457200" rtl="0" fontAlgn="base">
        <a:lnSpc>
          <a:spcPct val="91000"/>
        </a:lnSpc>
        <a:spcBef>
          <a:spcPct val="0"/>
        </a:spcBef>
        <a:spcAft>
          <a:spcPct val="0"/>
        </a:spcAft>
        <a:buClr>
          <a:srgbClr val="000000"/>
        </a:buClr>
        <a:buSzPct val="45000"/>
        <a:buFont typeface="Wingdings" pitchFamily="2" charset="2"/>
        <a:defRPr sz="4400">
          <a:solidFill>
            <a:srgbClr val="000000"/>
          </a:solidFill>
          <a:latin typeface="Arial" charset="0"/>
        </a:defRPr>
      </a:lvl2pPr>
      <a:lvl3pPr marL="1079500" indent="-215900" algn="ctr" defTabSz="457200" rtl="0" fontAlgn="base">
        <a:lnSpc>
          <a:spcPct val="91000"/>
        </a:lnSpc>
        <a:spcBef>
          <a:spcPct val="0"/>
        </a:spcBef>
        <a:spcAft>
          <a:spcPct val="0"/>
        </a:spcAft>
        <a:buClr>
          <a:srgbClr val="000000"/>
        </a:buClr>
        <a:buSzPct val="45000"/>
        <a:buFont typeface="Wingdings" pitchFamily="2" charset="2"/>
        <a:defRPr sz="4400">
          <a:solidFill>
            <a:srgbClr val="000000"/>
          </a:solidFill>
          <a:latin typeface="Arial" charset="0"/>
        </a:defRPr>
      </a:lvl3pPr>
      <a:lvl4pPr marL="1079500" indent="-215900" algn="ctr" defTabSz="457200" rtl="0" fontAlgn="base">
        <a:lnSpc>
          <a:spcPct val="91000"/>
        </a:lnSpc>
        <a:spcBef>
          <a:spcPct val="0"/>
        </a:spcBef>
        <a:spcAft>
          <a:spcPct val="0"/>
        </a:spcAft>
        <a:buClr>
          <a:srgbClr val="000000"/>
        </a:buClr>
        <a:buSzPct val="45000"/>
        <a:buFont typeface="Wingdings" pitchFamily="2" charset="2"/>
        <a:defRPr sz="4400">
          <a:solidFill>
            <a:srgbClr val="000000"/>
          </a:solidFill>
          <a:latin typeface="Arial" charset="0"/>
        </a:defRPr>
      </a:lvl4pPr>
      <a:lvl5pPr marL="1079500" indent="-215900" algn="ctr" defTabSz="457200" rtl="0" fontAlgn="base">
        <a:lnSpc>
          <a:spcPct val="91000"/>
        </a:lnSpc>
        <a:spcBef>
          <a:spcPct val="0"/>
        </a:spcBef>
        <a:spcAft>
          <a:spcPct val="0"/>
        </a:spcAft>
        <a:buClr>
          <a:srgbClr val="000000"/>
        </a:buClr>
        <a:buSzPct val="45000"/>
        <a:buFont typeface="Wingdings" pitchFamily="2" charset="2"/>
        <a:defRPr sz="4400">
          <a:solidFill>
            <a:srgbClr val="000000"/>
          </a:solidFill>
          <a:latin typeface="Arial" charset="0"/>
        </a:defRPr>
      </a:lvl5pPr>
      <a:lvl6pPr marL="1536700" indent="-215900" algn="ctr" defTabSz="457200" rtl="0" fontAlgn="base">
        <a:lnSpc>
          <a:spcPct val="91000"/>
        </a:lnSpc>
        <a:spcBef>
          <a:spcPct val="0"/>
        </a:spcBef>
        <a:spcAft>
          <a:spcPct val="0"/>
        </a:spcAft>
        <a:buClr>
          <a:srgbClr val="000000"/>
        </a:buClr>
        <a:buSzPct val="45000"/>
        <a:buFont typeface="Wingdings" pitchFamily="2" charset="2"/>
        <a:defRPr sz="4400">
          <a:solidFill>
            <a:srgbClr val="000000"/>
          </a:solidFill>
          <a:latin typeface="Arial" charset="0"/>
        </a:defRPr>
      </a:lvl6pPr>
      <a:lvl7pPr marL="1993900" indent="-215900" algn="ctr" defTabSz="457200" rtl="0" fontAlgn="base">
        <a:lnSpc>
          <a:spcPct val="91000"/>
        </a:lnSpc>
        <a:spcBef>
          <a:spcPct val="0"/>
        </a:spcBef>
        <a:spcAft>
          <a:spcPct val="0"/>
        </a:spcAft>
        <a:buClr>
          <a:srgbClr val="000000"/>
        </a:buClr>
        <a:buSzPct val="45000"/>
        <a:buFont typeface="Wingdings" pitchFamily="2" charset="2"/>
        <a:defRPr sz="4400">
          <a:solidFill>
            <a:srgbClr val="000000"/>
          </a:solidFill>
          <a:latin typeface="Arial" charset="0"/>
        </a:defRPr>
      </a:lvl7pPr>
      <a:lvl8pPr marL="2451100" indent="-215900" algn="ctr" defTabSz="457200" rtl="0" fontAlgn="base">
        <a:lnSpc>
          <a:spcPct val="91000"/>
        </a:lnSpc>
        <a:spcBef>
          <a:spcPct val="0"/>
        </a:spcBef>
        <a:spcAft>
          <a:spcPct val="0"/>
        </a:spcAft>
        <a:buClr>
          <a:srgbClr val="000000"/>
        </a:buClr>
        <a:buSzPct val="45000"/>
        <a:buFont typeface="Wingdings" pitchFamily="2" charset="2"/>
        <a:defRPr sz="4400">
          <a:solidFill>
            <a:srgbClr val="000000"/>
          </a:solidFill>
          <a:latin typeface="Arial" charset="0"/>
        </a:defRPr>
      </a:lvl8pPr>
      <a:lvl9pPr marL="2908300" indent="-215900" algn="ctr" defTabSz="457200" rtl="0" fontAlgn="base">
        <a:lnSpc>
          <a:spcPct val="91000"/>
        </a:lnSpc>
        <a:spcBef>
          <a:spcPct val="0"/>
        </a:spcBef>
        <a:spcAft>
          <a:spcPct val="0"/>
        </a:spcAft>
        <a:buClr>
          <a:srgbClr val="000000"/>
        </a:buClr>
        <a:buSzPct val="45000"/>
        <a:buFont typeface="Wingdings" pitchFamily="2" charset="2"/>
        <a:defRPr sz="4400">
          <a:solidFill>
            <a:srgbClr val="000000"/>
          </a:solidFill>
          <a:latin typeface="Arial" charset="0"/>
        </a:defRPr>
      </a:lvl9pPr>
    </p:titleStyle>
    <p:bodyStyle>
      <a:lvl1pPr marL="341313" indent="-341313" algn="l" defTabSz="457200" rtl="0" fontAlgn="base">
        <a:lnSpc>
          <a:spcPct val="91000"/>
        </a:lnSpc>
        <a:spcBef>
          <a:spcPts val="800"/>
        </a:spcBef>
        <a:spcAft>
          <a:spcPct val="0"/>
        </a:spcAft>
        <a:buClr>
          <a:srgbClr val="000000"/>
        </a:buClr>
        <a:buSzPct val="100000"/>
        <a:buFont typeface="Arial" charset="0"/>
        <a:buChar char="•"/>
        <a:defRPr sz="3200">
          <a:solidFill>
            <a:srgbClr val="000000"/>
          </a:solidFill>
          <a:latin typeface="+mn-lt"/>
          <a:ea typeface="+mn-ea"/>
          <a:cs typeface="+mn-cs"/>
        </a:defRPr>
      </a:lvl1pPr>
      <a:lvl2pPr marL="741363" indent="-284163" algn="l" defTabSz="457200" rtl="0" fontAlgn="base">
        <a:lnSpc>
          <a:spcPct val="91000"/>
        </a:lnSpc>
        <a:spcBef>
          <a:spcPts val="700"/>
        </a:spcBef>
        <a:spcAft>
          <a:spcPct val="0"/>
        </a:spcAft>
        <a:buClr>
          <a:srgbClr val="000000"/>
        </a:buClr>
        <a:buSzPct val="100000"/>
        <a:buFont typeface="Arial" charset="0"/>
        <a:buChar char="–"/>
        <a:defRPr sz="2800">
          <a:solidFill>
            <a:srgbClr val="000000"/>
          </a:solidFill>
          <a:latin typeface="+mn-lt"/>
        </a:defRPr>
      </a:lvl2pPr>
      <a:lvl3pPr marL="1143000" indent="-228600" algn="l" defTabSz="457200" rtl="0" fontAlgn="base">
        <a:lnSpc>
          <a:spcPct val="91000"/>
        </a:lnSpc>
        <a:spcBef>
          <a:spcPts val="600"/>
        </a:spcBef>
        <a:spcAft>
          <a:spcPct val="0"/>
        </a:spcAft>
        <a:buClr>
          <a:srgbClr val="000000"/>
        </a:buClr>
        <a:buSzPct val="100000"/>
        <a:buFont typeface="Arial" charset="0"/>
        <a:buChar char="•"/>
        <a:defRPr sz="2400">
          <a:solidFill>
            <a:srgbClr val="000000"/>
          </a:solidFill>
          <a:latin typeface="+mn-lt"/>
        </a:defRPr>
      </a:lvl3pPr>
      <a:lvl4pPr marL="1600200" indent="-228600" algn="l" defTabSz="457200" rtl="0" fontAlgn="base">
        <a:lnSpc>
          <a:spcPct val="91000"/>
        </a:lnSpc>
        <a:spcBef>
          <a:spcPts val="500"/>
        </a:spcBef>
        <a:spcAft>
          <a:spcPct val="0"/>
        </a:spcAft>
        <a:buClr>
          <a:srgbClr val="000000"/>
        </a:buClr>
        <a:buSzPct val="100000"/>
        <a:buFont typeface="Arial" charset="0"/>
        <a:buChar char="–"/>
        <a:defRPr sz="2000">
          <a:solidFill>
            <a:srgbClr val="000000"/>
          </a:solidFill>
          <a:latin typeface="+mn-lt"/>
        </a:defRPr>
      </a:lvl4pPr>
      <a:lvl5pPr marL="2057400" indent="-228600" algn="l" defTabSz="457200" rtl="0" fontAlgn="base">
        <a:lnSpc>
          <a:spcPct val="91000"/>
        </a:lnSpc>
        <a:spcBef>
          <a:spcPts val="500"/>
        </a:spcBef>
        <a:spcAft>
          <a:spcPct val="0"/>
        </a:spcAft>
        <a:buClr>
          <a:srgbClr val="000000"/>
        </a:buClr>
        <a:buSzPct val="100000"/>
        <a:buFont typeface="Arial" charset="0"/>
        <a:buChar char="»"/>
        <a:defRPr sz="2000">
          <a:solidFill>
            <a:srgbClr val="000000"/>
          </a:solidFill>
          <a:latin typeface="+mn-lt"/>
        </a:defRPr>
      </a:lvl5pPr>
      <a:lvl6pPr marL="2514600" indent="-228600" algn="l" defTabSz="457200" rtl="0" fontAlgn="base">
        <a:lnSpc>
          <a:spcPct val="91000"/>
        </a:lnSpc>
        <a:spcBef>
          <a:spcPts val="500"/>
        </a:spcBef>
        <a:spcAft>
          <a:spcPct val="0"/>
        </a:spcAft>
        <a:buClr>
          <a:srgbClr val="000000"/>
        </a:buClr>
        <a:buSzPct val="100000"/>
        <a:buFont typeface="Arial" charset="0"/>
        <a:buChar char="»"/>
        <a:defRPr sz="2000">
          <a:solidFill>
            <a:srgbClr val="000000"/>
          </a:solidFill>
          <a:latin typeface="+mn-lt"/>
        </a:defRPr>
      </a:lvl6pPr>
      <a:lvl7pPr marL="2971800" indent="-228600" algn="l" defTabSz="457200" rtl="0" fontAlgn="base">
        <a:lnSpc>
          <a:spcPct val="91000"/>
        </a:lnSpc>
        <a:spcBef>
          <a:spcPts val="500"/>
        </a:spcBef>
        <a:spcAft>
          <a:spcPct val="0"/>
        </a:spcAft>
        <a:buClr>
          <a:srgbClr val="000000"/>
        </a:buClr>
        <a:buSzPct val="100000"/>
        <a:buFont typeface="Arial" charset="0"/>
        <a:buChar char="»"/>
        <a:defRPr sz="2000">
          <a:solidFill>
            <a:srgbClr val="000000"/>
          </a:solidFill>
          <a:latin typeface="+mn-lt"/>
        </a:defRPr>
      </a:lvl7pPr>
      <a:lvl8pPr marL="3429000" indent="-228600" algn="l" defTabSz="457200" rtl="0" fontAlgn="base">
        <a:lnSpc>
          <a:spcPct val="91000"/>
        </a:lnSpc>
        <a:spcBef>
          <a:spcPts val="500"/>
        </a:spcBef>
        <a:spcAft>
          <a:spcPct val="0"/>
        </a:spcAft>
        <a:buClr>
          <a:srgbClr val="000000"/>
        </a:buClr>
        <a:buSzPct val="100000"/>
        <a:buFont typeface="Arial" charset="0"/>
        <a:buChar char="»"/>
        <a:defRPr sz="2000">
          <a:solidFill>
            <a:srgbClr val="000000"/>
          </a:solidFill>
          <a:latin typeface="+mn-lt"/>
        </a:defRPr>
      </a:lvl8pPr>
      <a:lvl9pPr marL="3886200" indent="-228600" algn="l" defTabSz="457200" rtl="0" fontAlgn="base">
        <a:lnSpc>
          <a:spcPct val="91000"/>
        </a:lnSpc>
        <a:spcBef>
          <a:spcPts val="500"/>
        </a:spcBef>
        <a:spcAft>
          <a:spcPct val="0"/>
        </a:spcAft>
        <a:buClr>
          <a:srgbClr val="000000"/>
        </a:buClr>
        <a:buSzPct val="100000"/>
        <a:buFont typeface="Arial"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hyperlink" Target="../otherstalks/nbt929-S2.mov" TargetMode="External"/><Relationship Id="rId5" Type="http://schemas.openxmlformats.org/officeDocument/2006/relationships/image" Target="../media/image7.emf"/><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Feuille_Microsoft_Excel_97-20031.xls"/><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tif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package" Target="../embeddings/Document_Microsoft_Word1.docx"/><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12.xml"/><Relationship Id="rId4" Type="http://schemas.openxmlformats.org/officeDocument/2006/relationships/image" Target="../media/image33.tiff"/></Relationships>
</file>

<file path=ppt/slides/_rels/slide22.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image" Target="../media/image34.ti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4.xml"/><Relationship Id="rId7" Type="http://schemas.openxmlformats.org/officeDocument/2006/relationships/hyperlink" Target="../otherstalks/nbt929-S2.mov" TargetMode="Externa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ext Box 2"/>
          <p:cNvSpPr txBox="1">
            <a:spLocks noChangeArrowheads="1"/>
          </p:cNvSpPr>
          <p:nvPr/>
        </p:nvSpPr>
        <p:spPr bwMode="auto">
          <a:xfrm>
            <a:off x="1120353" y="964156"/>
            <a:ext cx="7200900"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1" tIns="46795" rIns="89991" bIns="46795" anchor="ctr"/>
          <a:lstStyle>
            <a:lvl1pPr>
              <a:lnSpc>
                <a:spcPct val="93000"/>
              </a:lnSpc>
              <a:buClr>
                <a:srgbClr val="000000"/>
              </a:buClr>
              <a:buSzPct val="45000"/>
              <a:buFont typeface="Wingdings" pitchFamily="2" charset="2"/>
              <a:tabLst>
                <a:tab pos="0" algn="l"/>
                <a:tab pos="912813" algn="l"/>
                <a:tab pos="1828800" algn="l"/>
                <a:tab pos="2741613" algn="l"/>
                <a:tab pos="3657600" algn="l"/>
                <a:tab pos="4570413" algn="l"/>
                <a:tab pos="5486400" algn="l"/>
                <a:tab pos="6399213" algn="l"/>
                <a:tab pos="7315200" algn="l"/>
                <a:tab pos="8228013" algn="l"/>
                <a:tab pos="9144000" algn="l"/>
                <a:tab pos="10056813" algn="l"/>
              </a:tabLst>
              <a:defRPr>
                <a:solidFill>
                  <a:srgbClr val="000000"/>
                </a:solidFill>
                <a:latin typeface="Arial" charset="0"/>
              </a:defRPr>
            </a:lvl1pPr>
            <a:lvl2pPr>
              <a:lnSpc>
                <a:spcPct val="93000"/>
              </a:lnSpc>
              <a:buClr>
                <a:srgbClr val="000000"/>
              </a:buClr>
              <a:buSzPct val="45000"/>
              <a:buFont typeface="Wingdings" pitchFamily="2" charset="2"/>
              <a:tabLst>
                <a:tab pos="0" algn="l"/>
                <a:tab pos="912813" algn="l"/>
                <a:tab pos="1828800" algn="l"/>
                <a:tab pos="2741613" algn="l"/>
                <a:tab pos="3657600" algn="l"/>
                <a:tab pos="4570413" algn="l"/>
                <a:tab pos="5486400" algn="l"/>
                <a:tab pos="6399213" algn="l"/>
                <a:tab pos="7315200" algn="l"/>
                <a:tab pos="8228013" algn="l"/>
                <a:tab pos="9144000" algn="l"/>
                <a:tab pos="10056813" algn="l"/>
              </a:tabLst>
              <a:defRPr>
                <a:solidFill>
                  <a:srgbClr val="000000"/>
                </a:solidFill>
                <a:latin typeface="Arial" charset="0"/>
              </a:defRPr>
            </a:lvl2pPr>
            <a:lvl3pPr>
              <a:lnSpc>
                <a:spcPct val="93000"/>
              </a:lnSpc>
              <a:buClr>
                <a:srgbClr val="000000"/>
              </a:buClr>
              <a:buSzPct val="45000"/>
              <a:buFont typeface="Wingdings" pitchFamily="2" charset="2"/>
              <a:tabLst>
                <a:tab pos="0" algn="l"/>
                <a:tab pos="912813" algn="l"/>
                <a:tab pos="1828800" algn="l"/>
                <a:tab pos="2741613" algn="l"/>
                <a:tab pos="3657600" algn="l"/>
                <a:tab pos="4570413" algn="l"/>
                <a:tab pos="5486400" algn="l"/>
                <a:tab pos="6399213" algn="l"/>
                <a:tab pos="7315200" algn="l"/>
                <a:tab pos="8228013" algn="l"/>
                <a:tab pos="9144000" algn="l"/>
                <a:tab pos="10056813" algn="l"/>
              </a:tabLst>
              <a:defRPr>
                <a:solidFill>
                  <a:srgbClr val="000000"/>
                </a:solidFill>
                <a:latin typeface="Arial" charset="0"/>
              </a:defRPr>
            </a:lvl3pPr>
            <a:lvl4pPr marL="862013" indent="-214313">
              <a:lnSpc>
                <a:spcPct val="93000"/>
              </a:lnSpc>
              <a:buClr>
                <a:srgbClr val="000000"/>
              </a:buClr>
              <a:buSzPct val="45000"/>
              <a:buFont typeface="Wingdings" pitchFamily="2" charset="2"/>
              <a:tabLst>
                <a:tab pos="0" algn="l"/>
                <a:tab pos="912813" algn="l"/>
                <a:tab pos="1828800" algn="l"/>
                <a:tab pos="2741613" algn="l"/>
                <a:tab pos="3657600" algn="l"/>
                <a:tab pos="4570413" algn="l"/>
                <a:tab pos="5486400" algn="l"/>
                <a:tab pos="6399213" algn="l"/>
                <a:tab pos="7315200" algn="l"/>
                <a:tab pos="8228013" algn="l"/>
                <a:tab pos="9144000" algn="l"/>
                <a:tab pos="10056813" algn="l"/>
              </a:tabLst>
              <a:defRPr>
                <a:solidFill>
                  <a:srgbClr val="000000"/>
                </a:solidFill>
                <a:latin typeface="Arial" charset="0"/>
              </a:defRPr>
            </a:lvl4pPr>
            <a:lvl5pPr indent="-217488">
              <a:lnSpc>
                <a:spcPct val="93000"/>
              </a:lnSpc>
              <a:buClr>
                <a:srgbClr val="000000"/>
              </a:buClr>
              <a:buSzPct val="45000"/>
              <a:buFont typeface="Wingdings" pitchFamily="2" charset="2"/>
              <a:tabLst>
                <a:tab pos="0" algn="l"/>
                <a:tab pos="912813" algn="l"/>
                <a:tab pos="1828800" algn="l"/>
                <a:tab pos="2741613" algn="l"/>
                <a:tab pos="3657600" algn="l"/>
                <a:tab pos="4570413" algn="l"/>
                <a:tab pos="5486400" algn="l"/>
                <a:tab pos="6399213" algn="l"/>
                <a:tab pos="7315200" algn="l"/>
                <a:tab pos="8228013" algn="l"/>
                <a:tab pos="9144000" algn="l"/>
                <a:tab pos="10056813" algn="l"/>
              </a:tabLst>
              <a:defRPr>
                <a:solidFill>
                  <a:srgbClr val="000000"/>
                </a:solidFill>
                <a:latin typeface="Arial" charset="0"/>
              </a:defRPr>
            </a:lvl5pPr>
            <a:lvl6pPr marL="1536700" indent="-217488" defTabSz="457200" fontAlgn="base" hangingPunct="0">
              <a:lnSpc>
                <a:spcPct val="93000"/>
              </a:lnSpc>
              <a:spcBef>
                <a:spcPct val="0"/>
              </a:spcBef>
              <a:spcAft>
                <a:spcPct val="0"/>
              </a:spcAft>
              <a:buClr>
                <a:srgbClr val="000000"/>
              </a:buClr>
              <a:buSzPct val="45000"/>
              <a:buFont typeface="Wingdings" pitchFamily="2" charset="2"/>
              <a:tabLst>
                <a:tab pos="0" algn="l"/>
                <a:tab pos="912813" algn="l"/>
                <a:tab pos="1828800" algn="l"/>
                <a:tab pos="2741613" algn="l"/>
                <a:tab pos="3657600" algn="l"/>
                <a:tab pos="4570413" algn="l"/>
                <a:tab pos="5486400" algn="l"/>
                <a:tab pos="6399213" algn="l"/>
                <a:tab pos="7315200" algn="l"/>
                <a:tab pos="8228013" algn="l"/>
                <a:tab pos="9144000" algn="l"/>
                <a:tab pos="10056813" algn="l"/>
              </a:tabLst>
              <a:defRPr>
                <a:solidFill>
                  <a:srgbClr val="000000"/>
                </a:solidFill>
                <a:latin typeface="Arial" charset="0"/>
              </a:defRPr>
            </a:lvl6pPr>
            <a:lvl7pPr marL="1993900" indent="-217488" defTabSz="457200" fontAlgn="base" hangingPunct="0">
              <a:lnSpc>
                <a:spcPct val="93000"/>
              </a:lnSpc>
              <a:spcBef>
                <a:spcPct val="0"/>
              </a:spcBef>
              <a:spcAft>
                <a:spcPct val="0"/>
              </a:spcAft>
              <a:buClr>
                <a:srgbClr val="000000"/>
              </a:buClr>
              <a:buSzPct val="45000"/>
              <a:buFont typeface="Wingdings" pitchFamily="2" charset="2"/>
              <a:tabLst>
                <a:tab pos="0" algn="l"/>
                <a:tab pos="912813" algn="l"/>
                <a:tab pos="1828800" algn="l"/>
                <a:tab pos="2741613" algn="l"/>
                <a:tab pos="3657600" algn="l"/>
                <a:tab pos="4570413" algn="l"/>
                <a:tab pos="5486400" algn="l"/>
                <a:tab pos="6399213" algn="l"/>
                <a:tab pos="7315200" algn="l"/>
                <a:tab pos="8228013" algn="l"/>
                <a:tab pos="9144000" algn="l"/>
                <a:tab pos="10056813" algn="l"/>
              </a:tabLst>
              <a:defRPr>
                <a:solidFill>
                  <a:srgbClr val="000000"/>
                </a:solidFill>
                <a:latin typeface="Arial" charset="0"/>
              </a:defRPr>
            </a:lvl7pPr>
            <a:lvl8pPr marL="2451100" indent="-217488" defTabSz="457200" fontAlgn="base" hangingPunct="0">
              <a:lnSpc>
                <a:spcPct val="93000"/>
              </a:lnSpc>
              <a:spcBef>
                <a:spcPct val="0"/>
              </a:spcBef>
              <a:spcAft>
                <a:spcPct val="0"/>
              </a:spcAft>
              <a:buClr>
                <a:srgbClr val="000000"/>
              </a:buClr>
              <a:buSzPct val="45000"/>
              <a:buFont typeface="Wingdings" pitchFamily="2" charset="2"/>
              <a:tabLst>
                <a:tab pos="0" algn="l"/>
                <a:tab pos="912813" algn="l"/>
                <a:tab pos="1828800" algn="l"/>
                <a:tab pos="2741613" algn="l"/>
                <a:tab pos="3657600" algn="l"/>
                <a:tab pos="4570413" algn="l"/>
                <a:tab pos="5486400" algn="l"/>
                <a:tab pos="6399213" algn="l"/>
                <a:tab pos="7315200" algn="l"/>
                <a:tab pos="8228013" algn="l"/>
                <a:tab pos="9144000" algn="l"/>
                <a:tab pos="10056813" algn="l"/>
              </a:tabLst>
              <a:defRPr>
                <a:solidFill>
                  <a:srgbClr val="000000"/>
                </a:solidFill>
                <a:latin typeface="Arial" charset="0"/>
              </a:defRPr>
            </a:lvl8pPr>
            <a:lvl9pPr marL="2908300" indent="-217488" defTabSz="457200" fontAlgn="base" hangingPunct="0">
              <a:lnSpc>
                <a:spcPct val="93000"/>
              </a:lnSpc>
              <a:spcBef>
                <a:spcPct val="0"/>
              </a:spcBef>
              <a:spcAft>
                <a:spcPct val="0"/>
              </a:spcAft>
              <a:buClr>
                <a:srgbClr val="000000"/>
              </a:buClr>
              <a:buSzPct val="45000"/>
              <a:buFont typeface="Wingdings" pitchFamily="2" charset="2"/>
              <a:tabLst>
                <a:tab pos="0" algn="l"/>
                <a:tab pos="912813" algn="l"/>
                <a:tab pos="1828800" algn="l"/>
                <a:tab pos="2741613" algn="l"/>
                <a:tab pos="3657600" algn="l"/>
                <a:tab pos="4570413" algn="l"/>
                <a:tab pos="5486400" algn="l"/>
                <a:tab pos="6399213" algn="l"/>
                <a:tab pos="7315200" algn="l"/>
                <a:tab pos="8228013" algn="l"/>
                <a:tab pos="9144000" algn="l"/>
                <a:tab pos="10056813" algn="l"/>
              </a:tabLst>
              <a:defRPr>
                <a:solidFill>
                  <a:srgbClr val="000000"/>
                </a:solidFill>
                <a:latin typeface="Arial" charset="0"/>
              </a:defRPr>
            </a:lvl9pPr>
          </a:lstStyle>
          <a:p>
            <a:pPr algn="ctr" eaLnBrk="1" hangingPunct="1">
              <a:buSzPct val="100000"/>
              <a:buFont typeface="Arial" charset="0"/>
              <a:buNone/>
            </a:pPr>
            <a:r>
              <a:rPr lang="en-GB" sz="3200" dirty="0" err="1" smtClean="0">
                <a:solidFill>
                  <a:schemeClr val="tx1"/>
                </a:solidFill>
                <a:effectLst>
                  <a:outerShdw blurRad="38100" dist="38100" dir="2700000" algn="tl">
                    <a:srgbClr val="C0C0C0"/>
                  </a:outerShdw>
                </a:effectLst>
              </a:rPr>
              <a:t>Modeling</a:t>
            </a:r>
            <a:r>
              <a:rPr lang="en-GB" sz="3200" dirty="0" smtClean="0">
                <a:solidFill>
                  <a:schemeClr val="tx1"/>
                </a:solidFill>
                <a:effectLst>
                  <a:outerShdw blurRad="38100" dist="38100" dir="2700000" algn="tl">
                    <a:srgbClr val="C0C0C0"/>
                  </a:outerShdw>
                </a:effectLst>
              </a:rPr>
              <a:t> and simulation </a:t>
            </a:r>
            <a:r>
              <a:rPr lang="en-GB" sz="3200" dirty="0">
                <a:solidFill>
                  <a:schemeClr val="tx1"/>
                </a:solidFill>
                <a:effectLst>
                  <a:outerShdw blurRad="38100" dist="38100" dir="2700000" algn="tl">
                    <a:srgbClr val="C0C0C0"/>
                  </a:outerShdw>
                </a:effectLst>
              </a:rPr>
              <a:t>of diffusion MRI signal </a:t>
            </a:r>
            <a:r>
              <a:rPr lang="en-GB" sz="3200" dirty="0" smtClean="0">
                <a:solidFill>
                  <a:schemeClr val="tx1"/>
                </a:solidFill>
                <a:effectLst>
                  <a:outerShdw blurRad="38100" dist="38100" dir="2700000" algn="tl">
                    <a:srgbClr val="C0C0C0"/>
                  </a:outerShdw>
                </a:effectLst>
              </a:rPr>
              <a:t>in </a:t>
            </a:r>
            <a:r>
              <a:rPr lang="en-GB" sz="3200" dirty="0">
                <a:solidFill>
                  <a:schemeClr val="tx1"/>
                </a:solidFill>
                <a:effectLst>
                  <a:outerShdw blurRad="38100" dist="38100" dir="2700000" algn="tl">
                    <a:srgbClr val="C0C0C0"/>
                  </a:outerShdw>
                </a:effectLst>
              </a:rPr>
              <a:t>biological tissue</a:t>
            </a:r>
            <a:endParaRPr lang="en-GB" baseline="33000" dirty="0">
              <a:solidFill>
                <a:schemeClr val="tx1"/>
              </a:solidFill>
            </a:endParaRPr>
          </a:p>
        </p:txBody>
      </p:sp>
      <p:sp>
        <p:nvSpPr>
          <p:cNvPr id="268291" name="Rectangle 3"/>
          <p:cNvSpPr>
            <a:spLocks noChangeArrowheads="1"/>
          </p:cNvSpPr>
          <p:nvPr/>
        </p:nvSpPr>
        <p:spPr bwMode="auto">
          <a:xfrm>
            <a:off x="143768" y="2699717"/>
            <a:ext cx="4577035" cy="3416320"/>
          </a:xfrm>
          <a:prstGeom prst="rect">
            <a:avLst/>
          </a:prstGeom>
          <a:noFill/>
          <a:ln w="476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r>
              <a:rPr lang="fr-FR" b="1" dirty="0">
                <a:solidFill>
                  <a:srgbClr val="000000"/>
                </a:solidFill>
              </a:rPr>
              <a:t>Institut national de recherche en informatique et en automatique (</a:t>
            </a:r>
            <a:r>
              <a:rPr lang="en-GB" b="1" dirty="0">
                <a:solidFill>
                  <a:srgbClr val="000000"/>
                </a:solidFill>
              </a:rPr>
              <a:t>INRIA) </a:t>
            </a:r>
          </a:p>
          <a:p>
            <a:pPr defTabSz="914400"/>
            <a:endParaRPr lang="en-GB" b="1" dirty="0">
              <a:solidFill>
                <a:srgbClr val="000000"/>
              </a:solidFill>
            </a:endParaRPr>
          </a:p>
          <a:p>
            <a:pPr defTabSz="914400"/>
            <a:r>
              <a:rPr lang="en-GB" dirty="0">
                <a:solidFill>
                  <a:srgbClr val="000000"/>
                </a:solidFill>
              </a:rPr>
              <a:t>Centre </a:t>
            </a:r>
            <a:r>
              <a:rPr lang="en-GB" dirty="0" err="1">
                <a:solidFill>
                  <a:srgbClr val="000000"/>
                </a:solidFill>
              </a:rPr>
              <a:t>Saclay</a:t>
            </a:r>
            <a:r>
              <a:rPr lang="en-GB" dirty="0">
                <a:solidFill>
                  <a:srgbClr val="000000"/>
                </a:solidFill>
              </a:rPr>
              <a:t> (</a:t>
            </a:r>
            <a:r>
              <a:rPr lang="fr-FR" dirty="0">
                <a:solidFill>
                  <a:srgbClr val="000000"/>
                </a:solidFill>
              </a:rPr>
              <a:t>Equipe-projet DEFI</a:t>
            </a:r>
            <a:r>
              <a:rPr lang="en-GB" dirty="0"/>
              <a:t> )</a:t>
            </a:r>
          </a:p>
          <a:p>
            <a:pPr defTabSz="914400"/>
            <a:r>
              <a:rPr lang="en-GB" dirty="0">
                <a:solidFill>
                  <a:srgbClr val="000000"/>
                </a:solidFill>
              </a:rPr>
              <a:t>Centre Nancy (</a:t>
            </a:r>
            <a:r>
              <a:rPr lang="fr-FR" dirty="0">
                <a:solidFill>
                  <a:srgbClr val="000000"/>
                </a:solidFill>
              </a:rPr>
              <a:t>Equipe-projet TOSCA)</a:t>
            </a:r>
          </a:p>
          <a:p>
            <a:pPr defTabSz="914400"/>
            <a:endParaRPr lang="en-GB" dirty="0">
              <a:solidFill>
                <a:srgbClr val="000000"/>
              </a:solidFill>
            </a:endParaRPr>
          </a:p>
          <a:p>
            <a:pPr defTabSz="914400"/>
            <a:r>
              <a:rPr lang="en-GB" dirty="0" err="1">
                <a:solidFill>
                  <a:srgbClr val="000000"/>
                </a:solidFill>
              </a:rPr>
              <a:t>Coordinateur</a:t>
            </a:r>
            <a:r>
              <a:rPr lang="en-GB" dirty="0">
                <a:solidFill>
                  <a:srgbClr val="000000"/>
                </a:solidFill>
              </a:rPr>
              <a:t>: Jing-Rebecca </a:t>
            </a:r>
            <a:r>
              <a:rPr lang="en-GB" dirty="0" smtClean="0">
                <a:solidFill>
                  <a:srgbClr val="000000"/>
                </a:solidFill>
              </a:rPr>
              <a:t>Li</a:t>
            </a:r>
          </a:p>
          <a:p>
            <a:pPr defTabSz="914400"/>
            <a:endParaRPr lang="en-GB" dirty="0" smtClean="0">
              <a:solidFill>
                <a:srgbClr val="000000"/>
              </a:solidFill>
            </a:endParaRPr>
          </a:p>
          <a:p>
            <a:pPr defTabSz="914400"/>
            <a:r>
              <a:rPr lang="en-GB" dirty="0" smtClean="0">
                <a:solidFill>
                  <a:srgbClr val="000000"/>
                </a:solidFill>
              </a:rPr>
              <a:t>Participants: </a:t>
            </a:r>
            <a:r>
              <a:rPr lang="en-GB" dirty="0" err="1" smtClean="0">
                <a:solidFill>
                  <a:srgbClr val="000000"/>
                </a:solidFill>
              </a:rPr>
              <a:t>Houssem</a:t>
            </a:r>
            <a:r>
              <a:rPr lang="en-GB" dirty="0" smtClean="0">
                <a:solidFill>
                  <a:srgbClr val="000000"/>
                </a:solidFill>
              </a:rPr>
              <a:t> </a:t>
            </a:r>
            <a:r>
              <a:rPr lang="en-GB" dirty="0" err="1" smtClean="0">
                <a:solidFill>
                  <a:srgbClr val="000000"/>
                </a:solidFill>
              </a:rPr>
              <a:t>Haddar</a:t>
            </a:r>
            <a:r>
              <a:rPr lang="en-GB" dirty="0" smtClean="0">
                <a:solidFill>
                  <a:srgbClr val="000000"/>
                </a:solidFill>
              </a:rPr>
              <a:t>, Armin </a:t>
            </a:r>
            <a:r>
              <a:rPr lang="en-GB" dirty="0" err="1" smtClean="0">
                <a:solidFill>
                  <a:srgbClr val="000000"/>
                </a:solidFill>
              </a:rPr>
              <a:t>Leichleiter</a:t>
            </a:r>
            <a:r>
              <a:rPr lang="en-GB" dirty="0" smtClean="0">
                <a:solidFill>
                  <a:srgbClr val="000000"/>
                </a:solidFill>
              </a:rPr>
              <a:t>, Antoine </a:t>
            </a:r>
            <a:r>
              <a:rPr lang="en-GB" dirty="0" err="1" smtClean="0">
                <a:solidFill>
                  <a:srgbClr val="000000"/>
                </a:solidFill>
              </a:rPr>
              <a:t>Lejay</a:t>
            </a:r>
            <a:endParaRPr lang="en-GB" dirty="0" smtClean="0">
              <a:solidFill>
                <a:srgbClr val="000000"/>
              </a:solidFill>
            </a:endParaRPr>
          </a:p>
          <a:p>
            <a:pPr defTabSz="914400"/>
            <a:endParaRPr lang="en-GB" dirty="0" smtClean="0">
              <a:solidFill>
                <a:srgbClr val="000000"/>
              </a:solidFill>
            </a:endParaRPr>
          </a:p>
          <a:p>
            <a:pPr defTabSz="914400"/>
            <a:r>
              <a:rPr lang="en-GB" dirty="0" smtClean="0">
                <a:solidFill>
                  <a:srgbClr val="000000"/>
                </a:solidFill>
              </a:rPr>
              <a:t>PhD: </a:t>
            </a:r>
            <a:r>
              <a:rPr lang="en-GB" dirty="0" smtClean="0">
                <a:solidFill>
                  <a:srgbClr val="C00000"/>
                </a:solidFill>
              </a:rPr>
              <a:t>Dang Van Nguyen</a:t>
            </a:r>
            <a:endParaRPr lang="en-GB" dirty="0">
              <a:solidFill>
                <a:srgbClr val="C00000"/>
              </a:solidFill>
            </a:endParaRPr>
          </a:p>
        </p:txBody>
      </p:sp>
      <p:sp>
        <p:nvSpPr>
          <p:cNvPr id="9" name="Rectangle 4"/>
          <p:cNvSpPr>
            <a:spLocks noChangeArrowheads="1"/>
          </p:cNvSpPr>
          <p:nvPr/>
        </p:nvSpPr>
        <p:spPr bwMode="auto">
          <a:xfrm>
            <a:off x="5258369" y="2699717"/>
            <a:ext cx="4462463" cy="3416320"/>
          </a:xfrm>
          <a:prstGeom prst="rect">
            <a:avLst/>
          </a:prstGeom>
          <a:noFill/>
          <a:ln w="476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r>
              <a:rPr lang="fr-FR" b="1" dirty="0">
                <a:solidFill>
                  <a:srgbClr val="000000"/>
                </a:solidFill>
              </a:rPr>
              <a:t>Commissariat à l'Énergie Atomique (CEA)</a:t>
            </a:r>
            <a:endParaRPr lang="en-GB" b="1" dirty="0"/>
          </a:p>
          <a:p>
            <a:pPr defTabSz="914400"/>
            <a:endParaRPr lang="en-GB" b="1" dirty="0"/>
          </a:p>
          <a:p>
            <a:pPr defTabSz="914400"/>
            <a:r>
              <a:rPr lang="en-GB" dirty="0" err="1">
                <a:solidFill>
                  <a:srgbClr val="000000"/>
                </a:solidFill>
              </a:rPr>
              <a:t>Neurospin</a:t>
            </a:r>
            <a:endParaRPr lang="en-GB" dirty="0">
              <a:solidFill>
                <a:srgbClr val="000000"/>
              </a:solidFill>
            </a:endParaRPr>
          </a:p>
          <a:p>
            <a:pPr defTabSz="914400"/>
            <a:endParaRPr lang="en-GB" dirty="0">
              <a:solidFill>
                <a:srgbClr val="000000"/>
              </a:solidFill>
            </a:endParaRPr>
          </a:p>
          <a:p>
            <a:pPr defTabSz="914400"/>
            <a:endParaRPr lang="en-GB" dirty="0">
              <a:solidFill>
                <a:srgbClr val="000000"/>
              </a:solidFill>
            </a:endParaRPr>
          </a:p>
          <a:p>
            <a:pPr defTabSz="914400"/>
            <a:r>
              <a:rPr lang="en-US" dirty="0" err="1">
                <a:solidFill>
                  <a:srgbClr val="000000"/>
                </a:solidFill>
              </a:rPr>
              <a:t>Coordinateur</a:t>
            </a:r>
            <a:r>
              <a:rPr lang="en-US" dirty="0">
                <a:solidFill>
                  <a:srgbClr val="000000"/>
                </a:solidFill>
              </a:rPr>
              <a:t>: Cyril </a:t>
            </a:r>
            <a:r>
              <a:rPr lang="en-US" dirty="0" err="1" smtClean="0">
                <a:solidFill>
                  <a:srgbClr val="000000"/>
                </a:solidFill>
              </a:rPr>
              <a:t>Poupon</a:t>
            </a:r>
            <a:endParaRPr lang="en-US" dirty="0" smtClean="0">
              <a:solidFill>
                <a:srgbClr val="000000"/>
              </a:solidFill>
            </a:endParaRPr>
          </a:p>
          <a:p>
            <a:pPr defTabSz="914400"/>
            <a:endParaRPr lang="en-US" dirty="0" smtClean="0">
              <a:solidFill>
                <a:srgbClr val="000000"/>
              </a:solidFill>
            </a:endParaRPr>
          </a:p>
          <a:p>
            <a:pPr defTabSz="914400"/>
            <a:r>
              <a:rPr lang="en-US" dirty="0" smtClean="0">
                <a:solidFill>
                  <a:srgbClr val="000000"/>
                </a:solidFill>
              </a:rPr>
              <a:t>Participants: Denis </a:t>
            </a:r>
            <a:r>
              <a:rPr lang="en-US" dirty="0" err="1" smtClean="0">
                <a:solidFill>
                  <a:srgbClr val="000000"/>
                </a:solidFill>
              </a:rPr>
              <a:t>LeBihan</a:t>
            </a:r>
            <a:endParaRPr lang="en-US" dirty="0" smtClean="0">
              <a:solidFill>
                <a:srgbClr val="000000"/>
              </a:solidFill>
            </a:endParaRPr>
          </a:p>
          <a:p>
            <a:pPr defTabSz="914400"/>
            <a:endParaRPr lang="en-US" dirty="0" smtClean="0">
              <a:solidFill>
                <a:srgbClr val="000000"/>
              </a:solidFill>
            </a:endParaRPr>
          </a:p>
          <a:p>
            <a:pPr defTabSz="914400"/>
            <a:r>
              <a:rPr lang="en-US" dirty="0" smtClean="0">
                <a:solidFill>
                  <a:srgbClr val="000000"/>
                </a:solidFill>
              </a:rPr>
              <a:t>PhD: </a:t>
            </a:r>
            <a:r>
              <a:rPr lang="en-US" dirty="0" smtClean="0">
                <a:solidFill>
                  <a:srgbClr val="C00000"/>
                </a:solidFill>
              </a:rPr>
              <a:t>Benoit Schmitt</a:t>
            </a:r>
            <a:r>
              <a:rPr lang="en-US" dirty="0" smtClean="0">
                <a:solidFill>
                  <a:srgbClr val="000000"/>
                </a:solidFill>
              </a:rPr>
              <a:t>, Alice </a:t>
            </a:r>
            <a:r>
              <a:rPr lang="en-US" dirty="0" err="1" smtClean="0">
                <a:solidFill>
                  <a:srgbClr val="000000"/>
                </a:solidFill>
              </a:rPr>
              <a:t>Lebois</a:t>
            </a:r>
            <a:r>
              <a:rPr lang="en-US" dirty="0" smtClean="0">
                <a:solidFill>
                  <a:srgbClr val="000000"/>
                </a:solidFill>
              </a:rPr>
              <a:t>, </a:t>
            </a:r>
            <a:r>
              <a:rPr lang="en-GB" dirty="0" smtClean="0">
                <a:solidFill>
                  <a:srgbClr val="000000"/>
                </a:solidFill>
              </a:rPr>
              <a:t>Hang </a:t>
            </a:r>
            <a:r>
              <a:rPr lang="en-GB" dirty="0">
                <a:solidFill>
                  <a:srgbClr val="000000"/>
                </a:solidFill>
              </a:rPr>
              <a:t>Tuan Nguyen</a:t>
            </a:r>
            <a:endParaRPr lang="en-US" dirty="0">
              <a:solidFill>
                <a:srgbClr val="000000"/>
              </a:solidFill>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4896296" y="1619597"/>
            <a:ext cx="4896544" cy="4327641"/>
            <a:chOff x="4896296" y="1619597"/>
            <a:chExt cx="4896544" cy="4327641"/>
          </a:xfrm>
        </p:grpSpPr>
        <p:grpSp>
          <p:nvGrpSpPr>
            <p:cNvPr id="15" name="Group 20"/>
            <p:cNvGrpSpPr>
              <a:grpSpLocks/>
            </p:cNvGrpSpPr>
            <p:nvPr/>
          </p:nvGrpSpPr>
          <p:grpSpPr bwMode="auto">
            <a:xfrm>
              <a:off x="4896296" y="2356389"/>
              <a:ext cx="4896544" cy="3590849"/>
              <a:chOff x="840" y="852"/>
              <a:chExt cx="3629" cy="2542"/>
            </a:xfrm>
          </p:grpSpPr>
          <p:graphicFrame>
            <p:nvGraphicFramePr>
              <p:cNvPr id="20" name="Object 10"/>
              <p:cNvGraphicFramePr>
                <a:graphicFrameLocks noChangeAspect="1"/>
              </p:cNvGraphicFramePr>
              <p:nvPr>
                <p:extLst>
                  <p:ext uri="{D42A27DB-BD31-4B8C-83A1-F6EECF244321}">
                    <p14:modId xmlns:p14="http://schemas.microsoft.com/office/powerpoint/2010/main" val="3073935755"/>
                  </p:ext>
                </p:extLst>
              </p:nvPr>
            </p:nvGraphicFramePr>
            <p:xfrm>
              <a:off x="840" y="852"/>
              <a:ext cx="3629" cy="2542"/>
            </p:xfrm>
            <a:graphic>
              <a:graphicData uri="http://schemas.openxmlformats.org/presentationml/2006/ole">
                <mc:AlternateContent xmlns:mc="http://schemas.openxmlformats.org/markup-compatibility/2006">
                  <mc:Choice xmlns:v="urn:schemas-microsoft-com:vml" Requires="v">
                    <p:oleObj spid="_x0000_s263232" name="Chart" r:id="rId4" imgW="5457819" imgH="4410072" progId="Excel.Chart.8">
                      <p:embed/>
                    </p:oleObj>
                  </mc:Choice>
                  <mc:Fallback>
                    <p:oleObj name="Chart" r:id="rId4" imgW="5457819" imgH="441007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 y="852"/>
                            <a:ext cx="3629" cy="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Line 13"/>
              <p:cNvSpPr>
                <a:spLocks noChangeShapeType="1"/>
              </p:cNvSpPr>
              <p:nvPr/>
            </p:nvSpPr>
            <p:spPr bwMode="auto">
              <a:xfrm>
                <a:off x="907" y="1202"/>
                <a:ext cx="1384" cy="181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2225">
                    <a:solidFill>
                      <a:schemeClr val="accent2"/>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 name="Text Box 4"/>
            <p:cNvSpPr txBox="1">
              <a:spLocks noChangeArrowheads="1"/>
            </p:cNvSpPr>
            <p:nvPr/>
          </p:nvSpPr>
          <p:spPr bwMode="auto">
            <a:xfrm>
              <a:off x="5416439" y="1619597"/>
              <a:ext cx="3238276" cy="58764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a:lnSpc>
                  <a:spcPct val="93000"/>
                </a:lnSpc>
                <a:buClr>
                  <a:srgbClr val="000000"/>
                </a:buClr>
                <a:buSzPct val="45000"/>
                <a:buFont typeface="Wingdings" pitchFamily="2" charset="2"/>
                <a:buNone/>
              </a:pPr>
              <a:r>
                <a:rPr lang="en-US" sz="2000" dirty="0">
                  <a:solidFill>
                    <a:srgbClr val="000000"/>
                  </a:solidFill>
                </a:rPr>
                <a:t>Human visual cortex</a:t>
              </a:r>
            </a:p>
            <a:p>
              <a:pPr algn="ctr" eaLnBrk="1">
                <a:lnSpc>
                  <a:spcPct val="93000"/>
                </a:lnSpc>
                <a:buClr>
                  <a:srgbClr val="000000"/>
                </a:buClr>
                <a:buSzPct val="45000"/>
                <a:buFont typeface="Wingdings" pitchFamily="2" charset="2"/>
                <a:buNone/>
              </a:pPr>
              <a:r>
                <a:rPr lang="en-US" sz="1600" i="1" dirty="0">
                  <a:solidFill>
                    <a:srgbClr val="000000"/>
                  </a:solidFill>
                </a:rPr>
                <a:t>(Le </a:t>
              </a:r>
              <a:r>
                <a:rPr lang="en-US" sz="1600" i="1" dirty="0" err="1">
                  <a:solidFill>
                    <a:srgbClr val="000000"/>
                  </a:solidFill>
                </a:rPr>
                <a:t>Bihan</a:t>
              </a:r>
              <a:r>
                <a:rPr lang="en-US" sz="1600" i="1" dirty="0">
                  <a:solidFill>
                    <a:srgbClr val="000000"/>
                  </a:solidFill>
                </a:rPr>
                <a:t> et al. PNAS 2006).</a:t>
              </a:r>
              <a:r>
                <a:rPr lang="en-US" sz="2000" dirty="0">
                  <a:solidFill>
                    <a:srgbClr val="000000"/>
                  </a:solidFill>
                </a:rPr>
                <a:t>  </a:t>
              </a:r>
            </a:p>
          </p:txBody>
        </p:sp>
        <p:grpSp>
          <p:nvGrpSpPr>
            <p:cNvPr id="17" name="Groupe 16"/>
            <p:cNvGrpSpPr/>
            <p:nvPr/>
          </p:nvGrpSpPr>
          <p:grpSpPr>
            <a:xfrm>
              <a:off x="5483541" y="2726706"/>
              <a:ext cx="2032804" cy="2508791"/>
              <a:chOff x="1303700" y="2994270"/>
              <a:chExt cx="2391699" cy="2819400"/>
            </a:xfrm>
          </p:grpSpPr>
          <p:sp>
            <p:nvSpPr>
              <p:cNvPr id="18" name="Rectangle 32"/>
              <p:cNvSpPr>
                <a:spLocks noChangeArrowheads="1"/>
              </p:cNvSpPr>
              <p:nvPr/>
            </p:nvSpPr>
            <p:spPr bwMode="auto">
              <a:xfrm>
                <a:off x="2217436" y="3220484"/>
                <a:ext cx="14779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600" dirty="0">
                    <a:solidFill>
                      <a:schemeClr val="accent2"/>
                    </a:solidFill>
                  </a:rPr>
                  <a:t>Free diffusion:</a:t>
                </a:r>
              </a:p>
              <a:p>
                <a:r>
                  <a:rPr lang="fr-FR" sz="1600" dirty="0">
                    <a:solidFill>
                      <a:schemeClr val="accent2"/>
                    </a:solidFill>
                  </a:rPr>
                  <a:t>ln(S/S0) = -</a:t>
                </a:r>
                <a:r>
                  <a:rPr lang="fr-FR" sz="1600" dirty="0" err="1">
                    <a:solidFill>
                      <a:schemeClr val="accent2"/>
                    </a:solidFill>
                  </a:rPr>
                  <a:t>bD</a:t>
                </a:r>
                <a:endParaRPr lang="fr-FR" sz="1600" dirty="0">
                  <a:solidFill>
                    <a:schemeClr val="accent2"/>
                  </a:solidFill>
                </a:endParaRPr>
              </a:p>
            </p:txBody>
          </p:sp>
          <p:sp>
            <p:nvSpPr>
              <p:cNvPr id="19" name="Line 34"/>
              <p:cNvSpPr>
                <a:spLocks noChangeShapeType="1"/>
              </p:cNvSpPr>
              <p:nvPr/>
            </p:nvSpPr>
            <p:spPr bwMode="auto">
              <a:xfrm>
                <a:off x="1303700" y="2994270"/>
                <a:ext cx="2209800" cy="2819400"/>
              </a:xfrm>
              <a:prstGeom prst="line">
                <a:avLst/>
              </a:prstGeom>
              <a:noFill/>
              <a:ln w="31750">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23" name="Picture 5" descr="nervous_tissue-human copie">
            <a:hlinkClick r:id="rId6" action="ppaction://hlinkfi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621" y="2981044"/>
            <a:ext cx="3548595" cy="23424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07864" y="1303754"/>
            <a:ext cx="5414777" cy="646331"/>
          </a:xfrm>
          <a:prstGeom prst="rect">
            <a:avLst/>
          </a:prstGeom>
        </p:spPr>
        <p:txBody>
          <a:bodyPr wrap="square">
            <a:spAutoFit/>
          </a:bodyPr>
          <a:lstStyle/>
          <a:p>
            <a:r>
              <a:rPr lang="en-US" sz="3600" b="1" dirty="0" smtClean="0">
                <a:latin typeface="Times New Roman" pitchFamily="18" charset="0"/>
              </a:rPr>
              <a:t>Step 1. Simulation </a:t>
            </a:r>
            <a:endParaRPr lang="en-US" sz="3600" dirty="0"/>
          </a:p>
        </p:txBody>
      </p:sp>
      <p:cxnSp>
        <p:nvCxnSpPr>
          <p:cNvPr id="22" name="Connecteur droit avec flèche 21"/>
          <p:cNvCxnSpPr/>
          <p:nvPr/>
        </p:nvCxnSpPr>
        <p:spPr bwMode="auto">
          <a:xfrm>
            <a:off x="3617172" y="4499917"/>
            <a:ext cx="2571612" cy="0"/>
          </a:xfrm>
          <a:prstGeom prst="straightConnector1">
            <a:avLst/>
          </a:prstGeom>
          <a:ln w="66675">
            <a:solidFill>
              <a:srgbClr val="FF0000"/>
            </a:solidFill>
            <a:headEnd type="none" w="med" len="med"/>
            <a:tailEnd type="arrow"/>
          </a:ln>
          <a:extLst/>
        </p:spPr>
        <p:style>
          <a:lnRef idx="2">
            <a:schemeClr val="accent1"/>
          </a:lnRef>
          <a:fillRef idx="0">
            <a:schemeClr val="accent1"/>
          </a:fillRef>
          <a:effectRef idx="1">
            <a:schemeClr val="accent1"/>
          </a:effectRef>
          <a:fontRef idx="minor">
            <a:schemeClr val="tx1"/>
          </a:fontRef>
        </p:style>
      </p:cxnSp>
      <p:cxnSp>
        <p:nvCxnSpPr>
          <p:cNvPr id="24" name="Connecteur droit avec flèche 23"/>
          <p:cNvCxnSpPr/>
          <p:nvPr/>
        </p:nvCxnSpPr>
        <p:spPr bwMode="auto">
          <a:xfrm flipH="1">
            <a:off x="3715252" y="6012085"/>
            <a:ext cx="2003574" cy="0"/>
          </a:xfrm>
          <a:prstGeom prst="straightConnector1">
            <a:avLst/>
          </a:prstGeom>
          <a:ln w="66675">
            <a:solidFill>
              <a:srgbClr val="FF0000"/>
            </a:solidFill>
            <a:prstDash val="dash"/>
            <a:headEnd type="none" w="med" len="med"/>
            <a:tailEnd type="arrow"/>
          </a:ln>
          <a:ex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2592040" y="6244604"/>
            <a:ext cx="5074643" cy="646331"/>
          </a:xfrm>
          <a:prstGeom prst="rect">
            <a:avLst/>
          </a:prstGeom>
        </p:spPr>
        <p:txBody>
          <a:bodyPr wrap="square">
            <a:spAutoFit/>
          </a:bodyPr>
          <a:lstStyle/>
          <a:p>
            <a:r>
              <a:rPr lang="en-US" sz="3600" b="1" dirty="0" smtClean="0">
                <a:latin typeface="Times New Roman" pitchFamily="18" charset="0"/>
              </a:rPr>
              <a:t>Later: inverse problem</a:t>
            </a:r>
            <a:endParaRPr lang="en-US" sz="3600" dirty="0"/>
          </a:p>
        </p:txBody>
      </p:sp>
      <p:sp>
        <p:nvSpPr>
          <p:cNvPr id="26" name="Rectangle 25"/>
          <p:cNvSpPr/>
          <p:nvPr/>
        </p:nvSpPr>
        <p:spPr>
          <a:xfrm>
            <a:off x="5383284" y="4829910"/>
            <a:ext cx="3309739" cy="584775"/>
          </a:xfrm>
          <a:prstGeom prst="rect">
            <a:avLst/>
          </a:prstGeom>
        </p:spPr>
        <p:txBody>
          <a:bodyPr wrap="square">
            <a:spAutoFit/>
          </a:bodyPr>
          <a:lstStyle/>
          <a:p>
            <a:r>
              <a:rPr lang="en-US" sz="1600" b="1" dirty="0" smtClean="0">
                <a:latin typeface="Times New Roman" pitchFamily="18" charset="0"/>
              </a:rPr>
              <a:t>Slope is ADC</a:t>
            </a:r>
            <a:r>
              <a:rPr lang="en-US" sz="1600" b="1" dirty="0">
                <a:latin typeface="Times New Roman" pitchFamily="18" charset="0"/>
              </a:rPr>
              <a:t> </a:t>
            </a:r>
            <a:r>
              <a:rPr lang="en-US" sz="1600" b="1" dirty="0" smtClean="0">
                <a:latin typeface="Times New Roman" pitchFamily="18" charset="0"/>
              </a:rPr>
              <a:t>(</a:t>
            </a:r>
            <a:r>
              <a:rPr lang="en-US" sz="1600" b="1" dirty="0" smtClean="0">
                <a:latin typeface="Times New Roman" pitchFamily="18" charset="0"/>
              </a:rPr>
              <a:t>apparent diffusion coefficient)</a:t>
            </a:r>
            <a:endParaRPr lang="en-US" sz="1600" b="1" dirty="0"/>
          </a:p>
        </p:txBody>
      </p:sp>
    </p:spTree>
    <p:extLst>
      <p:ext uri="{BB962C8B-B14F-4D97-AF65-F5344CB8AC3E}">
        <p14:creationId xmlns:p14="http://schemas.microsoft.com/office/powerpoint/2010/main" val="201841321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7" name="Rectangle 3"/>
          <p:cNvSpPr>
            <a:spLocks noChangeArrowheads="1"/>
          </p:cNvSpPr>
          <p:nvPr/>
        </p:nvSpPr>
        <p:spPr bwMode="auto">
          <a:xfrm>
            <a:off x="431800" y="2267669"/>
            <a:ext cx="4320925" cy="3046988"/>
          </a:xfrm>
          <a:prstGeom prst="rect">
            <a:avLst/>
          </a:prstGeom>
          <a:noFill/>
          <a:ln w="476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defTabSz="914400">
              <a:buFont typeface="Arial" pitchFamily="34" charset="0"/>
              <a:buChar char="•"/>
            </a:pPr>
            <a:r>
              <a:rPr lang="fr-FR" sz="2400" dirty="0" smtClean="0">
                <a:solidFill>
                  <a:srgbClr val="000000"/>
                </a:solidFill>
              </a:rPr>
              <a:t>Partial </a:t>
            </a:r>
            <a:r>
              <a:rPr lang="fr-FR" sz="2400" dirty="0" err="1" smtClean="0">
                <a:solidFill>
                  <a:srgbClr val="000000"/>
                </a:solidFill>
              </a:rPr>
              <a:t>differential</a:t>
            </a:r>
            <a:r>
              <a:rPr lang="fr-FR" sz="2400" dirty="0" smtClean="0">
                <a:solidFill>
                  <a:srgbClr val="000000"/>
                </a:solidFill>
              </a:rPr>
              <a:t> </a:t>
            </a:r>
            <a:r>
              <a:rPr lang="fr-FR" sz="2400" dirty="0" err="1" smtClean="0">
                <a:solidFill>
                  <a:srgbClr val="000000"/>
                </a:solidFill>
              </a:rPr>
              <a:t>equation</a:t>
            </a:r>
            <a:r>
              <a:rPr lang="fr-FR" sz="2400" dirty="0" smtClean="0">
                <a:solidFill>
                  <a:srgbClr val="000000"/>
                </a:solidFill>
              </a:rPr>
              <a:t> model</a:t>
            </a:r>
            <a:r>
              <a:rPr lang="en-GB" sz="2400" dirty="0">
                <a:solidFill>
                  <a:srgbClr val="000000"/>
                </a:solidFill>
              </a:rPr>
              <a:t> </a:t>
            </a:r>
            <a:r>
              <a:rPr lang="en-GB" sz="2400" dirty="0" smtClean="0">
                <a:solidFill>
                  <a:srgbClr val="000000"/>
                </a:solidFill>
              </a:rPr>
              <a:t>“Bloch-Torrey PDE”</a:t>
            </a:r>
          </a:p>
          <a:p>
            <a:pPr marL="285750" indent="-285750" defTabSz="914400">
              <a:buFont typeface="Arial" pitchFamily="34" charset="0"/>
              <a:buChar char="•"/>
            </a:pPr>
            <a:endParaRPr lang="fr-FR" sz="2400" dirty="0">
              <a:solidFill>
                <a:srgbClr val="000000"/>
              </a:solidFill>
            </a:endParaRPr>
          </a:p>
          <a:p>
            <a:pPr marL="285750" indent="-285750" defTabSz="914400">
              <a:buFont typeface="Arial" pitchFamily="34" charset="0"/>
              <a:buChar char="•"/>
            </a:pPr>
            <a:r>
              <a:rPr lang="fr-FR" sz="2400" dirty="0" err="1" smtClean="0">
                <a:solidFill>
                  <a:srgbClr val="000000"/>
                </a:solidFill>
              </a:rPr>
              <a:t>Permeable</a:t>
            </a:r>
            <a:r>
              <a:rPr lang="fr-FR" sz="2400" dirty="0" smtClean="0">
                <a:solidFill>
                  <a:srgbClr val="000000"/>
                </a:solidFill>
              </a:rPr>
              <a:t> membranes</a:t>
            </a:r>
          </a:p>
          <a:p>
            <a:pPr marL="285750" indent="-285750" defTabSz="914400">
              <a:buFont typeface="Arial" pitchFamily="34" charset="0"/>
              <a:buChar char="•"/>
            </a:pPr>
            <a:endParaRPr lang="fr-FR" sz="2400" dirty="0" smtClean="0">
              <a:solidFill>
                <a:srgbClr val="000000"/>
              </a:solidFill>
            </a:endParaRPr>
          </a:p>
          <a:p>
            <a:pPr marL="285750" indent="-285750" defTabSz="914400">
              <a:buFont typeface="Arial" pitchFamily="34" charset="0"/>
              <a:buChar char="•"/>
            </a:pPr>
            <a:r>
              <a:rPr lang="fr-FR" sz="2400" dirty="0" err="1" smtClean="0">
                <a:solidFill>
                  <a:srgbClr val="000000"/>
                </a:solidFill>
              </a:rPr>
              <a:t>Simpler</a:t>
            </a:r>
            <a:r>
              <a:rPr lang="fr-FR" sz="2400" dirty="0" smtClean="0">
                <a:solidFill>
                  <a:srgbClr val="000000"/>
                </a:solidFill>
              </a:rPr>
              <a:t> cellular </a:t>
            </a:r>
            <a:r>
              <a:rPr lang="fr-FR" sz="2400" dirty="0" err="1" smtClean="0">
                <a:solidFill>
                  <a:srgbClr val="000000"/>
                </a:solidFill>
              </a:rPr>
              <a:t>geometry</a:t>
            </a:r>
            <a:endParaRPr lang="fr-FR" sz="2400" dirty="0" smtClean="0">
              <a:solidFill>
                <a:srgbClr val="000000"/>
              </a:solidFill>
            </a:endParaRPr>
          </a:p>
          <a:p>
            <a:pPr marL="285750" indent="-285750" defTabSz="914400">
              <a:buFont typeface="Arial" pitchFamily="34" charset="0"/>
              <a:buChar char="•"/>
            </a:pPr>
            <a:endParaRPr lang="fr-FR" sz="2400" dirty="0">
              <a:solidFill>
                <a:srgbClr val="000000"/>
              </a:solidFill>
            </a:endParaRPr>
          </a:p>
          <a:p>
            <a:pPr marL="285750" indent="-285750" defTabSz="914400">
              <a:buFont typeface="Arial" pitchFamily="34" charset="0"/>
              <a:buChar char="•"/>
            </a:pPr>
            <a:r>
              <a:rPr lang="fr-FR" sz="2400" dirty="0" err="1" smtClean="0">
                <a:solidFill>
                  <a:srgbClr val="000000"/>
                </a:solidFill>
              </a:rPr>
              <a:t>Easier</a:t>
            </a:r>
            <a:r>
              <a:rPr lang="fr-FR" sz="2400" dirty="0" smtClean="0">
                <a:solidFill>
                  <a:srgbClr val="000000"/>
                </a:solidFill>
              </a:rPr>
              <a:t> </a:t>
            </a:r>
            <a:r>
              <a:rPr lang="fr-FR" sz="2400" dirty="0" err="1" smtClean="0">
                <a:solidFill>
                  <a:srgbClr val="000000"/>
                </a:solidFill>
              </a:rPr>
              <a:t>theoretical</a:t>
            </a:r>
            <a:r>
              <a:rPr lang="fr-FR" sz="2400" dirty="0" smtClean="0">
                <a:solidFill>
                  <a:srgbClr val="000000"/>
                </a:solidFill>
              </a:rPr>
              <a:t> </a:t>
            </a:r>
            <a:r>
              <a:rPr lang="fr-FR" sz="2400" dirty="0" err="1" smtClean="0">
                <a:solidFill>
                  <a:srgbClr val="000000"/>
                </a:solidFill>
              </a:rPr>
              <a:t>analysis</a:t>
            </a:r>
            <a:endParaRPr lang="fr-FR" sz="2400" dirty="0" smtClean="0">
              <a:solidFill>
                <a:srgbClr val="000000"/>
              </a:solidFill>
            </a:endParaRPr>
          </a:p>
        </p:txBody>
      </p:sp>
      <p:sp>
        <p:nvSpPr>
          <p:cNvPr id="272388" name="Rectangle 4"/>
          <p:cNvSpPr>
            <a:spLocks noChangeArrowheads="1"/>
          </p:cNvSpPr>
          <p:nvPr/>
        </p:nvSpPr>
        <p:spPr bwMode="auto">
          <a:xfrm>
            <a:off x="5159616" y="2267669"/>
            <a:ext cx="4180800" cy="3785652"/>
          </a:xfrm>
          <a:prstGeom prst="rect">
            <a:avLst/>
          </a:prstGeom>
          <a:noFill/>
          <a:ln w="476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defTabSz="914400">
              <a:buFont typeface="Arial" pitchFamily="34" charset="0"/>
              <a:buChar char="•"/>
            </a:pPr>
            <a:r>
              <a:rPr lang="fr-FR" sz="2400" dirty="0" smtClean="0">
                <a:solidFill>
                  <a:srgbClr val="000000"/>
                </a:solidFill>
              </a:rPr>
              <a:t>Monte-Carlo simulation of </a:t>
            </a:r>
            <a:r>
              <a:rPr lang="fr-FR" sz="2400" dirty="0" err="1" smtClean="0">
                <a:solidFill>
                  <a:srgbClr val="000000"/>
                </a:solidFill>
              </a:rPr>
              <a:t>random</a:t>
            </a:r>
            <a:r>
              <a:rPr lang="fr-FR" sz="2400" dirty="0" smtClean="0">
                <a:solidFill>
                  <a:srgbClr val="000000"/>
                </a:solidFill>
              </a:rPr>
              <a:t> </a:t>
            </a:r>
            <a:r>
              <a:rPr lang="fr-FR" sz="2400" dirty="0" err="1" smtClean="0">
                <a:solidFill>
                  <a:srgbClr val="000000"/>
                </a:solidFill>
              </a:rPr>
              <a:t>walkers</a:t>
            </a:r>
            <a:r>
              <a:rPr lang="fr-FR" sz="2400" dirty="0" smtClean="0">
                <a:solidFill>
                  <a:srgbClr val="000000"/>
                </a:solidFill>
              </a:rPr>
              <a:t>, </a:t>
            </a:r>
            <a:r>
              <a:rPr lang="fr-FR" sz="2400" dirty="0" err="1" smtClean="0">
                <a:solidFill>
                  <a:srgbClr val="000000"/>
                </a:solidFill>
              </a:rPr>
              <a:t>representing</a:t>
            </a:r>
            <a:r>
              <a:rPr lang="fr-FR" sz="2400" dirty="0" smtClean="0">
                <a:solidFill>
                  <a:srgbClr val="000000"/>
                </a:solidFill>
              </a:rPr>
              <a:t> </a:t>
            </a:r>
            <a:r>
              <a:rPr lang="fr-FR" sz="2400" dirty="0" err="1" smtClean="0">
                <a:solidFill>
                  <a:srgbClr val="000000"/>
                </a:solidFill>
              </a:rPr>
              <a:t>concentrated</a:t>
            </a:r>
            <a:r>
              <a:rPr lang="fr-FR" sz="2400" dirty="0" smtClean="0">
                <a:solidFill>
                  <a:srgbClr val="000000"/>
                </a:solidFill>
              </a:rPr>
              <a:t> mass of water </a:t>
            </a:r>
            <a:r>
              <a:rPr lang="fr-FR" sz="2400" dirty="0" err="1" smtClean="0">
                <a:solidFill>
                  <a:srgbClr val="000000"/>
                </a:solidFill>
              </a:rPr>
              <a:t>molecules</a:t>
            </a:r>
            <a:r>
              <a:rPr lang="fr-FR" sz="2400" dirty="0" smtClean="0">
                <a:solidFill>
                  <a:srgbClr val="000000"/>
                </a:solidFill>
              </a:rPr>
              <a:t>.</a:t>
            </a:r>
          </a:p>
          <a:p>
            <a:pPr marL="285750" indent="-285750" defTabSz="914400">
              <a:buFont typeface="Arial" pitchFamily="34" charset="0"/>
              <a:buChar char="•"/>
            </a:pPr>
            <a:endParaRPr lang="fr-FR" sz="2400" dirty="0">
              <a:solidFill>
                <a:srgbClr val="000000"/>
              </a:solidFill>
            </a:endParaRPr>
          </a:p>
          <a:p>
            <a:pPr marL="285750" indent="-285750" defTabSz="914400">
              <a:buFont typeface="Arial" pitchFamily="34" charset="0"/>
              <a:buChar char="•"/>
            </a:pPr>
            <a:r>
              <a:rPr lang="fr-FR" sz="2400" dirty="0" err="1" smtClean="0">
                <a:solidFill>
                  <a:srgbClr val="000000"/>
                </a:solidFill>
              </a:rPr>
              <a:t>Impermeable</a:t>
            </a:r>
            <a:r>
              <a:rPr lang="fr-FR" sz="2400" dirty="0" smtClean="0">
                <a:solidFill>
                  <a:srgbClr val="000000"/>
                </a:solidFill>
              </a:rPr>
              <a:t> membranes for </a:t>
            </a:r>
            <a:r>
              <a:rPr lang="fr-FR" sz="2400" dirty="0" err="1" smtClean="0">
                <a:solidFill>
                  <a:srgbClr val="000000"/>
                </a:solidFill>
              </a:rPr>
              <a:t>now</a:t>
            </a:r>
            <a:r>
              <a:rPr lang="fr-FR" sz="2400" dirty="0" smtClean="0">
                <a:solidFill>
                  <a:srgbClr val="000000"/>
                </a:solidFill>
              </a:rPr>
              <a:t>. </a:t>
            </a:r>
          </a:p>
          <a:p>
            <a:pPr marL="285750" indent="-285750" defTabSz="914400">
              <a:buFont typeface="Arial" pitchFamily="34" charset="0"/>
              <a:buChar char="•"/>
            </a:pPr>
            <a:endParaRPr lang="fr-FR" sz="2400" dirty="0">
              <a:solidFill>
                <a:srgbClr val="000000"/>
              </a:solidFill>
            </a:endParaRPr>
          </a:p>
          <a:p>
            <a:pPr marL="285750" indent="-285750" defTabSz="914400">
              <a:buFont typeface="Arial" pitchFamily="34" charset="0"/>
              <a:buChar char="•"/>
            </a:pPr>
            <a:r>
              <a:rPr lang="fr-FR" sz="2400" dirty="0" smtClean="0">
                <a:solidFill>
                  <a:srgbClr val="000000"/>
                </a:solidFill>
              </a:rPr>
              <a:t>More flexible cellular </a:t>
            </a:r>
            <a:r>
              <a:rPr lang="fr-FR" sz="2400" dirty="0" err="1" smtClean="0">
                <a:solidFill>
                  <a:srgbClr val="000000"/>
                </a:solidFill>
              </a:rPr>
              <a:t>geometry</a:t>
            </a:r>
            <a:endParaRPr lang="en-GB" sz="2400" dirty="0">
              <a:solidFill>
                <a:srgbClr val="000000"/>
              </a:solidFill>
            </a:endParaRPr>
          </a:p>
        </p:txBody>
      </p:sp>
      <p:sp>
        <p:nvSpPr>
          <p:cNvPr id="4" name="Rectangle 3"/>
          <p:cNvSpPr/>
          <p:nvPr/>
        </p:nvSpPr>
        <p:spPr>
          <a:xfrm>
            <a:off x="1007864" y="1303754"/>
            <a:ext cx="6264696" cy="646331"/>
          </a:xfrm>
          <a:prstGeom prst="rect">
            <a:avLst/>
          </a:prstGeom>
        </p:spPr>
        <p:txBody>
          <a:bodyPr wrap="square">
            <a:spAutoFit/>
          </a:bodyPr>
          <a:lstStyle/>
          <a:p>
            <a:r>
              <a:rPr lang="en-US" sz="3600" b="1" dirty="0" smtClean="0">
                <a:latin typeface="Times New Roman" pitchFamily="18" charset="0"/>
              </a:rPr>
              <a:t>Step 1. Simulation </a:t>
            </a:r>
            <a:endParaRPr lang="en-US" sz="3600" dirty="0"/>
          </a:p>
        </p:txBody>
      </p:sp>
    </p:spTree>
    <p:extLst>
      <p:ext uri="{BB962C8B-B14F-4D97-AF65-F5344CB8AC3E}">
        <p14:creationId xmlns:p14="http://schemas.microsoft.com/office/powerpoint/2010/main" val="2059747520"/>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978239" y="2051645"/>
            <a:ext cx="7848847" cy="2592288"/>
            <a:chOff x="863600" y="2123653"/>
            <a:chExt cx="7848847" cy="2592288"/>
          </a:xfrm>
        </p:grpSpPr>
        <p:grpSp>
          <p:nvGrpSpPr>
            <p:cNvPr id="15" name="Group 18"/>
            <p:cNvGrpSpPr>
              <a:grpSpLocks/>
            </p:cNvGrpSpPr>
            <p:nvPr/>
          </p:nvGrpSpPr>
          <p:grpSpPr bwMode="auto">
            <a:xfrm>
              <a:off x="5472360" y="2194991"/>
              <a:ext cx="3240087" cy="2520950"/>
              <a:chOff x="3629" y="1156"/>
              <a:chExt cx="2041" cy="1588"/>
            </a:xfrm>
          </p:grpSpPr>
          <p:sp>
            <p:nvSpPr>
              <p:cNvPr id="26" name="Oval 5"/>
              <p:cNvSpPr>
                <a:spLocks noChangeArrowheads="1"/>
              </p:cNvSpPr>
              <p:nvPr/>
            </p:nvSpPr>
            <p:spPr bwMode="auto">
              <a:xfrm>
                <a:off x="3629" y="1156"/>
                <a:ext cx="1755" cy="1588"/>
              </a:xfrm>
              <a:prstGeom prst="ellipse">
                <a:avLst/>
              </a:prstGeom>
              <a:solidFill>
                <a:schemeClr val="accent1">
                  <a:alpha val="50195"/>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 name="Group 17"/>
              <p:cNvGrpSpPr>
                <a:grpSpLocks/>
              </p:cNvGrpSpPr>
              <p:nvPr/>
            </p:nvGrpSpPr>
            <p:grpSpPr bwMode="auto">
              <a:xfrm>
                <a:off x="3810" y="1202"/>
                <a:ext cx="1860" cy="1358"/>
                <a:chOff x="3693" y="869"/>
                <a:chExt cx="2538" cy="1890"/>
              </a:xfrm>
            </p:grpSpPr>
            <p:sp>
              <p:nvSpPr>
                <p:cNvPr id="28" name="Oval 6" descr="Grands confettis"/>
                <p:cNvSpPr>
                  <a:spLocks noChangeArrowheads="1"/>
                </p:cNvSpPr>
                <p:nvPr/>
              </p:nvSpPr>
              <p:spPr bwMode="auto">
                <a:xfrm>
                  <a:off x="3693" y="1165"/>
                  <a:ext cx="1415" cy="1482"/>
                </a:xfrm>
                <a:prstGeom prst="ellipse">
                  <a:avLst/>
                </a:prstGeom>
                <a:pattFill prst="lgConfetti">
                  <a:fgClr>
                    <a:schemeClr val="accent2"/>
                  </a:fgClr>
                  <a:bgClr>
                    <a:schemeClr val="accent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Oval 7"/>
                <p:cNvSpPr>
                  <a:spLocks noChangeArrowheads="1"/>
                </p:cNvSpPr>
                <p:nvPr/>
              </p:nvSpPr>
              <p:spPr bwMode="auto">
                <a:xfrm>
                  <a:off x="3887" y="1378"/>
                  <a:ext cx="1055" cy="10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8"/>
                <p:cNvSpPr>
                  <a:spLocks noChangeShapeType="1"/>
                </p:cNvSpPr>
                <p:nvPr/>
              </p:nvSpPr>
              <p:spPr bwMode="auto">
                <a:xfrm flipH="1" flipV="1">
                  <a:off x="4944" y="1701"/>
                  <a:ext cx="544" cy="9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Oval 9"/>
                <p:cNvSpPr>
                  <a:spLocks noChangeArrowheads="1"/>
                </p:cNvSpPr>
                <p:nvPr/>
              </p:nvSpPr>
              <p:spPr bwMode="auto">
                <a:xfrm>
                  <a:off x="3810" y="1272"/>
                  <a:ext cx="1224" cy="1270"/>
                </a:xfrm>
                <a:prstGeom prst="ellipse">
                  <a:avLst/>
                </a:prstGeom>
                <a:noFill/>
                <a:ln w="1905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Line 10"/>
                <p:cNvSpPr>
                  <a:spLocks noChangeShapeType="1"/>
                </p:cNvSpPr>
                <p:nvPr/>
              </p:nvSpPr>
              <p:spPr bwMode="auto">
                <a:xfrm flipH="1">
                  <a:off x="4853" y="2517"/>
                  <a:ext cx="817" cy="115"/>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11"/>
                <p:cNvSpPr>
                  <a:spLocks noChangeShapeType="1"/>
                </p:cNvSpPr>
                <p:nvPr/>
              </p:nvSpPr>
              <p:spPr bwMode="auto">
                <a:xfrm flipH="1">
                  <a:off x="4490" y="1020"/>
                  <a:ext cx="726" cy="932"/>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Text Box 12"/>
                <p:cNvSpPr txBox="1">
                  <a:spLocks noChangeArrowheads="1"/>
                </p:cNvSpPr>
                <p:nvPr/>
              </p:nvSpPr>
              <p:spPr bwMode="auto">
                <a:xfrm>
                  <a:off x="5216" y="869"/>
                  <a:ext cx="475"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6" rIns="91430" bIns="45716">
                  <a:spAutoFit/>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r>
                    <a:rPr lang="en-US" sz="2000"/>
                    <a:t>‘IC’</a:t>
                  </a:r>
                </a:p>
              </p:txBody>
            </p:sp>
            <p:sp>
              <p:nvSpPr>
                <p:cNvPr id="35" name="Text Box 13"/>
                <p:cNvSpPr txBox="1">
                  <a:spLocks noChangeArrowheads="1"/>
                </p:cNvSpPr>
                <p:nvPr/>
              </p:nvSpPr>
              <p:spPr bwMode="auto">
                <a:xfrm>
                  <a:off x="5444" y="1640"/>
                  <a:ext cx="765"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6" rIns="91430" bIns="45716">
                  <a:spAutoFit/>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r>
                    <a:rPr lang="en-US" sz="2000"/>
                    <a:t>‘MEM’</a:t>
                  </a:r>
                </a:p>
              </p:txBody>
            </p:sp>
            <p:sp>
              <p:nvSpPr>
                <p:cNvPr id="36" name="Text Box 14"/>
                <p:cNvSpPr txBox="1">
                  <a:spLocks noChangeArrowheads="1"/>
                </p:cNvSpPr>
                <p:nvPr/>
              </p:nvSpPr>
              <p:spPr bwMode="auto">
                <a:xfrm>
                  <a:off x="5670" y="2411"/>
                  <a:ext cx="561"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6" rIns="91430" bIns="45716">
                  <a:spAutoFit/>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r>
                    <a:rPr lang="en-US" sz="2000"/>
                    <a:t>‘EC’</a:t>
                  </a:r>
                </a:p>
              </p:txBody>
            </p:sp>
          </p:grpSp>
        </p:grpSp>
        <p:grpSp>
          <p:nvGrpSpPr>
            <p:cNvPr id="16" name="Group 31"/>
            <p:cNvGrpSpPr>
              <a:grpSpLocks/>
            </p:cNvGrpSpPr>
            <p:nvPr/>
          </p:nvGrpSpPr>
          <p:grpSpPr bwMode="auto">
            <a:xfrm>
              <a:off x="863600" y="2123653"/>
              <a:ext cx="4752975" cy="2520950"/>
              <a:chOff x="544" y="2200"/>
              <a:chExt cx="2994" cy="1588"/>
            </a:xfrm>
          </p:grpSpPr>
          <p:sp>
            <p:nvSpPr>
              <p:cNvPr id="17" name="Oval 20"/>
              <p:cNvSpPr>
                <a:spLocks noChangeArrowheads="1"/>
              </p:cNvSpPr>
              <p:nvPr/>
            </p:nvSpPr>
            <p:spPr bwMode="auto">
              <a:xfrm>
                <a:off x="544" y="2200"/>
                <a:ext cx="1755" cy="1588"/>
              </a:xfrm>
              <a:prstGeom prst="ellipse">
                <a:avLst/>
              </a:prstGeom>
              <a:solidFill>
                <a:schemeClr val="accent1">
                  <a:alpha val="50195"/>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Oval 23"/>
              <p:cNvSpPr>
                <a:spLocks noChangeArrowheads="1"/>
              </p:cNvSpPr>
              <p:nvPr/>
            </p:nvSpPr>
            <p:spPr bwMode="auto">
              <a:xfrm>
                <a:off x="867" y="2612"/>
                <a:ext cx="773" cy="76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24"/>
              <p:cNvSpPr>
                <a:spLocks noChangeShapeType="1"/>
              </p:cNvSpPr>
              <p:nvPr/>
            </p:nvSpPr>
            <p:spPr bwMode="auto">
              <a:xfrm flipH="1" flipV="1">
                <a:off x="1633" y="2880"/>
                <a:ext cx="407" cy="28"/>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Oval 25"/>
              <p:cNvSpPr>
                <a:spLocks noChangeArrowheads="1"/>
              </p:cNvSpPr>
              <p:nvPr/>
            </p:nvSpPr>
            <p:spPr bwMode="auto">
              <a:xfrm>
                <a:off x="862" y="2608"/>
                <a:ext cx="771" cy="771"/>
              </a:xfrm>
              <a:prstGeom prst="ellipse">
                <a:avLst/>
              </a:prstGeom>
              <a:noFill/>
              <a:ln w="1905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26"/>
              <p:cNvSpPr>
                <a:spLocks noChangeShapeType="1"/>
              </p:cNvSpPr>
              <p:nvPr/>
            </p:nvSpPr>
            <p:spPr bwMode="auto">
              <a:xfrm flipH="1">
                <a:off x="1575" y="3430"/>
                <a:ext cx="599" cy="83"/>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7"/>
              <p:cNvSpPr>
                <a:spLocks noChangeShapeType="1"/>
              </p:cNvSpPr>
              <p:nvPr/>
            </p:nvSpPr>
            <p:spPr bwMode="auto">
              <a:xfrm flipH="1">
                <a:off x="1309" y="2354"/>
                <a:ext cx="532" cy="67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Text Box 28"/>
              <p:cNvSpPr txBox="1">
                <a:spLocks noChangeArrowheads="1"/>
              </p:cNvSpPr>
              <p:nvPr/>
            </p:nvSpPr>
            <p:spPr bwMode="auto">
              <a:xfrm>
                <a:off x="1841" y="2246"/>
                <a:ext cx="34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6" rIns="91430" bIns="45716">
                <a:spAutoFit/>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r>
                  <a:rPr lang="en-US" sz="2000"/>
                  <a:t>‘IC’</a:t>
                </a:r>
              </a:p>
            </p:txBody>
          </p:sp>
          <p:sp>
            <p:nvSpPr>
              <p:cNvPr id="24" name="Text Box 29"/>
              <p:cNvSpPr txBox="1">
                <a:spLocks noChangeArrowheads="1"/>
              </p:cNvSpPr>
              <p:nvPr/>
            </p:nvSpPr>
            <p:spPr bwMode="auto">
              <a:xfrm>
                <a:off x="2132" y="2789"/>
                <a:ext cx="140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r>
                  <a:rPr lang="en-US" sz="2000"/>
                  <a:t>‘MEM’</a:t>
                </a:r>
              </a:p>
              <a:p>
                <a:r>
                  <a:rPr lang="en-US" sz="2000"/>
                  <a:t>=permeab coeff</a:t>
                </a:r>
              </a:p>
            </p:txBody>
          </p:sp>
          <p:sp>
            <p:nvSpPr>
              <p:cNvPr id="25" name="Text Box 30"/>
              <p:cNvSpPr txBox="1">
                <a:spLocks noChangeArrowheads="1"/>
              </p:cNvSpPr>
              <p:nvPr/>
            </p:nvSpPr>
            <p:spPr bwMode="auto">
              <a:xfrm>
                <a:off x="2174" y="3354"/>
                <a:ext cx="41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6" rIns="91430" bIns="45716">
                <a:spAutoFit/>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r>
                  <a:rPr lang="en-US" sz="2000"/>
                  <a:t>‘EC’</a:t>
                </a:r>
              </a:p>
            </p:txBody>
          </p:sp>
        </p:grpSp>
      </p:grpSp>
      <p:sp>
        <p:nvSpPr>
          <p:cNvPr id="38" name="Rectangle 4"/>
          <p:cNvSpPr>
            <a:spLocks noChangeArrowheads="1"/>
          </p:cNvSpPr>
          <p:nvPr/>
        </p:nvSpPr>
        <p:spPr bwMode="auto">
          <a:xfrm>
            <a:off x="1352351" y="1187549"/>
            <a:ext cx="6768752"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991" tIns="46795" rIns="89991" bIns="46795" anchor="ctr"/>
          <a:lstStyle/>
          <a:p>
            <a:pPr marL="1079500" indent="-215900" algn="ctr" eaLnBrk="1" hangingPunct="1">
              <a:lnSpc>
                <a:spcPct val="91000"/>
              </a:lnSpc>
              <a:buClr>
                <a:srgbClr val="000000"/>
              </a:buClr>
              <a:buSzPct val="45000"/>
              <a:buFont typeface="Wingdings" pitchFamily="2" charset="2"/>
              <a:buNone/>
            </a:pPr>
            <a:r>
              <a:rPr lang="en-US" sz="2400" b="1" dirty="0" smtClean="0">
                <a:solidFill>
                  <a:srgbClr val="000000"/>
                </a:solidFill>
              </a:rPr>
              <a:t>Bloch-Torrey PDE</a:t>
            </a:r>
          </a:p>
          <a:p>
            <a:pPr marL="1079500" indent="-215900" algn="ctr" eaLnBrk="1" hangingPunct="1">
              <a:lnSpc>
                <a:spcPct val="91000"/>
              </a:lnSpc>
              <a:buClr>
                <a:srgbClr val="000000"/>
              </a:buClr>
              <a:buSzPct val="45000"/>
              <a:buFont typeface="Wingdings" pitchFamily="2" charset="2"/>
              <a:buNone/>
            </a:pPr>
            <a:r>
              <a:rPr lang="en-US" sz="2400" b="1" dirty="0" smtClean="0">
                <a:solidFill>
                  <a:srgbClr val="000000"/>
                </a:solidFill>
              </a:rPr>
              <a:t>2or 3 </a:t>
            </a:r>
            <a:r>
              <a:rPr lang="en-US" sz="2400" b="1" dirty="0">
                <a:solidFill>
                  <a:srgbClr val="000000"/>
                </a:solidFill>
              </a:rPr>
              <a:t>compartment </a:t>
            </a:r>
            <a:r>
              <a:rPr lang="en-US" sz="2400" b="1" dirty="0" smtClean="0">
                <a:solidFill>
                  <a:srgbClr val="000000"/>
                </a:solidFill>
              </a:rPr>
              <a:t>diffusion model</a:t>
            </a:r>
            <a:endParaRPr lang="en-US" sz="2400" b="1" dirty="0">
              <a:solidFill>
                <a:srgbClr val="000000"/>
              </a:solidFill>
            </a:endParaRPr>
          </a:p>
        </p:txBody>
      </p:sp>
      <p:sp>
        <p:nvSpPr>
          <p:cNvPr id="39" name="Rectangle 16"/>
          <p:cNvSpPr>
            <a:spLocks noChangeArrowheads="1"/>
          </p:cNvSpPr>
          <p:nvPr/>
        </p:nvSpPr>
        <p:spPr bwMode="auto">
          <a:xfrm>
            <a:off x="2736056" y="4643933"/>
            <a:ext cx="39195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solidFill>
                  <a:srgbClr val="000000"/>
                </a:solidFill>
              </a:rPr>
              <a:t>IC, EC: Intra-, extracellular space</a:t>
            </a:r>
          </a:p>
          <a:p>
            <a:r>
              <a:rPr lang="en-US" sz="2000" dirty="0">
                <a:solidFill>
                  <a:srgbClr val="000000"/>
                </a:solidFill>
              </a:rPr>
              <a:t>MEM: membrane-bound layer</a:t>
            </a:r>
            <a:endParaRPr lang="fr-FR" sz="2000" dirty="0">
              <a:solidFill>
                <a:srgbClr val="000000"/>
              </a:solidFill>
            </a:endParaRPr>
          </a:p>
        </p:txBody>
      </p:sp>
      <p:pic>
        <p:nvPicPr>
          <p:cNvPr id="264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91" y="5580037"/>
            <a:ext cx="7980362" cy="11795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80717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10"/>
          <p:cNvGraphicFramePr>
            <a:graphicFrameLocks noChangeAspect="1"/>
          </p:cNvGraphicFramePr>
          <p:nvPr>
            <p:extLst>
              <p:ext uri="{D42A27DB-BD31-4B8C-83A1-F6EECF244321}">
                <p14:modId xmlns:p14="http://schemas.microsoft.com/office/powerpoint/2010/main" val="1058886388"/>
              </p:ext>
            </p:extLst>
          </p:nvPr>
        </p:nvGraphicFramePr>
        <p:xfrm>
          <a:off x="5140472" y="932955"/>
          <a:ext cx="4335463" cy="2568575"/>
        </p:xfrm>
        <a:graphic>
          <a:graphicData uri="http://schemas.openxmlformats.org/presentationml/2006/ole">
            <mc:AlternateContent xmlns:mc="http://schemas.openxmlformats.org/markup-compatibility/2006">
              <mc:Choice xmlns:v="urn:schemas-microsoft-com:vml" Requires="v">
                <p:oleObj spid="_x0000_s269325" name="Graphique" r:id="rId3" imgW="5457819" imgH="4410072" progId="Excel.Chart.8">
                  <p:embed/>
                </p:oleObj>
              </mc:Choice>
              <mc:Fallback>
                <p:oleObj name="Graphique" r:id="rId3" imgW="5457819" imgH="4410072"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0472" y="932955"/>
                        <a:ext cx="4335463" cy="256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 name="Rectangle 16"/>
          <p:cNvSpPr>
            <a:spLocks noChangeArrowheads="1"/>
          </p:cNvSpPr>
          <p:nvPr/>
        </p:nvSpPr>
        <p:spPr bwMode="auto">
          <a:xfrm>
            <a:off x="631987" y="1199936"/>
            <a:ext cx="476773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b="1" dirty="0" err="1" smtClean="0">
                <a:solidFill>
                  <a:srgbClr val="000000"/>
                </a:solidFill>
              </a:rPr>
              <a:t>FVforDMRI</a:t>
            </a:r>
            <a:r>
              <a:rPr lang="en-US" sz="2000" b="1" dirty="0" smtClean="0">
                <a:solidFill>
                  <a:srgbClr val="000000"/>
                </a:solidFill>
              </a:rPr>
              <a:t>: written in Fortran90, </a:t>
            </a:r>
          </a:p>
          <a:p>
            <a:r>
              <a:rPr lang="en-US" sz="2000" b="1" dirty="0" smtClean="0">
                <a:solidFill>
                  <a:srgbClr val="000000"/>
                </a:solidFill>
              </a:rPr>
              <a:t>C++ version in development</a:t>
            </a:r>
          </a:p>
          <a:p>
            <a:r>
              <a:rPr lang="en-US" sz="2000" b="1" dirty="0" smtClean="0">
                <a:solidFill>
                  <a:srgbClr val="000000"/>
                </a:solidFill>
              </a:rPr>
              <a:t>10000 lines.  </a:t>
            </a:r>
            <a:endParaRPr lang="en-US" sz="2000" b="1" dirty="0">
              <a:solidFill>
                <a:srgbClr val="000000"/>
              </a:solidFill>
            </a:endParaRPr>
          </a:p>
          <a:p>
            <a:r>
              <a:rPr lang="en-US" sz="2000" b="1" dirty="0" smtClean="0">
                <a:solidFill>
                  <a:srgbClr val="000000"/>
                </a:solidFill>
              </a:rPr>
              <a:t>Authors: Jing-Rebecca Li, Dang Van Nguyen </a:t>
            </a:r>
            <a:endParaRPr lang="fr-FR" sz="2000" b="1" dirty="0">
              <a:solidFill>
                <a:srgbClr val="000000"/>
              </a:solidFill>
            </a:endParaRPr>
          </a:p>
        </p:txBody>
      </p:sp>
      <p:grpSp>
        <p:nvGrpSpPr>
          <p:cNvPr id="30" name="Groupe 29"/>
          <p:cNvGrpSpPr/>
          <p:nvPr/>
        </p:nvGrpSpPr>
        <p:grpSpPr>
          <a:xfrm>
            <a:off x="503808" y="3059757"/>
            <a:ext cx="8972127" cy="3888432"/>
            <a:chOff x="671935" y="3491805"/>
            <a:chExt cx="8972127" cy="3888432"/>
          </a:xfrm>
        </p:grpSpPr>
        <p:pic>
          <p:nvPicPr>
            <p:cNvPr id="31" name="Image 30" descr="C:\cygwin\home\jingli\DMRI\BLOCHTORREY_PDE\code\matlabfiles\figs\Cells_L40.t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935" y="3491805"/>
              <a:ext cx="3816424" cy="3030327"/>
            </a:xfrm>
            <a:prstGeom prst="rect">
              <a:avLst/>
            </a:prstGeom>
            <a:noFill/>
            <a:ln>
              <a:noFill/>
            </a:ln>
          </p:spPr>
        </p:pic>
        <p:pic>
          <p:nvPicPr>
            <p:cNvPr id="32" name="Picture 23" descr="C:\cygwin\home\jingli\DMRI\BLOCHTORREY_PDE\code\matlabfiles\figs\signal_variablecells.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0311" y="3933578"/>
              <a:ext cx="4603751" cy="3446659"/>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8"/>
            <p:cNvSpPr txBox="1">
              <a:spLocks noChangeArrowheads="1"/>
            </p:cNvSpPr>
            <p:nvPr/>
          </p:nvSpPr>
          <p:spPr bwMode="auto">
            <a:xfrm>
              <a:off x="815951" y="6444133"/>
              <a:ext cx="378821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a:r>
                <a:rPr lang="en-US" dirty="0" smtClean="0"/>
                <a:t>Simulation by </a:t>
              </a:r>
              <a:r>
                <a:rPr lang="en-US" dirty="0" err="1" smtClean="0"/>
                <a:t>FVforDMRI</a:t>
              </a:r>
              <a:r>
                <a:rPr lang="en-US" dirty="0" smtClean="0"/>
                <a:t> of </a:t>
              </a:r>
            </a:p>
            <a:p>
              <a:pPr defTabSz="914400"/>
              <a:r>
                <a:rPr lang="en-US" dirty="0" smtClean="0"/>
                <a:t>Diffusion MRI signals </a:t>
              </a:r>
            </a:p>
            <a:p>
              <a:pPr defTabSz="914400"/>
              <a:r>
                <a:rPr lang="en-US" dirty="0" smtClean="0"/>
                <a:t>in complicated cellular environment</a:t>
              </a:r>
              <a:endParaRPr lang="en-US" dirty="0"/>
            </a:p>
          </p:txBody>
        </p:sp>
      </p:grpSp>
    </p:spTree>
    <p:extLst>
      <p:ext uri="{BB962C8B-B14F-4D97-AF65-F5344CB8AC3E}">
        <p14:creationId xmlns:p14="http://schemas.microsoft.com/office/powerpoint/2010/main" val="32758937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C:\cygwin\home\jingli\DMRI\BLOCHTORREY_PDE\code\matlabfiles\figs\ADCvsL.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876" y="1763613"/>
            <a:ext cx="4099151" cy="30743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08" y="1259557"/>
            <a:ext cx="4680520" cy="535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8"/>
          <p:cNvSpPr txBox="1">
            <a:spLocks noChangeArrowheads="1"/>
          </p:cNvSpPr>
          <p:nvPr/>
        </p:nvSpPr>
        <p:spPr bwMode="auto">
          <a:xfrm>
            <a:off x="5904408" y="5219997"/>
            <a:ext cx="35060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a:r>
              <a:rPr lang="en-US" dirty="0" smtClean="0"/>
              <a:t>Simulation by </a:t>
            </a:r>
            <a:r>
              <a:rPr lang="en-US" dirty="0" err="1" smtClean="0"/>
              <a:t>FVforDMRI</a:t>
            </a:r>
            <a:r>
              <a:rPr lang="en-US" dirty="0" smtClean="0"/>
              <a:t> </a:t>
            </a:r>
            <a:endParaRPr lang="en-US" dirty="0"/>
          </a:p>
          <a:p>
            <a:pPr defTabSz="914400"/>
            <a:r>
              <a:rPr lang="en-US" dirty="0" smtClean="0"/>
              <a:t>ADC as a function of cell density</a:t>
            </a:r>
          </a:p>
        </p:txBody>
      </p:sp>
    </p:spTree>
    <p:extLst>
      <p:ext uri="{BB962C8B-B14F-4D97-AF65-F5344CB8AC3E}">
        <p14:creationId xmlns:p14="http://schemas.microsoft.com/office/powerpoint/2010/main" val="910619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C:\cygwin\home\jingli\DMRI\COSINUS2010\reports\2D_figures_free\theconvergenceinspace2D.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3563813"/>
            <a:ext cx="4536504" cy="2900181"/>
          </a:xfrm>
          <a:prstGeom prst="rect">
            <a:avLst/>
          </a:prstGeom>
          <a:noFill/>
          <a:extLst>
            <a:ext uri="{909E8E84-426E-40DD-AFC4-6F175D3DCCD1}">
              <a14:hiddenFill xmlns:a14="http://schemas.microsoft.com/office/drawing/2010/main">
                <a:solidFill>
                  <a:srgbClr val="FFFFFF"/>
                </a:solidFill>
              </a14:hiddenFill>
            </a:ext>
          </a:extLst>
        </p:spPr>
      </p:pic>
      <p:pic>
        <p:nvPicPr>
          <p:cNvPr id="265219" name="Picture 3" descr="C:\cygwin\home\jingli\DMRI\COSINUS2010\reports\2D_figures_free\theelapsedtime2D.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272" y="2166398"/>
            <a:ext cx="5173455" cy="31976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6"/>
          <p:cNvSpPr>
            <a:spLocks noChangeArrowheads="1"/>
          </p:cNvSpPr>
          <p:nvPr/>
        </p:nvSpPr>
        <p:spPr bwMode="auto">
          <a:xfrm>
            <a:off x="719832" y="1179998"/>
            <a:ext cx="793608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b="1" dirty="0" smtClean="0">
                <a:solidFill>
                  <a:srgbClr val="000000"/>
                </a:solidFill>
              </a:rPr>
              <a:t>C++ version in development  </a:t>
            </a:r>
            <a:endParaRPr lang="en-US" sz="2000" b="1" dirty="0">
              <a:solidFill>
                <a:srgbClr val="000000"/>
              </a:solidFill>
            </a:endParaRPr>
          </a:p>
          <a:p>
            <a:r>
              <a:rPr lang="en-US" sz="2000" b="1" dirty="0" smtClean="0">
                <a:solidFill>
                  <a:srgbClr val="000000"/>
                </a:solidFill>
              </a:rPr>
              <a:t>Authors: Jing-Rebecca Li, Dang Van Nguyen </a:t>
            </a:r>
            <a:endParaRPr lang="fr-FR" sz="2000" b="1" dirty="0">
              <a:solidFill>
                <a:srgbClr val="000000"/>
              </a:solidFill>
            </a:endParaRPr>
          </a:p>
        </p:txBody>
      </p:sp>
    </p:spTree>
    <p:extLst>
      <p:ext uri="{BB962C8B-B14F-4D97-AF65-F5344CB8AC3E}">
        <p14:creationId xmlns:p14="http://schemas.microsoft.com/office/powerpoint/2010/main" val="1258389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p:cNvSpPr>
            <a:spLocks noChangeArrowheads="1"/>
          </p:cNvSpPr>
          <p:nvPr/>
        </p:nvSpPr>
        <p:spPr bwMode="auto">
          <a:xfrm>
            <a:off x="935856" y="1907629"/>
            <a:ext cx="793608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b="1" dirty="0" smtClean="0">
                <a:solidFill>
                  <a:srgbClr val="000000"/>
                </a:solidFill>
              </a:rPr>
              <a:t>Benoit will speak about the Monte-Carlo code at the end</a:t>
            </a:r>
          </a:p>
          <a:p>
            <a:endParaRPr lang="en-US" sz="2400" b="1" dirty="0" smtClean="0">
              <a:solidFill>
                <a:srgbClr val="000000"/>
              </a:solidFill>
            </a:endParaRPr>
          </a:p>
          <a:p>
            <a:r>
              <a:rPr lang="en-US" sz="2400" b="1" dirty="0" smtClean="0">
                <a:solidFill>
                  <a:srgbClr val="000000"/>
                </a:solidFill>
              </a:rPr>
              <a:t>Planned work:</a:t>
            </a:r>
          </a:p>
          <a:p>
            <a:endParaRPr lang="en-US" sz="2400" b="1" dirty="0">
              <a:solidFill>
                <a:srgbClr val="000000"/>
              </a:solidFill>
            </a:endParaRPr>
          </a:p>
          <a:p>
            <a:r>
              <a:rPr lang="en-US" sz="2400" b="1" dirty="0" smtClean="0">
                <a:solidFill>
                  <a:srgbClr val="000000"/>
                </a:solidFill>
              </a:rPr>
              <a:t>Antoine </a:t>
            </a:r>
            <a:r>
              <a:rPr lang="en-US" sz="2400" b="1" dirty="0" err="1" smtClean="0">
                <a:solidFill>
                  <a:srgbClr val="000000"/>
                </a:solidFill>
              </a:rPr>
              <a:t>Lejay</a:t>
            </a:r>
            <a:r>
              <a:rPr lang="en-US" sz="2400" b="1" dirty="0" smtClean="0">
                <a:solidFill>
                  <a:srgbClr val="000000"/>
                </a:solidFill>
              </a:rPr>
              <a:t> and Jing-Rebecca Li will define the interface condition to mimic permeability membranes to add to the Monte-Carlo code.  Also add Green’s function analytical solution for random walkers when they are far from any interfaces.</a:t>
            </a:r>
          </a:p>
          <a:p>
            <a:endParaRPr lang="en-US" sz="2000" b="1" dirty="0">
              <a:solidFill>
                <a:srgbClr val="000000"/>
              </a:solidFill>
            </a:endParaRPr>
          </a:p>
        </p:txBody>
      </p:sp>
    </p:spTree>
    <p:extLst>
      <p:ext uri="{BB962C8B-B14F-4D97-AF65-F5344CB8AC3E}">
        <p14:creationId xmlns:p14="http://schemas.microsoft.com/office/powerpoint/2010/main" val="1076365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p:cNvGraphicFramePr>
            <a:graphicFrameLocks noChangeAspect="1"/>
          </p:cNvGraphicFramePr>
          <p:nvPr>
            <p:extLst>
              <p:ext uri="{D42A27DB-BD31-4B8C-83A1-F6EECF244321}">
                <p14:modId xmlns:p14="http://schemas.microsoft.com/office/powerpoint/2010/main" val="1383962599"/>
              </p:ext>
            </p:extLst>
          </p:nvPr>
        </p:nvGraphicFramePr>
        <p:xfrm>
          <a:off x="144015" y="3491805"/>
          <a:ext cx="9648825" cy="2053902"/>
        </p:xfrm>
        <a:graphic>
          <a:graphicData uri="http://schemas.openxmlformats.org/presentationml/2006/ole">
            <mc:AlternateContent xmlns:mc="http://schemas.openxmlformats.org/markup-compatibility/2006">
              <mc:Choice xmlns:v="urn:schemas-microsoft-com:vml" Requires="v">
                <p:oleObj spid="_x0000_s266298" name="Document" r:id="rId3" imgW="5429910" imgH="1282380" progId="Word.Document.12">
                  <p:embed/>
                </p:oleObj>
              </mc:Choice>
              <mc:Fallback>
                <p:oleObj name="Document" r:id="rId3" imgW="5429910" imgH="1282380" progId="Word.Document.12">
                  <p:embed/>
                  <p:pic>
                    <p:nvPicPr>
                      <p:cNvPr id="0" name=""/>
                      <p:cNvPicPr/>
                      <p:nvPr/>
                    </p:nvPicPr>
                    <p:blipFill>
                      <a:blip r:embed="rId4"/>
                      <a:stretch>
                        <a:fillRect/>
                      </a:stretch>
                    </p:blipFill>
                    <p:spPr>
                      <a:xfrm>
                        <a:off x="144015" y="3491805"/>
                        <a:ext cx="9648825" cy="2053902"/>
                      </a:xfrm>
                      <a:prstGeom prst="rect">
                        <a:avLst/>
                      </a:prstGeom>
                    </p:spPr>
                  </p:pic>
                </p:oleObj>
              </mc:Fallback>
            </mc:AlternateContent>
          </a:graphicData>
        </a:graphic>
      </p:graphicFrame>
      <p:sp>
        <p:nvSpPr>
          <p:cNvPr id="3" name="Rectangle 2"/>
          <p:cNvSpPr/>
          <p:nvPr/>
        </p:nvSpPr>
        <p:spPr>
          <a:xfrm>
            <a:off x="1727944" y="1475581"/>
            <a:ext cx="7488832" cy="1569660"/>
          </a:xfrm>
          <a:prstGeom prst="rect">
            <a:avLst/>
          </a:prstGeom>
        </p:spPr>
        <p:txBody>
          <a:bodyPr wrap="square">
            <a:spAutoFit/>
          </a:bodyPr>
          <a:lstStyle/>
          <a:p>
            <a:r>
              <a:rPr lang="en-US" sz="2400" b="1" dirty="0" smtClean="0">
                <a:solidFill>
                  <a:srgbClr val="000000"/>
                </a:solidFill>
              </a:rPr>
              <a:t>Step 2: Inverse problem.</a:t>
            </a:r>
          </a:p>
          <a:p>
            <a:r>
              <a:rPr lang="en-US" sz="2400" b="1" dirty="0" smtClean="0">
                <a:solidFill>
                  <a:srgbClr val="000000"/>
                </a:solidFill>
              </a:rPr>
              <a:t>  </a:t>
            </a:r>
          </a:p>
          <a:p>
            <a:pPr marL="342900" indent="-342900">
              <a:buFont typeface="Arial" pitchFamily="34" charset="0"/>
              <a:buChar char="•"/>
            </a:pPr>
            <a:r>
              <a:rPr lang="en-US" sz="2400" b="1" dirty="0" smtClean="0">
                <a:solidFill>
                  <a:srgbClr val="000000"/>
                </a:solidFill>
              </a:rPr>
              <a:t>Find reduced (ODE model), improved from existing model (</a:t>
            </a:r>
            <a:r>
              <a:rPr lang="en-US" sz="2400" b="1" dirty="0" err="1" smtClean="0">
                <a:solidFill>
                  <a:srgbClr val="000000"/>
                </a:solidFill>
              </a:rPr>
              <a:t>Karger</a:t>
            </a:r>
            <a:r>
              <a:rPr lang="en-US" sz="2400" b="1" dirty="0">
                <a:solidFill>
                  <a:srgbClr val="000000"/>
                </a:solidFill>
              </a:rPr>
              <a:t> </a:t>
            </a:r>
            <a:r>
              <a:rPr lang="en-US" sz="2400" b="1" dirty="0" smtClean="0">
                <a:solidFill>
                  <a:srgbClr val="000000"/>
                </a:solidFill>
              </a:rPr>
              <a:t>model)</a:t>
            </a:r>
            <a:endParaRPr lang="fr-FR" sz="2400" b="1" dirty="0">
              <a:solidFill>
                <a:srgbClr val="000000"/>
              </a:solidFill>
            </a:endParaRPr>
          </a:p>
        </p:txBody>
      </p:sp>
    </p:spTree>
    <p:extLst>
      <p:ext uri="{BB962C8B-B14F-4D97-AF65-F5344CB8AC3E}">
        <p14:creationId xmlns:p14="http://schemas.microsoft.com/office/powerpoint/2010/main" val="683284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582" y="2915469"/>
            <a:ext cx="2878594" cy="216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7267" name="Picture 3" descr="C:\cygwin\home\jingli\DMRI\BLOCHTORREY_PDE\code\matlabfiles\figs\KURinverseL.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192" y="2987749"/>
            <a:ext cx="4896544" cy="36724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08064" y="899517"/>
            <a:ext cx="6624736" cy="1938992"/>
          </a:xfrm>
          <a:prstGeom prst="rect">
            <a:avLst/>
          </a:prstGeom>
        </p:spPr>
        <p:txBody>
          <a:bodyPr wrap="square">
            <a:spAutoFit/>
          </a:bodyPr>
          <a:lstStyle/>
          <a:p>
            <a:r>
              <a:rPr lang="en-US" sz="2400" b="1" dirty="0" smtClean="0">
                <a:solidFill>
                  <a:srgbClr val="000000"/>
                </a:solidFill>
              </a:rPr>
              <a:t>Step 2: Inverse problem</a:t>
            </a:r>
          </a:p>
          <a:p>
            <a:endParaRPr lang="en-US" sz="2400" b="1" dirty="0" smtClean="0">
              <a:solidFill>
                <a:srgbClr val="000000"/>
              </a:solidFill>
            </a:endParaRPr>
          </a:p>
          <a:p>
            <a:pPr marL="342900" indent="-342900">
              <a:buFont typeface="Arial" pitchFamily="34" charset="0"/>
              <a:buChar char="•"/>
            </a:pPr>
            <a:r>
              <a:rPr lang="en-US" sz="2400" b="1" dirty="0" smtClean="0">
                <a:solidFill>
                  <a:srgbClr val="000000"/>
                </a:solidFill>
              </a:rPr>
              <a:t>Solved inverse problem for average cell size, improved over </a:t>
            </a:r>
            <a:r>
              <a:rPr lang="en-US" sz="2400" b="1" dirty="0" err="1" smtClean="0">
                <a:solidFill>
                  <a:srgbClr val="000000"/>
                </a:solidFill>
              </a:rPr>
              <a:t>Karger</a:t>
            </a:r>
            <a:r>
              <a:rPr lang="en-US" sz="2400" b="1" dirty="0" smtClean="0">
                <a:solidFill>
                  <a:srgbClr val="000000"/>
                </a:solidFill>
              </a:rPr>
              <a:t> model.  </a:t>
            </a:r>
          </a:p>
          <a:p>
            <a:pPr marL="342900" indent="-342900">
              <a:buFont typeface="Arial" pitchFamily="34" charset="0"/>
              <a:buChar char="•"/>
            </a:pPr>
            <a:r>
              <a:rPr lang="en-US" sz="2400" b="1" dirty="0" smtClean="0">
                <a:solidFill>
                  <a:srgbClr val="000000"/>
                </a:solidFill>
              </a:rPr>
              <a:t>Numerically </a:t>
            </a:r>
            <a:r>
              <a:rPr lang="en-US" sz="2400" b="1" dirty="0">
                <a:solidFill>
                  <a:srgbClr val="000000"/>
                </a:solidFill>
              </a:rPr>
              <a:t>v</a:t>
            </a:r>
            <a:r>
              <a:rPr lang="en-US" sz="2400" b="1" dirty="0" smtClean="0">
                <a:solidFill>
                  <a:srgbClr val="000000"/>
                </a:solidFill>
              </a:rPr>
              <a:t>erified for simple geometry</a:t>
            </a:r>
            <a:endParaRPr lang="fr-FR" sz="2400" b="1" dirty="0">
              <a:solidFill>
                <a:srgbClr val="000000"/>
              </a:solidFill>
            </a:endParaRPr>
          </a:p>
        </p:txBody>
      </p:sp>
    </p:spTree>
    <p:extLst>
      <p:ext uri="{BB962C8B-B14F-4D97-AF65-F5344CB8AC3E}">
        <p14:creationId xmlns:p14="http://schemas.microsoft.com/office/powerpoint/2010/main" val="3676438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1880" y="1187549"/>
            <a:ext cx="8136904" cy="461665"/>
          </a:xfrm>
          <a:prstGeom prst="rect">
            <a:avLst/>
          </a:prstGeom>
        </p:spPr>
        <p:txBody>
          <a:bodyPr wrap="square">
            <a:spAutoFit/>
          </a:bodyPr>
          <a:lstStyle/>
          <a:p>
            <a:r>
              <a:rPr lang="en-US" sz="2400" b="1" dirty="0" smtClean="0">
                <a:solidFill>
                  <a:srgbClr val="000000"/>
                </a:solidFill>
              </a:rPr>
              <a:t>Step 3: Experimental verification (began Jan 2012)</a:t>
            </a:r>
            <a:endParaRPr lang="fr-FR" sz="2400" b="1" dirty="0">
              <a:solidFill>
                <a:srgbClr val="000000"/>
              </a:solidFill>
            </a:endParaRPr>
          </a:p>
        </p:txBody>
      </p:sp>
      <p:sp>
        <p:nvSpPr>
          <p:cNvPr id="2" name="Rectangle 1"/>
          <p:cNvSpPr/>
          <p:nvPr/>
        </p:nvSpPr>
        <p:spPr>
          <a:xfrm>
            <a:off x="647824" y="2123653"/>
            <a:ext cx="8640960" cy="4154984"/>
          </a:xfrm>
          <a:prstGeom prst="rect">
            <a:avLst/>
          </a:prstGeom>
        </p:spPr>
        <p:txBody>
          <a:bodyPr wrap="square">
            <a:spAutoFit/>
          </a:bodyPr>
          <a:lstStyle/>
          <a:p>
            <a:pPr marL="342900" indent="-342900">
              <a:buFont typeface="Arial" pitchFamily="34" charset="0"/>
              <a:buChar char="•"/>
            </a:pPr>
            <a:r>
              <a:rPr lang="en-US" sz="2400" dirty="0" smtClean="0"/>
              <a:t>Imaging </a:t>
            </a:r>
            <a:r>
              <a:rPr lang="en-US" sz="2400" dirty="0"/>
              <a:t>rat brains on the 17T </a:t>
            </a:r>
            <a:r>
              <a:rPr lang="en-US" sz="2400" dirty="0" err="1"/>
              <a:t>Brucker</a:t>
            </a:r>
            <a:r>
              <a:rPr lang="en-US" sz="2400" dirty="0"/>
              <a:t> small animal system at </a:t>
            </a:r>
            <a:r>
              <a:rPr lang="en-US" sz="2400" dirty="0" err="1"/>
              <a:t>Neurospin</a:t>
            </a:r>
            <a:r>
              <a:rPr lang="en-US" sz="2400" dirty="0"/>
              <a:t>. </a:t>
            </a:r>
            <a:endParaRPr lang="en-US" sz="2400" dirty="0" smtClean="0"/>
          </a:p>
          <a:p>
            <a:pPr marL="342900" indent="-342900">
              <a:buFont typeface="Arial" pitchFamily="34" charset="0"/>
              <a:buChar char="•"/>
            </a:pPr>
            <a:endParaRPr lang="en-US" sz="2400" dirty="0"/>
          </a:p>
          <a:p>
            <a:pPr marL="342900" indent="-342900">
              <a:buFont typeface="Arial" pitchFamily="34" charset="0"/>
              <a:buChar char="•"/>
            </a:pPr>
            <a:r>
              <a:rPr lang="en-US" sz="2400" dirty="0" smtClean="0"/>
              <a:t>Preliminary </a:t>
            </a:r>
            <a:r>
              <a:rPr lang="en-US" sz="2400" dirty="0"/>
              <a:t>experimental data have been obtained. </a:t>
            </a:r>
            <a:endParaRPr lang="en-US" sz="2400" dirty="0" smtClean="0"/>
          </a:p>
          <a:p>
            <a:pPr marL="342900" indent="-342900">
              <a:buFont typeface="Arial" pitchFamily="34" charset="0"/>
              <a:buChar char="•"/>
            </a:pPr>
            <a:endParaRPr lang="en-US" sz="2400" dirty="0"/>
          </a:p>
          <a:p>
            <a:pPr marL="342900" indent="-342900">
              <a:buFont typeface="Arial" pitchFamily="34" charset="0"/>
              <a:buChar char="•"/>
            </a:pPr>
            <a:r>
              <a:rPr lang="en-US" sz="2400" dirty="0" smtClean="0"/>
              <a:t>Histology </a:t>
            </a:r>
            <a:r>
              <a:rPr lang="en-US" sz="2400" dirty="0"/>
              <a:t>on the tissue samples is planned so as to provide the necessary geometrical parameters to input into the two codes. </a:t>
            </a:r>
            <a:endParaRPr lang="en-US" sz="2400" dirty="0" smtClean="0"/>
          </a:p>
          <a:p>
            <a:pPr marL="342900" indent="-342900">
              <a:buFont typeface="Arial" pitchFamily="34" charset="0"/>
              <a:buChar char="•"/>
            </a:pPr>
            <a:endParaRPr lang="en-US" sz="2400" dirty="0"/>
          </a:p>
          <a:p>
            <a:pPr marL="342900" indent="-342900">
              <a:buFont typeface="Arial" pitchFamily="34" charset="0"/>
              <a:buChar char="•"/>
            </a:pPr>
            <a:r>
              <a:rPr lang="en-US" sz="2400" dirty="0" smtClean="0"/>
              <a:t>Reduced (ODE) model will be use to estimate average cell size. </a:t>
            </a:r>
            <a:endParaRPr lang="en-US" sz="2400" dirty="0"/>
          </a:p>
        </p:txBody>
      </p:sp>
    </p:spTree>
    <p:extLst>
      <p:ext uri="{BB962C8B-B14F-4D97-AF65-F5344CB8AC3E}">
        <p14:creationId xmlns:p14="http://schemas.microsoft.com/office/powerpoint/2010/main" val="508640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7" name="Rectangle 3"/>
          <p:cNvSpPr>
            <a:spLocks noChangeArrowheads="1"/>
          </p:cNvSpPr>
          <p:nvPr/>
        </p:nvSpPr>
        <p:spPr bwMode="auto">
          <a:xfrm>
            <a:off x="287784" y="2072613"/>
            <a:ext cx="4392811" cy="2677656"/>
          </a:xfrm>
          <a:prstGeom prst="rect">
            <a:avLst/>
          </a:prstGeom>
          <a:noFill/>
          <a:ln w="476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defTabSz="914400">
              <a:buFont typeface="Arial" pitchFamily="34" charset="0"/>
              <a:buChar char="•"/>
            </a:pPr>
            <a:r>
              <a:rPr lang="fr-FR" sz="2400" dirty="0" err="1" smtClean="0">
                <a:solidFill>
                  <a:srgbClr val="000000"/>
                </a:solidFill>
              </a:rPr>
              <a:t>Modeling</a:t>
            </a:r>
            <a:r>
              <a:rPr lang="fr-FR" sz="2400" dirty="0" smtClean="0">
                <a:solidFill>
                  <a:srgbClr val="000000"/>
                </a:solidFill>
              </a:rPr>
              <a:t> by </a:t>
            </a:r>
            <a:r>
              <a:rPr lang="fr-FR" sz="2400" dirty="0" err="1" smtClean="0">
                <a:solidFill>
                  <a:srgbClr val="000000"/>
                </a:solidFill>
              </a:rPr>
              <a:t>PDEs</a:t>
            </a:r>
            <a:r>
              <a:rPr lang="fr-FR" sz="2400" dirty="0" smtClean="0">
                <a:solidFill>
                  <a:srgbClr val="000000"/>
                </a:solidFill>
              </a:rPr>
              <a:t> Simulation of </a:t>
            </a:r>
            <a:r>
              <a:rPr lang="fr-FR" sz="2400" dirty="0" err="1" smtClean="0">
                <a:solidFill>
                  <a:srgbClr val="000000"/>
                </a:solidFill>
              </a:rPr>
              <a:t>PDEs</a:t>
            </a:r>
            <a:endParaRPr lang="fr-FR" sz="2400" dirty="0" smtClean="0">
              <a:solidFill>
                <a:srgbClr val="000000"/>
              </a:solidFill>
            </a:endParaRPr>
          </a:p>
          <a:p>
            <a:pPr marL="342900" indent="-342900" defTabSz="914400">
              <a:buFont typeface="Arial" pitchFamily="34" charset="0"/>
              <a:buChar char="•"/>
            </a:pPr>
            <a:endParaRPr lang="fr-FR" sz="2400" dirty="0">
              <a:solidFill>
                <a:srgbClr val="000000"/>
              </a:solidFill>
            </a:endParaRPr>
          </a:p>
          <a:p>
            <a:pPr marL="342900" indent="-342900" defTabSz="914400">
              <a:buFont typeface="Arial" pitchFamily="34" charset="0"/>
              <a:buChar char="•"/>
            </a:pPr>
            <a:r>
              <a:rPr lang="fr-FR" sz="2400" dirty="0" err="1" smtClean="0">
                <a:solidFill>
                  <a:srgbClr val="000000"/>
                </a:solidFill>
              </a:rPr>
              <a:t>Probabilist</a:t>
            </a:r>
            <a:r>
              <a:rPr lang="fr-FR" sz="2400" dirty="0" smtClean="0">
                <a:solidFill>
                  <a:srgbClr val="000000"/>
                </a:solidFill>
              </a:rPr>
              <a:t> </a:t>
            </a:r>
            <a:r>
              <a:rPr lang="fr-FR" sz="2400" dirty="0" err="1" smtClean="0">
                <a:solidFill>
                  <a:srgbClr val="000000"/>
                </a:solidFill>
              </a:rPr>
              <a:t>processes</a:t>
            </a:r>
            <a:r>
              <a:rPr lang="fr-FR" sz="2400" dirty="0" smtClean="0">
                <a:solidFill>
                  <a:srgbClr val="000000"/>
                </a:solidFill>
              </a:rPr>
              <a:t> </a:t>
            </a:r>
            <a:r>
              <a:rPr lang="fr-FR" sz="2400" dirty="0">
                <a:solidFill>
                  <a:srgbClr val="000000"/>
                </a:solidFill>
              </a:rPr>
              <a:t>S</a:t>
            </a:r>
            <a:r>
              <a:rPr lang="fr-FR" sz="2400" dirty="0" smtClean="0">
                <a:solidFill>
                  <a:srgbClr val="000000"/>
                </a:solidFill>
              </a:rPr>
              <a:t>imulation by Monte-Carlo</a:t>
            </a:r>
          </a:p>
          <a:p>
            <a:pPr marL="342900" indent="-342900" defTabSz="914400">
              <a:buFont typeface="Arial" pitchFamily="34" charset="0"/>
              <a:buChar char="•"/>
            </a:pPr>
            <a:endParaRPr lang="fr-FR" sz="2400" dirty="0">
              <a:solidFill>
                <a:srgbClr val="000000"/>
              </a:solidFill>
            </a:endParaRPr>
          </a:p>
          <a:p>
            <a:pPr marL="342900" indent="-342900" defTabSz="914400">
              <a:buFont typeface="Arial" pitchFamily="34" charset="0"/>
              <a:buChar char="•"/>
            </a:pPr>
            <a:r>
              <a:rPr lang="fr-FR" sz="2400" dirty="0" smtClean="0">
                <a:solidFill>
                  <a:srgbClr val="000000"/>
                </a:solidFill>
              </a:rPr>
              <a:t>Inverse </a:t>
            </a:r>
            <a:r>
              <a:rPr lang="fr-FR" sz="2400" dirty="0" err="1" smtClean="0">
                <a:solidFill>
                  <a:srgbClr val="000000"/>
                </a:solidFill>
              </a:rPr>
              <a:t>problems</a:t>
            </a:r>
            <a:endParaRPr lang="fr-FR" sz="2400" dirty="0">
              <a:solidFill>
                <a:srgbClr val="000000"/>
              </a:solidFill>
            </a:endParaRPr>
          </a:p>
        </p:txBody>
      </p:sp>
      <p:sp>
        <p:nvSpPr>
          <p:cNvPr id="272388" name="Rectangle 4"/>
          <p:cNvSpPr>
            <a:spLocks noChangeArrowheads="1"/>
          </p:cNvSpPr>
          <p:nvPr/>
        </p:nvSpPr>
        <p:spPr bwMode="auto">
          <a:xfrm>
            <a:off x="5040311" y="2068359"/>
            <a:ext cx="4392489" cy="2308324"/>
          </a:xfrm>
          <a:prstGeom prst="rect">
            <a:avLst/>
          </a:prstGeom>
          <a:noFill/>
          <a:ln w="476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defTabSz="914400">
              <a:buFont typeface="Arial" pitchFamily="34" charset="0"/>
              <a:buChar char="•"/>
            </a:pPr>
            <a:r>
              <a:rPr lang="fr-FR" sz="2400" dirty="0" smtClean="0">
                <a:solidFill>
                  <a:srgbClr val="000000"/>
                </a:solidFill>
              </a:rPr>
              <a:t>Simulation by Monte-Carlo</a:t>
            </a:r>
          </a:p>
          <a:p>
            <a:pPr marL="342900" indent="-342900" defTabSz="914400">
              <a:buFont typeface="Arial" pitchFamily="34" charset="0"/>
              <a:buChar char="•"/>
            </a:pPr>
            <a:endParaRPr lang="fr-FR" sz="2400" dirty="0" smtClean="0">
              <a:solidFill>
                <a:srgbClr val="000000"/>
              </a:solidFill>
            </a:endParaRPr>
          </a:p>
          <a:p>
            <a:pPr marL="342900" indent="-342900" defTabSz="914400">
              <a:buFont typeface="Arial" pitchFamily="34" charset="0"/>
              <a:buChar char="•"/>
            </a:pPr>
            <a:r>
              <a:rPr lang="fr-FR" sz="2400" dirty="0" smtClean="0">
                <a:solidFill>
                  <a:srgbClr val="000000"/>
                </a:solidFill>
              </a:rPr>
              <a:t>MRI data acquisition</a:t>
            </a:r>
            <a:br>
              <a:rPr lang="fr-FR" sz="2400" dirty="0" smtClean="0">
                <a:solidFill>
                  <a:srgbClr val="000000"/>
                </a:solidFill>
              </a:rPr>
            </a:br>
            <a:endParaRPr lang="fr-FR" sz="2400" dirty="0" smtClean="0">
              <a:solidFill>
                <a:srgbClr val="000000"/>
              </a:solidFill>
            </a:endParaRPr>
          </a:p>
          <a:p>
            <a:pPr marL="342900" indent="-342900" defTabSz="914400">
              <a:buFont typeface="Arial" pitchFamily="34" charset="0"/>
              <a:buChar char="•"/>
            </a:pPr>
            <a:r>
              <a:rPr lang="fr-FR" sz="2400" dirty="0" smtClean="0">
                <a:solidFill>
                  <a:srgbClr val="000000"/>
                </a:solidFill>
              </a:rPr>
              <a:t>Bio-</a:t>
            </a:r>
            <a:r>
              <a:rPr lang="fr-FR" sz="2400" dirty="0" err="1" smtClean="0">
                <a:solidFill>
                  <a:srgbClr val="000000"/>
                </a:solidFill>
              </a:rPr>
              <a:t>physics</a:t>
            </a:r>
            <a:endParaRPr lang="fr-FR" sz="2400" dirty="0">
              <a:solidFill>
                <a:srgbClr val="000000"/>
              </a:solidFill>
            </a:endParaRPr>
          </a:p>
          <a:p>
            <a:pPr defTabSz="914400"/>
            <a:endParaRPr lang="fr-FR" sz="2400" b="1" dirty="0">
              <a:solidFill>
                <a:srgbClr val="000000"/>
              </a:solidFill>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C:\cygwin\home\jingli\DMRI\COSINUS2010\reports\ratb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0312" y="2474803"/>
            <a:ext cx="4157420" cy="3105234"/>
          </a:xfrm>
          <a:prstGeom prst="rect">
            <a:avLst/>
          </a:prstGeom>
          <a:noFill/>
          <a:extLst>
            <a:ext uri="{909E8E84-426E-40DD-AFC4-6F175D3DCCD1}">
              <a14:hiddenFill xmlns:a14="http://schemas.microsoft.com/office/drawing/2010/main">
                <a:solidFill>
                  <a:srgbClr val="FFFFFF"/>
                </a:solidFill>
              </a14:hiddenFill>
            </a:ext>
          </a:extLst>
        </p:spPr>
      </p:pic>
      <p:pic>
        <p:nvPicPr>
          <p:cNvPr id="268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864" y="2332012"/>
            <a:ext cx="2381250"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05789" y="1187549"/>
            <a:ext cx="6650947" cy="830997"/>
          </a:xfrm>
          <a:prstGeom prst="rect">
            <a:avLst/>
          </a:prstGeom>
        </p:spPr>
        <p:txBody>
          <a:bodyPr wrap="square">
            <a:spAutoFit/>
          </a:bodyPr>
          <a:lstStyle/>
          <a:p>
            <a:pPr lvl="0"/>
            <a:r>
              <a:rPr lang="en-US" sz="2400" b="1" dirty="0">
                <a:solidFill>
                  <a:srgbClr val="000000"/>
                </a:solidFill>
              </a:rPr>
              <a:t>Step 3: Experimental </a:t>
            </a:r>
            <a:r>
              <a:rPr lang="en-US" sz="2400" b="1" dirty="0" smtClean="0">
                <a:solidFill>
                  <a:srgbClr val="000000"/>
                </a:solidFill>
              </a:rPr>
              <a:t>verification</a:t>
            </a:r>
          </a:p>
          <a:p>
            <a:pPr lvl="0"/>
            <a:r>
              <a:rPr lang="en-US" sz="2400" b="1" dirty="0" smtClean="0">
                <a:solidFill>
                  <a:srgbClr val="000000"/>
                </a:solidFill>
              </a:rPr>
              <a:t>Imaging rat brain  </a:t>
            </a:r>
            <a:endParaRPr lang="fr-FR" sz="2400" b="1" dirty="0">
              <a:solidFill>
                <a:srgbClr val="000000"/>
              </a:solidFill>
            </a:endParaRPr>
          </a:p>
        </p:txBody>
      </p:sp>
      <p:sp>
        <p:nvSpPr>
          <p:cNvPr id="6" name="Text Box 8"/>
          <p:cNvSpPr txBox="1">
            <a:spLocks noChangeArrowheads="1"/>
          </p:cNvSpPr>
          <p:nvPr/>
        </p:nvSpPr>
        <p:spPr bwMode="auto">
          <a:xfrm>
            <a:off x="445445" y="5845585"/>
            <a:ext cx="35788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a:r>
              <a:rPr lang="en-US" dirty="0" smtClean="0"/>
              <a:t>17T </a:t>
            </a:r>
            <a:r>
              <a:rPr lang="en-US" dirty="0" err="1" smtClean="0"/>
              <a:t>Brucker</a:t>
            </a:r>
            <a:r>
              <a:rPr lang="en-US" dirty="0" smtClean="0"/>
              <a:t> small animal system</a:t>
            </a:r>
          </a:p>
        </p:txBody>
      </p:sp>
      <p:sp>
        <p:nvSpPr>
          <p:cNvPr id="7" name="Text Box 8"/>
          <p:cNvSpPr txBox="1">
            <a:spLocks noChangeArrowheads="1"/>
          </p:cNvSpPr>
          <p:nvPr/>
        </p:nvSpPr>
        <p:spPr bwMode="auto">
          <a:xfrm>
            <a:off x="6488080" y="5887669"/>
            <a:ext cx="21210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a:r>
              <a:rPr lang="en-US" dirty="0" smtClean="0"/>
              <a:t>Imaging bed for rat</a:t>
            </a:r>
          </a:p>
        </p:txBody>
      </p:sp>
    </p:spTree>
    <p:extLst>
      <p:ext uri="{BB962C8B-B14F-4D97-AF65-F5344CB8AC3E}">
        <p14:creationId xmlns:p14="http://schemas.microsoft.com/office/powerpoint/2010/main" val="3321197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6" name="Picture 4" descr="C:\cygwin\home\jingli\DMRI\BLOCHTORREY_PDE\code\matlabfiles\tumor_code\signal_example.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280" y="2477008"/>
            <a:ext cx="4914217" cy="3679093"/>
          </a:xfrm>
          <a:prstGeom prst="rect">
            <a:avLst/>
          </a:prstGeom>
          <a:noFill/>
          <a:extLst>
            <a:ext uri="{909E8E84-426E-40DD-AFC4-6F175D3DCCD1}">
              <a14:hiddenFill xmlns:a14="http://schemas.microsoft.com/office/drawing/2010/main">
                <a:solidFill>
                  <a:srgbClr val="FFFFFF"/>
                </a:solidFill>
              </a14:hiddenFill>
            </a:ext>
          </a:extLst>
        </p:spPr>
      </p:pic>
      <p:pic>
        <p:nvPicPr>
          <p:cNvPr id="269314" name="Picture 2" descr="C:\cygwin\home\jingli\DMRI\COSINUS2010\reports\slice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92" y="966632"/>
            <a:ext cx="3874294" cy="2900541"/>
          </a:xfrm>
          <a:prstGeom prst="rect">
            <a:avLst/>
          </a:prstGeom>
          <a:noFill/>
          <a:extLst>
            <a:ext uri="{909E8E84-426E-40DD-AFC4-6F175D3DCCD1}">
              <a14:hiddenFill xmlns:a14="http://schemas.microsoft.com/office/drawing/2010/main">
                <a:solidFill>
                  <a:srgbClr val="FFFFFF"/>
                </a:solidFill>
              </a14:hiddenFill>
            </a:ext>
          </a:extLst>
        </p:spPr>
      </p:pic>
      <p:pic>
        <p:nvPicPr>
          <p:cNvPr id="269317" name="Picture 5" descr="C:\cygwin\home\jingli\DMRI\BLOCHTORREY_PDE\code\matlabfiles\tumor_code\rats_ADC0.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784" y="3707829"/>
            <a:ext cx="4232013" cy="31683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154273" y="1312401"/>
            <a:ext cx="5782583" cy="461665"/>
          </a:xfrm>
          <a:prstGeom prst="rect">
            <a:avLst/>
          </a:prstGeom>
        </p:spPr>
        <p:txBody>
          <a:bodyPr wrap="square">
            <a:spAutoFit/>
          </a:bodyPr>
          <a:lstStyle/>
          <a:p>
            <a:pPr lvl="0"/>
            <a:r>
              <a:rPr lang="en-US" sz="2400" b="1" dirty="0">
                <a:solidFill>
                  <a:srgbClr val="000000"/>
                </a:solidFill>
              </a:rPr>
              <a:t>Step 3: Experimental verification </a:t>
            </a:r>
            <a:endParaRPr lang="fr-FR" sz="2400" b="1" dirty="0">
              <a:solidFill>
                <a:srgbClr val="000000"/>
              </a:solidFill>
            </a:endParaRPr>
          </a:p>
        </p:txBody>
      </p:sp>
      <p:sp>
        <p:nvSpPr>
          <p:cNvPr id="6" name="Text Box 8"/>
          <p:cNvSpPr txBox="1">
            <a:spLocks noChangeArrowheads="1"/>
          </p:cNvSpPr>
          <p:nvPr/>
        </p:nvSpPr>
        <p:spPr bwMode="auto">
          <a:xfrm>
            <a:off x="7233951" y="6157062"/>
            <a:ext cx="14414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a:r>
              <a:rPr lang="en-US" dirty="0" smtClean="0"/>
              <a:t>DMRI signal</a:t>
            </a:r>
          </a:p>
        </p:txBody>
      </p:sp>
      <p:sp>
        <p:nvSpPr>
          <p:cNvPr id="8" name="Text Box 8"/>
          <p:cNvSpPr txBox="1">
            <a:spLocks noChangeArrowheads="1"/>
          </p:cNvSpPr>
          <p:nvPr/>
        </p:nvSpPr>
        <p:spPr bwMode="auto">
          <a:xfrm>
            <a:off x="2558964" y="4571925"/>
            <a:ext cx="15953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a:r>
              <a:rPr lang="en-US" dirty="0" smtClean="0"/>
              <a:t>Imaged 6 rats</a:t>
            </a:r>
          </a:p>
        </p:txBody>
      </p:sp>
    </p:spTree>
    <p:extLst>
      <p:ext uri="{BB962C8B-B14F-4D97-AF65-F5344CB8AC3E}">
        <p14:creationId xmlns:p14="http://schemas.microsoft.com/office/powerpoint/2010/main" val="1056853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p:nvPr/>
        </p:nvPicPr>
        <p:blipFill>
          <a:blip r:embed="rId2">
            <a:extLst>
              <a:ext uri="{28A0092B-C50C-407E-A947-70E740481C1C}">
                <a14:useLocalDpi xmlns:a14="http://schemas.microsoft.com/office/drawing/2010/main" val="0"/>
              </a:ext>
            </a:extLst>
          </a:blip>
          <a:stretch>
            <a:fillRect/>
          </a:stretch>
        </p:blipFill>
        <p:spPr bwMode="auto">
          <a:xfrm>
            <a:off x="935856" y="2605721"/>
            <a:ext cx="3744416" cy="2974315"/>
          </a:xfrm>
          <a:prstGeom prst="rect">
            <a:avLst/>
          </a:prstGeom>
          <a:noFill/>
          <a:ln>
            <a:noFill/>
          </a:ln>
        </p:spPr>
      </p:pic>
      <p:pic>
        <p:nvPicPr>
          <p:cNvPr id="8" name="Image 7"/>
          <p:cNvPicPr/>
          <p:nvPr/>
        </p:nvPicPr>
        <p:blipFill>
          <a:blip r:embed="rId3">
            <a:extLst>
              <a:ext uri="{28A0092B-C50C-407E-A947-70E740481C1C}">
                <a14:useLocalDpi xmlns:a14="http://schemas.microsoft.com/office/drawing/2010/main" val="0"/>
              </a:ext>
            </a:extLst>
          </a:blip>
          <a:stretch>
            <a:fillRect/>
          </a:stretch>
        </p:blipFill>
        <p:spPr bwMode="auto">
          <a:xfrm>
            <a:off x="5043171" y="2623975"/>
            <a:ext cx="3741557" cy="2956062"/>
          </a:xfrm>
          <a:prstGeom prst="rect">
            <a:avLst/>
          </a:prstGeom>
          <a:noFill/>
          <a:ln>
            <a:noFill/>
          </a:ln>
        </p:spPr>
      </p:pic>
      <p:sp>
        <p:nvSpPr>
          <p:cNvPr id="9" name="Rectangle 8"/>
          <p:cNvSpPr/>
          <p:nvPr/>
        </p:nvSpPr>
        <p:spPr>
          <a:xfrm>
            <a:off x="2015976" y="1543233"/>
            <a:ext cx="5782583" cy="830997"/>
          </a:xfrm>
          <a:prstGeom prst="rect">
            <a:avLst/>
          </a:prstGeom>
        </p:spPr>
        <p:txBody>
          <a:bodyPr wrap="square">
            <a:spAutoFit/>
          </a:bodyPr>
          <a:lstStyle/>
          <a:p>
            <a:pPr lvl="0"/>
            <a:r>
              <a:rPr lang="en-US" sz="2400" b="1" dirty="0">
                <a:solidFill>
                  <a:srgbClr val="000000"/>
                </a:solidFill>
              </a:rPr>
              <a:t>Step 3: Experimental </a:t>
            </a:r>
            <a:r>
              <a:rPr lang="en-US" sz="2400" b="1" dirty="0" smtClean="0">
                <a:solidFill>
                  <a:srgbClr val="000000"/>
                </a:solidFill>
              </a:rPr>
              <a:t>verification</a:t>
            </a:r>
          </a:p>
          <a:p>
            <a:pPr marL="342900" lvl="0" indent="-342900">
              <a:buFont typeface="Arial" pitchFamily="34" charset="0"/>
              <a:buChar char="•"/>
            </a:pPr>
            <a:r>
              <a:rPr lang="en-US" sz="2400" b="1" dirty="0" smtClean="0">
                <a:solidFill>
                  <a:srgbClr val="000000"/>
                </a:solidFill>
              </a:rPr>
              <a:t>Tumor model in rat </a:t>
            </a:r>
            <a:endParaRPr lang="fr-FR" sz="2400" b="1" dirty="0">
              <a:solidFill>
                <a:srgbClr val="000000"/>
              </a:solidFill>
            </a:endParaRPr>
          </a:p>
        </p:txBody>
      </p:sp>
      <p:sp>
        <p:nvSpPr>
          <p:cNvPr id="10" name="Text Box 8"/>
          <p:cNvSpPr txBox="1">
            <a:spLocks noChangeArrowheads="1"/>
          </p:cNvSpPr>
          <p:nvPr/>
        </p:nvSpPr>
        <p:spPr bwMode="auto">
          <a:xfrm>
            <a:off x="3290127" y="5580037"/>
            <a:ext cx="28135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a:r>
              <a:rPr lang="en-US" dirty="0" smtClean="0"/>
              <a:t>Imaging tumor in rat brain</a:t>
            </a:r>
          </a:p>
        </p:txBody>
      </p:sp>
    </p:spTree>
    <p:extLst>
      <p:ext uri="{BB962C8B-B14F-4D97-AF65-F5344CB8AC3E}">
        <p14:creationId xmlns:p14="http://schemas.microsoft.com/office/powerpoint/2010/main" val="4008906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3"/>
          <p:cNvSpPr>
            <a:spLocks noGrp="1" noChangeArrowheads="1"/>
          </p:cNvSpPr>
          <p:nvPr>
            <p:ph type="body" idx="1"/>
          </p:nvPr>
        </p:nvSpPr>
        <p:spPr bwMode="auto">
          <a:xfrm>
            <a:off x="575816" y="1835621"/>
            <a:ext cx="9001000" cy="4824536"/>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990600" lvl="1" indent="-533400">
              <a:buFont typeface="Arial" charset="0"/>
              <a:buAutoNum type="arabicPeriod"/>
            </a:pPr>
            <a:r>
              <a:rPr lang="en-US" sz="2000" dirty="0" err="1"/>
              <a:t>Tache</a:t>
            </a:r>
            <a:r>
              <a:rPr lang="en-US" sz="2000" dirty="0"/>
              <a:t> 1: The numerical method based </a:t>
            </a:r>
            <a:r>
              <a:rPr lang="en-US" sz="2000" dirty="0" smtClean="0"/>
              <a:t>on PDEs.  It </a:t>
            </a:r>
            <a:r>
              <a:rPr lang="en-US" sz="2000" dirty="0"/>
              <a:t>is written in Fortran90 and contains about 10000 lines.  Completed</a:t>
            </a:r>
            <a:r>
              <a:rPr lang="en-US" sz="2000" dirty="0" smtClean="0"/>
              <a:t>.</a:t>
            </a:r>
          </a:p>
          <a:p>
            <a:pPr marL="990600" lvl="1" indent="-533400">
              <a:buFont typeface="Arial" charset="0"/>
              <a:buAutoNum type="arabicPeriod"/>
            </a:pPr>
            <a:endParaRPr lang="en-US" sz="2000" dirty="0"/>
          </a:p>
          <a:p>
            <a:pPr marL="990600" lvl="1" indent="-533400">
              <a:buFont typeface="Arial" charset="0"/>
              <a:buAutoNum type="arabicPeriod"/>
            </a:pPr>
            <a:r>
              <a:rPr lang="en-US" sz="2000" dirty="0" err="1"/>
              <a:t>Tache</a:t>
            </a:r>
            <a:r>
              <a:rPr lang="en-US" sz="2000" dirty="0"/>
              <a:t> 1.1: Ph.D. student Dang Van </a:t>
            </a:r>
            <a:r>
              <a:rPr lang="en-US" sz="2000" dirty="0" err="1"/>
              <a:t>Nguygen</a:t>
            </a:r>
            <a:r>
              <a:rPr lang="en-US" sz="2000" dirty="0"/>
              <a:t> (funded by ANR) is implementing a C</a:t>
            </a:r>
            <a:r>
              <a:rPr lang="en-US" sz="2000" dirty="0" smtClean="0"/>
              <a:t>++.  Ongoing.</a:t>
            </a:r>
          </a:p>
          <a:p>
            <a:pPr marL="990600" lvl="1" indent="-533400">
              <a:buFont typeface="Arial" charset="0"/>
              <a:buAutoNum type="arabicPeriod"/>
            </a:pPr>
            <a:endParaRPr lang="en-US" sz="2000" dirty="0"/>
          </a:p>
          <a:p>
            <a:pPr marL="990600" lvl="1" indent="-533400">
              <a:buFont typeface="Arial" charset="0"/>
              <a:buAutoNum type="arabicPeriod"/>
            </a:pPr>
            <a:r>
              <a:rPr lang="en-US" sz="2000" dirty="0" err="1"/>
              <a:t>Tache</a:t>
            </a:r>
            <a:r>
              <a:rPr lang="en-US" sz="2000" dirty="0"/>
              <a:t> </a:t>
            </a:r>
            <a:r>
              <a:rPr lang="en-US" sz="2000" dirty="0" smtClean="0"/>
              <a:t>2: New </a:t>
            </a:r>
            <a:r>
              <a:rPr lang="en-US" sz="2000" dirty="0"/>
              <a:t>reduced </a:t>
            </a:r>
            <a:r>
              <a:rPr lang="en-US" sz="2000" dirty="0" smtClean="0"/>
              <a:t>ODE model can estimate cell size.  </a:t>
            </a:r>
            <a:r>
              <a:rPr lang="en-US" sz="2000" dirty="0"/>
              <a:t>Completed</a:t>
            </a:r>
            <a:r>
              <a:rPr lang="en-US" sz="2000" dirty="0" smtClean="0"/>
              <a:t>.  Theory completed.  Experimental verification ongoing.</a:t>
            </a:r>
          </a:p>
          <a:p>
            <a:pPr marL="990600" lvl="1" indent="-533400">
              <a:buFont typeface="Arial" charset="0"/>
              <a:buAutoNum type="arabicPeriod"/>
            </a:pPr>
            <a:endParaRPr lang="en-US" sz="2000" dirty="0" smtClean="0"/>
          </a:p>
          <a:p>
            <a:pPr marL="990600" lvl="1" indent="-533400">
              <a:buFont typeface="Arial" charset="0"/>
              <a:buAutoNum type="arabicPeriod"/>
            </a:pPr>
            <a:r>
              <a:rPr lang="en-US" sz="2000" dirty="0" err="1" smtClean="0"/>
              <a:t>Tache</a:t>
            </a:r>
            <a:r>
              <a:rPr lang="en-US" sz="2000" dirty="0" smtClean="0"/>
              <a:t> </a:t>
            </a:r>
            <a:r>
              <a:rPr lang="en-US" sz="2000" dirty="0"/>
              <a:t>3: </a:t>
            </a:r>
            <a:r>
              <a:rPr lang="en-US" sz="2000" dirty="0" smtClean="0"/>
              <a:t>Monte </a:t>
            </a:r>
            <a:r>
              <a:rPr lang="en-US" sz="2000" dirty="0"/>
              <a:t>Carlo Brownian dynamics simulator capable of simulating diffusion of spins in arbitrarily complex geometries with a diffusion weighted signal </a:t>
            </a:r>
            <a:r>
              <a:rPr lang="en-US" sz="2000" dirty="0" smtClean="0"/>
              <a:t>integrator </a:t>
            </a:r>
            <a:r>
              <a:rPr lang="en-US" sz="2000" dirty="0"/>
              <a:t>emulating various MR pulse </a:t>
            </a:r>
            <a:r>
              <a:rPr lang="en-US" sz="2000" dirty="0" smtClean="0"/>
              <a:t>sequences.  Implemented </a:t>
            </a:r>
            <a:r>
              <a:rPr lang="en-US" sz="2000" dirty="0"/>
              <a:t>in C++ on a high computing PC cluster for large-scale simulations.  It contains 17000 lines of C++ code and 4000 lines of python code.  Completed</a:t>
            </a:r>
            <a:r>
              <a:rPr lang="en-US" sz="2000" dirty="0" smtClean="0"/>
              <a:t>.</a:t>
            </a:r>
            <a:endParaRPr lang="en-US" sz="2000" dirty="0"/>
          </a:p>
          <a:p>
            <a:pPr marL="990600" lvl="1" indent="-533400">
              <a:buFont typeface="Arial" charset="0"/>
              <a:buAutoNum type="arabicPeriod"/>
            </a:pPr>
            <a:endParaRPr lang="en-US" sz="2000" dirty="0"/>
          </a:p>
        </p:txBody>
      </p:sp>
      <p:sp>
        <p:nvSpPr>
          <p:cNvPr id="5" name="Rectangle 4"/>
          <p:cNvSpPr/>
          <p:nvPr/>
        </p:nvSpPr>
        <p:spPr>
          <a:xfrm>
            <a:off x="3168104" y="1187549"/>
            <a:ext cx="3325473" cy="523220"/>
          </a:xfrm>
          <a:prstGeom prst="rect">
            <a:avLst/>
          </a:prstGeom>
        </p:spPr>
        <p:txBody>
          <a:bodyPr wrap="square">
            <a:spAutoFit/>
          </a:bodyPr>
          <a:lstStyle/>
          <a:p>
            <a:pPr lvl="0"/>
            <a:r>
              <a:rPr lang="en-US" sz="2800" b="1" dirty="0" smtClean="0">
                <a:solidFill>
                  <a:srgbClr val="000000"/>
                </a:solidFill>
              </a:rPr>
              <a:t>Work program</a:t>
            </a:r>
            <a:endParaRPr lang="fr-FR" sz="2800" b="1" dirty="0">
              <a:solidFill>
                <a:srgbClr val="0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1840" y="1115541"/>
            <a:ext cx="7486997" cy="5909310"/>
          </a:xfrm>
          <a:prstGeom prst="rect">
            <a:avLst/>
          </a:prstGeom>
        </p:spPr>
        <p:txBody>
          <a:bodyPr wrap="square">
            <a:spAutoFit/>
          </a:bodyPr>
          <a:lstStyle/>
          <a:p>
            <a:r>
              <a:rPr lang="en-US" dirty="0" err="1"/>
              <a:t>Tache</a:t>
            </a:r>
            <a:r>
              <a:rPr lang="en-US" dirty="0"/>
              <a:t> 4: </a:t>
            </a:r>
            <a:r>
              <a:rPr lang="en-US" dirty="0" smtClean="0"/>
              <a:t>Imaging </a:t>
            </a:r>
            <a:r>
              <a:rPr lang="en-US" dirty="0"/>
              <a:t>rat brains on the 17T </a:t>
            </a:r>
            <a:r>
              <a:rPr lang="en-US" dirty="0" err="1"/>
              <a:t>Brucker</a:t>
            </a:r>
            <a:r>
              <a:rPr lang="en-US" dirty="0"/>
              <a:t> small animal system at </a:t>
            </a:r>
            <a:r>
              <a:rPr lang="en-US" dirty="0" err="1"/>
              <a:t>Neurospin</a:t>
            </a:r>
            <a:r>
              <a:rPr lang="en-US" dirty="0"/>
              <a:t>.  Preliminary experimental data have been obtained.   Histology on the tissue samples is planned so as to provide the necessary geometrical parameters to input into the two codes.  We plan to verify the simulation results of both the PDE method (‘</a:t>
            </a:r>
            <a:r>
              <a:rPr lang="en-US" dirty="0" err="1"/>
              <a:t>FVforDMRI</a:t>
            </a:r>
            <a:r>
              <a:rPr lang="en-US" dirty="0"/>
              <a:t>’) and the Monte-Carlo method (‘</a:t>
            </a:r>
            <a:r>
              <a:rPr lang="en-US" dirty="0" err="1"/>
              <a:t>Microscopist</a:t>
            </a:r>
            <a:r>
              <a:rPr lang="en-US" dirty="0"/>
              <a:t>’) against the experimental data obtained in rat brain on the 17T imaging system.  Ongoing.</a:t>
            </a:r>
          </a:p>
          <a:p>
            <a:endParaRPr lang="en-US" dirty="0"/>
          </a:p>
          <a:p>
            <a:r>
              <a:rPr lang="en-US" dirty="0" err="1"/>
              <a:t>Tache</a:t>
            </a:r>
            <a:r>
              <a:rPr lang="en-US" dirty="0"/>
              <a:t> 5: The Green’s function formalism gives an interface condition that must be satisfied on the cellular membranes by any Monte-Carlo simulation so that the simulation results can be compared in a meaningful way with the PDE simulation results.  This interface condition will be implemented in the Monte-Carlo code.  We plan also to begin accelerate the Monte-Carlo code by incorporating known Green’s function solutions in parts of the computational domain that are homogeneous.  Planned.</a:t>
            </a:r>
          </a:p>
          <a:p>
            <a:endParaRPr lang="en-US" dirty="0"/>
          </a:p>
          <a:p>
            <a:r>
              <a:rPr lang="en-US" dirty="0" err="1"/>
              <a:t>Tache</a:t>
            </a:r>
            <a:r>
              <a:rPr lang="en-US" dirty="0"/>
              <a:t> 6 : We have begun to evaluate different ways of acquiring sample brain geometries using electron microscopy in order to extract more realistic membrane geometries to be used as input to ‘</a:t>
            </a:r>
            <a:r>
              <a:rPr lang="en-US" dirty="0" err="1"/>
              <a:t>Microscopist</a:t>
            </a:r>
            <a:r>
              <a:rPr lang="en-US" dirty="0"/>
              <a:t>’.  Ongoing.</a:t>
            </a:r>
          </a:p>
        </p:txBody>
      </p:sp>
      <p:sp>
        <p:nvSpPr>
          <p:cNvPr id="4" name="Rectangle 3"/>
          <p:cNvSpPr/>
          <p:nvPr/>
        </p:nvSpPr>
        <p:spPr>
          <a:xfrm>
            <a:off x="3299015" y="755501"/>
            <a:ext cx="3325473" cy="523220"/>
          </a:xfrm>
          <a:prstGeom prst="rect">
            <a:avLst/>
          </a:prstGeom>
        </p:spPr>
        <p:txBody>
          <a:bodyPr wrap="square">
            <a:spAutoFit/>
          </a:bodyPr>
          <a:lstStyle/>
          <a:p>
            <a:pPr lvl="0"/>
            <a:r>
              <a:rPr lang="en-US" sz="2800" b="1" dirty="0" smtClean="0">
                <a:solidFill>
                  <a:srgbClr val="000000"/>
                </a:solidFill>
              </a:rPr>
              <a:t>Work program</a:t>
            </a:r>
            <a:endParaRPr lang="fr-FR" sz="2800" b="1" dirty="0">
              <a:solidFill>
                <a:srgbClr val="000000"/>
              </a:solidFill>
            </a:endParaRPr>
          </a:p>
        </p:txBody>
      </p:sp>
    </p:spTree>
    <p:extLst>
      <p:ext uri="{BB962C8B-B14F-4D97-AF65-F5344CB8AC3E}">
        <p14:creationId xmlns:p14="http://schemas.microsoft.com/office/powerpoint/2010/main" val="3534810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Text Box 3"/>
          <p:cNvSpPr txBox="1">
            <a:spLocks noChangeArrowheads="1"/>
          </p:cNvSpPr>
          <p:nvPr/>
        </p:nvSpPr>
        <p:spPr bwMode="auto">
          <a:xfrm>
            <a:off x="1152525" y="1042988"/>
            <a:ext cx="7200900"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1" tIns="46795" rIns="89991" bIns="46795" anchor="ctr"/>
          <a:lstStyle>
            <a:lvl1pPr>
              <a:lnSpc>
                <a:spcPct val="93000"/>
              </a:lnSpc>
              <a:buClr>
                <a:srgbClr val="000000"/>
              </a:buClr>
              <a:buSzPct val="45000"/>
              <a:buFont typeface="Wingdings" pitchFamily="2" charset="2"/>
              <a:tabLst>
                <a:tab pos="0" algn="l"/>
                <a:tab pos="912813" algn="l"/>
                <a:tab pos="1828800" algn="l"/>
                <a:tab pos="2741613" algn="l"/>
                <a:tab pos="3657600" algn="l"/>
                <a:tab pos="4570413" algn="l"/>
                <a:tab pos="5486400" algn="l"/>
                <a:tab pos="6399213" algn="l"/>
                <a:tab pos="7315200" algn="l"/>
                <a:tab pos="8228013" algn="l"/>
                <a:tab pos="9144000" algn="l"/>
                <a:tab pos="10056813" algn="l"/>
              </a:tabLst>
              <a:defRPr>
                <a:solidFill>
                  <a:srgbClr val="000000"/>
                </a:solidFill>
                <a:latin typeface="Arial" charset="0"/>
              </a:defRPr>
            </a:lvl1pPr>
            <a:lvl2pPr>
              <a:lnSpc>
                <a:spcPct val="93000"/>
              </a:lnSpc>
              <a:buClr>
                <a:srgbClr val="000000"/>
              </a:buClr>
              <a:buSzPct val="45000"/>
              <a:buFont typeface="Wingdings" pitchFamily="2" charset="2"/>
              <a:tabLst>
                <a:tab pos="0" algn="l"/>
                <a:tab pos="912813" algn="l"/>
                <a:tab pos="1828800" algn="l"/>
                <a:tab pos="2741613" algn="l"/>
                <a:tab pos="3657600" algn="l"/>
                <a:tab pos="4570413" algn="l"/>
                <a:tab pos="5486400" algn="l"/>
                <a:tab pos="6399213" algn="l"/>
                <a:tab pos="7315200" algn="l"/>
                <a:tab pos="8228013" algn="l"/>
                <a:tab pos="9144000" algn="l"/>
                <a:tab pos="10056813" algn="l"/>
              </a:tabLst>
              <a:defRPr>
                <a:solidFill>
                  <a:srgbClr val="000000"/>
                </a:solidFill>
                <a:latin typeface="Arial" charset="0"/>
              </a:defRPr>
            </a:lvl2pPr>
            <a:lvl3pPr>
              <a:lnSpc>
                <a:spcPct val="93000"/>
              </a:lnSpc>
              <a:buClr>
                <a:srgbClr val="000000"/>
              </a:buClr>
              <a:buSzPct val="45000"/>
              <a:buFont typeface="Wingdings" pitchFamily="2" charset="2"/>
              <a:tabLst>
                <a:tab pos="0" algn="l"/>
                <a:tab pos="912813" algn="l"/>
                <a:tab pos="1828800" algn="l"/>
                <a:tab pos="2741613" algn="l"/>
                <a:tab pos="3657600" algn="l"/>
                <a:tab pos="4570413" algn="l"/>
                <a:tab pos="5486400" algn="l"/>
                <a:tab pos="6399213" algn="l"/>
                <a:tab pos="7315200" algn="l"/>
                <a:tab pos="8228013" algn="l"/>
                <a:tab pos="9144000" algn="l"/>
                <a:tab pos="10056813" algn="l"/>
              </a:tabLst>
              <a:defRPr>
                <a:solidFill>
                  <a:srgbClr val="000000"/>
                </a:solidFill>
                <a:latin typeface="Arial" charset="0"/>
              </a:defRPr>
            </a:lvl3pPr>
            <a:lvl4pPr marL="862013" indent="-214313">
              <a:lnSpc>
                <a:spcPct val="93000"/>
              </a:lnSpc>
              <a:buClr>
                <a:srgbClr val="000000"/>
              </a:buClr>
              <a:buSzPct val="45000"/>
              <a:buFont typeface="Wingdings" pitchFamily="2" charset="2"/>
              <a:tabLst>
                <a:tab pos="0" algn="l"/>
                <a:tab pos="912813" algn="l"/>
                <a:tab pos="1828800" algn="l"/>
                <a:tab pos="2741613" algn="l"/>
                <a:tab pos="3657600" algn="l"/>
                <a:tab pos="4570413" algn="l"/>
                <a:tab pos="5486400" algn="l"/>
                <a:tab pos="6399213" algn="l"/>
                <a:tab pos="7315200" algn="l"/>
                <a:tab pos="8228013" algn="l"/>
                <a:tab pos="9144000" algn="l"/>
                <a:tab pos="10056813" algn="l"/>
              </a:tabLst>
              <a:defRPr>
                <a:solidFill>
                  <a:srgbClr val="000000"/>
                </a:solidFill>
                <a:latin typeface="Arial" charset="0"/>
              </a:defRPr>
            </a:lvl4pPr>
            <a:lvl5pPr indent="-217488">
              <a:lnSpc>
                <a:spcPct val="93000"/>
              </a:lnSpc>
              <a:buClr>
                <a:srgbClr val="000000"/>
              </a:buClr>
              <a:buSzPct val="45000"/>
              <a:buFont typeface="Wingdings" pitchFamily="2" charset="2"/>
              <a:tabLst>
                <a:tab pos="0" algn="l"/>
                <a:tab pos="912813" algn="l"/>
                <a:tab pos="1828800" algn="l"/>
                <a:tab pos="2741613" algn="l"/>
                <a:tab pos="3657600" algn="l"/>
                <a:tab pos="4570413" algn="l"/>
                <a:tab pos="5486400" algn="l"/>
                <a:tab pos="6399213" algn="l"/>
                <a:tab pos="7315200" algn="l"/>
                <a:tab pos="8228013" algn="l"/>
                <a:tab pos="9144000" algn="l"/>
                <a:tab pos="10056813" algn="l"/>
              </a:tabLst>
              <a:defRPr>
                <a:solidFill>
                  <a:srgbClr val="000000"/>
                </a:solidFill>
                <a:latin typeface="Arial" charset="0"/>
              </a:defRPr>
            </a:lvl5pPr>
            <a:lvl6pPr marL="1536700" indent="-217488" defTabSz="457200" fontAlgn="base" hangingPunct="0">
              <a:lnSpc>
                <a:spcPct val="93000"/>
              </a:lnSpc>
              <a:spcBef>
                <a:spcPct val="0"/>
              </a:spcBef>
              <a:spcAft>
                <a:spcPct val="0"/>
              </a:spcAft>
              <a:buClr>
                <a:srgbClr val="000000"/>
              </a:buClr>
              <a:buSzPct val="45000"/>
              <a:buFont typeface="Wingdings" pitchFamily="2" charset="2"/>
              <a:tabLst>
                <a:tab pos="0" algn="l"/>
                <a:tab pos="912813" algn="l"/>
                <a:tab pos="1828800" algn="l"/>
                <a:tab pos="2741613" algn="l"/>
                <a:tab pos="3657600" algn="l"/>
                <a:tab pos="4570413" algn="l"/>
                <a:tab pos="5486400" algn="l"/>
                <a:tab pos="6399213" algn="l"/>
                <a:tab pos="7315200" algn="l"/>
                <a:tab pos="8228013" algn="l"/>
                <a:tab pos="9144000" algn="l"/>
                <a:tab pos="10056813" algn="l"/>
              </a:tabLst>
              <a:defRPr>
                <a:solidFill>
                  <a:srgbClr val="000000"/>
                </a:solidFill>
                <a:latin typeface="Arial" charset="0"/>
              </a:defRPr>
            </a:lvl6pPr>
            <a:lvl7pPr marL="1993900" indent="-217488" defTabSz="457200" fontAlgn="base" hangingPunct="0">
              <a:lnSpc>
                <a:spcPct val="93000"/>
              </a:lnSpc>
              <a:spcBef>
                <a:spcPct val="0"/>
              </a:spcBef>
              <a:spcAft>
                <a:spcPct val="0"/>
              </a:spcAft>
              <a:buClr>
                <a:srgbClr val="000000"/>
              </a:buClr>
              <a:buSzPct val="45000"/>
              <a:buFont typeface="Wingdings" pitchFamily="2" charset="2"/>
              <a:tabLst>
                <a:tab pos="0" algn="l"/>
                <a:tab pos="912813" algn="l"/>
                <a:tab pos="1828800" algn="l"/>
                <a:tab pos="2741613" algn="l"/>
                <a:tab pos="3657600" algn="l"/>
                <a:tab pos="4570413" algn="l"/>
                <a:tab pos="5486400" algn="l"/>
                <a:tab pos="6399213" algn="l"/>
                <a:tab pos="7315200" algn="l"/>
                <a:tab pos="8228013" algn="l"/>
                <a:tab pos="9144000" algn="l"/>
                <a:tab pos="10056813" algn="l"/>
              </a:tabLst>
              <a:defRPr>
                <a:solidFill>
                  <a:srgbClr val="000000"/>
                </a:solidFill>
                <a:latin typeface="Arial" charset="0"/>
              </a:defRPr>
            </a:lvl7pPr>
            <a:lvl8pPr marL="2451100" indent="-217488" defTabSz="457200" fontAlgn="base" hangingPunct="0">
              <a:lnSpc>
                <a:spcPct val="93000"/>
              </a:lnSpc>
              <a:spcBef>
                <a:spcPct val="0"/>
              </a:spcBef>
              <a:spcAft>
                <a:spcPct val="0"/>
              </a:spcAft>
              <a:buClr>
                <a:srgbClr val="000000"/>
              </a:buClr>
              <a:buSzPct val="45000"/>
              <a:buFont typeface="Wingdings" pitchFamily="2" charset="2"/>
              <a:tabLst>
                <a:tab pos="0" algn="l"/>
                <a:tab pos="912813" algn="l"/>
                <a:tab pos="1828800" algn="l"/>
                <a:tab pos="2741613" algn="l"/>
                <a:tab pos="3657600" algn="l"/>
                <a:tab pos="4570413" algn="l"/>
                <a:tab pos="5486400" algn="l"/>
                <a:tab pos="6399213" algn="l"/>
                <a:tab pos="7315200" algn="l"/>
                <a:tab pos="8228013" algn="l"/>
                <a:tab pos="9144000" algn="l"/>
                <a:tab pos="10056813" algn="l"/>
              </a:tabLst>
              <a:defRPr>
                <a:solidFill>
                  <a:srgbClr val="000000"/>
                </a:solidFill>
                <a:latin typeface="Arial" charset="0"/>
              </a:defRPr>
            </a:lvl8pPr>
            <a:lvl9pPr marL="2908300" indent="-217488" defTabSz="457200" fontAlgn="base" hangingPunct="0">
              <a:lnSpc>
                <a:spcPct val="93000"/>
              </a:lnSpc>
              <a:spcBef>
                <a:spcPct val="0"/>
              </a:spcBef>
              <a:spcAft>
                <a:spcPct val="0"/>
              </a:spcAft>
              <a:buClr>
                <a:srgbClr val="000000"/>
              </a:buClr>
              <a:buSzPct val="45000"/>
              <a:buFont typeface="Wingdings" pitchFamily="2" charset="2"/>
              <a:tabLst>
                <a:tab pos="0" algn="l"/>
                <a:tab pos="912813" algn="l"/>
                <a:tab pos="1828800" algn="l"/>
                <a:tab pos="2741613" algn="l"/>
                <a:tab pos="3657600" algn="l"/>
                <a:tab pos="4570413" algn="l"/>
                <a:tab pos="5486400" algn="l"/>
                <a:tab pos="6399213" algn="l"/>
                <a:tab pos="7315200" algn="l"/>
                <a:tab pos="8228013" algn="l"/>
                <a:tab pos="9144000" algn="l"/>
                <a:tab pos="10056813" algn="l"/>
              </a:tabLst>
              <a:defRPr>
                <a:solidFill>
                  <a:srgbClr val="000000"/>
                </a:solidFill>
                <a:latin typeface="Arial" charset="0"/>
              </a:defRPr>
            </a:lvl9pPr>
          </a:lstStyle>
          <a:p>
            <a:pPr algn="ctr" eaLnBrk="1" hangingPunct="1">
              <a:buSzPct val="100000"/>
              <a:buFont typeface="Arial" charset="0"/>
              <a:buNone/>
            </a:pPr>
            <a:r>
              <a:rPr lang="en-GB" sz="3200" dirty="0">
                <a:solidFill>
                  <a:schemeClr val="tx1"/>
                </a:solidFill>
                <a:effectLst>
                  <a:outerShdw blurRad="38100" dist="38100" dir="2700000" algn="tl">
                    <a:srgbClr val="C0C0C0"/>
                  </a:outerShdw>
                </a:effectLst>
              </a:rPr>
              <a:t>Joint </a:t>
            </a:r>
            <a:r>
              <a:rPr lang="en-GB" sz="3200" dirty="0" smtClean="0">
                <a:solidFill>
                  <a:schemeClr val="tx1"/>
                </a:solidFill>
                <a:effectLst>
                  <a:outerShdw blurRad="38100" dist="38100" dir="2700000" algn="tl">
                    <a:srgbClr val="C0C0C0"/>
                  </a:outerShdw>
                </a:effectLst>
              </a:rPr>
              <a:t>(journal) publications</a:t>
            </a:r>
            <a:endParaRPr lang="en-GB" baseline="33000" dirty="0">
              <a:solidFill>
                <a:schemeClr val="tx1"/>
              </a:solidFill>
            </a:endParaRPr>
          </a:p>
        </p:txBody>
      </p:sp>
      <p:sp>
        <p:nvSpPr>
          <p:cNvPr id="2" name="Rectangle 1"/>
          <p:cNvSpPr/>
          <p:nvPr/>
        </p:nvSpPr>
        <p:spPr>
          <a:xfrm>
            <a:off x="647824" y="1877755"/>
            <a:ext cx="8856984" cy="4524315"/>
          </a:xfrm>
          <a:prstGeom prst="rect">
            <a:avLst/>
          </a:prstGeom>
        </p:spPr>
        <p:txBody>
          <a:bodyPr wrap="square">
            <a:spAutoFit/>
          </a:bodyPr>
          <a:lstStyle/>
          <a:p>
            <a:pPr lvl="0"/>
            <a:r>
              <a:rPr lang="en-US" dirty="0"/>
              <a:t>Li J.-R., Nguyen T.Q., </a:t>
            </a:r>
            <a:r>
              <a:rPr lang="en-US" dirty="0" err="1"/>
              <a:t>Haddar</a:t>
            </a:r>
            <a:r>
              <a:rPr lang="en-US" dirty="0"/>
              <a:t> H., </a:t>
            </a:r>
            <a:r>
              <a:rPr lang="en-US" dirty="0" err="1"/>
              <a:t>Grebenkov</a:t>
            </a:r>
            <a:r>
              <a:rPr lang="en-US" dirty="0"/>
              <a:t> D., </a:t>
            </a:r>
            <a:r>
              <a:rPr lang="en-US" dirty="0" err="1"/>
              <a:t>Poupon</a:t>
            </a:r>
            <a:r>
              <a:rPr lang="en-US" dirty="0"/>
              <a:t> C., Le </a:t>
            </a:r>
            <a:r>
              <a:rPr lang="en-US" dirty="0" err="1"/>
              <a:t>Bihan</a:t>
            </a:r>
            <a:r>
              <a:rPr lang="en-US" dirty="0"/>
              <a:t> D., Numerical and analytical models of the long time apparent diffusion tensor, </a:t>
            </a:r>
            <a:r>
              <a:rPr lang="en-US" dirty="0" smtClean="0"/>
              <a:t>preprint</a:t>
            </a:r>
          </a:p>
          <a:p>
            <a:pPr lvl="0"/>
            <a:endParaRPr lang="en-US" dirty="0"/>
          </a:p>
          <a:p>
            <a:pPr lvl="0"/>
            <a:r>
              <a:rPr lang="en-US" dirty="0"/>
              <a:t>Li J.-R., Nguyen H.T., </a:t>
            </a:r>
            <a:r>
              <a:rPr lang="en-US" dirty="0" err="1"/>
              <a:t>Grebenkov</a:t>
            </a:r>
            <a:r>
              <a:rPr lang="en-US" dirty="0"/>
              <a:t>, D., </a:t>
            </a:r>
            <a:r>
              <a:rPr lang="en-US" dirty="0" err="1"/>
              <a:t>Poupon</a:t>
            </a:r>
            <a:r>
              <a:rPr lang="en-US" dirty="0"/>
              <a:t> C., Le </a:t>
            </a:r>
            <a:r>
              <a:rPr lang="en-US" dirty="0" err="1"/>
              <a:t>Bihan</a:t>
            </a:r>
            <a:r>
              <a:rPr lang="en-US" dirty="0"/>
              <a:t> D., General ODE model of diffusion MRI signal attenuation, preprint</a:t>
            </a:r>
          </a:p>
          <a:p>
            <a:pPr lvl="0"/>
            <a:endParaRPr lang="en-US" dirty="0" smtClean="0"/>
          </a:p>
          <a:p>
            <a:pPr lvl="0"/>
            <a:r>
              <a:rPr lang="en-US" dirty="0" smtClean="0"/>
              <a:t>Li </a:t>
            </a:r>
            <a:r>
              <a:rPr lang="en-US" dirty="0"/>
              <a:t>J.-R., Calhoun D., </a:t>
            </a:r>
            <a:r>
              <a:rPr lang="en-US" dirty="0" err="1"/>
              <a:t>Poupon</a:t>
            </a:r>
            <a:r>
              <a:rPr lang="en-US" dirty="0"/>
              <a:t> C., Le </a:t>
            </a:r>
            <a:r>
              <a:rPr lang="en-US" dirty="0" err="1"/>
              <a:t>Bihan</a:t>
            </a:r>
            <a:r>
              <a:rPr lang="en-US" dirty="0"/>
              <a:t> D., Efficient numerical method to solve the multiple compartment Bloch-Torrey equation, preprint</a:t>
            </a:r>
          </a:p>
          <a:p>
            <a:pPr lvl="0"/>
            <a:endParaRPr lang="en-US" dirty="0" smtClean="0"/>
          </a:p>
          <a:p>
            <a:pPr lvl="0"/>
            <a:r>
              <a:rPr lang="en-US" dirty="0" err="1" smtClean="0"/>
              <a:t>Yeh</a:t>
            </a:r>
            <a:r>
              <a:rPr lang="en-US" dirty="0" smtClean="0"/>
              <a:t> </a:t>
            </a:r>
            <a:r>
              <a:rPr lang="en-US" dirty="0"/>
              <a:t>CH, Le </a:t>
            </a:r>
            <a:r>
              <a:rPr lang="en-US" dirty="0" err="1"/>
              <a:t>Bihan</a:t>
            </a:r>
            <a:r>
              <a:rPr lang="en-US" dirty="0"/>
              <a:t> D., Li J.-R., </a:t>
            </a:r>
            <a:r>
              <a:rPr lang="en-US" dirty="0" err="1"/>
              <a:t>Mangin</a:t>
            </a:r>
            <a:r>
              <a:rPr lang="en-US" dirty="0"/>
              <a:t> J.-F., Lin C.-P., </a:t>
            </a:r>
            <a:r>
              <a:rPr lang="en-US" dirty="0" err="1"/>
              <a:t>Poupon</a:t>
            </a:r>
            <a:r>
              <a:rPr lang="en-US" dirty="0"/>
              <a:t> C., Monte-Carlo simulation software dedicated to diffusion-weighted MR experiments in neural media. (Submitted to </a:t>
            </a:r>
            <a:r>
              <a:rPr lang="en-US" dirty="0" err="1"/>
              <a:t>NeuroImage</a:t>
            </a:r>
            <a:r>
              <a:rPr lang="en-US" dirty="0"/>
              <a:t>)</a:t>
            </a:r>
          </a:p>
          <a:p>
            <a:pPr lvl="0"/>
            <a:endParaRPr lang="en-US" dirty="0" smtClean="0"/>
          </a:p>
          <a:p>
            <a:pPr lvl="0"/>
            <a:r>
              <a:rPr lang="en-US" dirty="0" err="1" smtClean="0"/>
              <a:t>Yeh</a:t>
            </a:r>
            <a:r>
              <a:rPr lang="en-US" dirty="0" smtClean="0"/>
              <a:t> </a:t>
            </a:r>
            <a:r>
              <a:rPr lang="en-US" dirty="0"/>
              <a:t>CH, </a:t>
            </a:r>
            <a:r>
              <a:rPr lang="en-US" dirty="0" err="1"/>
              <a:t>Kezele</a:t>
            </a:r>
            <a:r>
              <a:rPr lang="en-US" dirty="0"/>
              <a:t> I., Schmitt B., Li J.-R., Le </a:t>
            </a:r>
            <a:r>
              <a:rPr lang="en-US" dirty="0" err="1"/>
              <a:t>Bihan</a:t>
            </a:r>
            <a:r>
              <a:rPr lang="en-US" dirty="0"/>
              <a:t> D., Lin C.-P., </a:t>
            </a:r>
            <a:r>
              <a:rPr lang="en-US" dirty="0" err="1"/>
              <a:t>Poupon</a:t>
            </a:r>
            <a:r>
              <a:rPr lang="en-US" dirty="0"/>
              <a:t> C., Evaluation of </a:t>
            </a:r>
            <a:r>
              <a:rPr lang="fr-FR" dirty="0"/>
              <a:t>ﬁ</a:t>
            </a:r>
            <a:r>
              <a:rPr lang="en-US" dirty="0" err="1"/>
              <a:t>ber</a:t>
            </a:r>
            <a:r>
              <a:rPr lang="en-US" dirty="0"/>
              <a:t> radius mapping using diffusion MRI under clinical system constraints. (Submitted to Magnetic Resonance Imaging)</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3780" name="Picture 4" descr="IMG00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6075" y="1692275"/>
            <a:ext cx="2603500" cy="2444750"/>
          </a:xfrm>
          <a:prstGeom prst="rect">
            <a:avLst/>
          </a:prstGeom>
          <a:noFill/>
          <a:extLst>
            <a:ext uri="{909E8E84-426E-40DD-AFC4-6F175D3DCCD1}">
              <a14:hiddenFill xmlns:a14="http://schemas.microsoft.com/office/drawing/2010/main">
                <a:solidFill>
                  <a:srgbClr val="FFFFFF"/>
                </a:solidFill>
              </a14:hiddenFill>
            </a:ext>
          </a:extLst>
        </p:spPr>
      </p:pic>
      <p:pic>
        <p:nvPicPr>
          <p:cNvPr id="203781" name="Picture 5" descr="MRI_NE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063" y="1979613"/>
            <a:ext cx="1679575" cy="1501775"/>
          </a:xfrm>
          <a:prstGeom prst="rect">
            <a:avLst/>
          </a:prstGeom>
          <a:noFill/>
          <a:extLst>
            <a:ext uri="{909E8E84-426E-40DD-AFC4-6F175D3DCCD1}">
              <a14:hiddenFill xmlns:a14="http://schemas.microsoft.com/office/drawing/2010/main">
                <a:solidFill>
                  <a:srgbClr val="FFFFFF"/>
                </a:solidFill>
              </a14:hiddenFill>
            </a:ext>
          </a:extLst>
        </p:spPr>
      </p:pic>
      <p:sp>
        <p:nvSpPr>
          <p:cNvPr id="203796" name="Rectangle 20"/>
          <p:cNvSpPr>
            <a:spLocks noChangeArrowheads="1"/>
          </p:cNvSpPr>
          <p:nvPr/>
        </p:nvSpPr>
        <p:spPr bwMode="auto">
          <a:xfrm>
            <a:off x="1223963" y="900113"/>
            <a:ext cx="6186487" cy="58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494" tIns="50748" rIns="101494" bIns="50748" anchor="b"/>
          <a:lstStyle/>
          <a:p>
            <a:pPr algn="ctr" defTabSz="1008063"/>
            <a:r>
              <a:rPr lang="fr-FR" sz="3100" b="1">
                <a:solidFill>
                  <a:srgbClr val="FF0000"/>
                </a:solidFill>
                <a:latin typeface="Book Antiqua" pitchFamily="18" charset="0"/>
              </a:rPr>
              <a:t>Magnetic resonance imaging </a:t>
            </a:r>
            <a:endParaRPr lang="en-US" sz="3100" b="1">
              <a:solidFill>
                <a:srgbClr val="FF0000"/>
              </a:solidFill>
              <a:latin typeface="Book Antiqua" pitchFamily="18" charset="0"/>
            </a:endParaRPr>
          </a:p>
        </p:txBody>
      </p:sp>
      <p:sp>
        <p:nvSpPr>
          <p:cNvPr id="203797" name="Text Box 21"/>
          <p:cNvSpPr txBox="1">
            <a:spLocks noChangeArrowheads="1"/>
          </p:cNvSpPr>
          <p:nvPr/>
        </p:nvSpPr>
        <p:spPr bwMode="auto">
          <a:xfrm>
            <a:off x="4824413" y="4643438"/>
            <a:ext cx="4924425" cy="202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spAutoFit/>
          </a:bodyPr>
          <a:lstStyle>
            <a:lvl1pPr defTabSz="503238">
              <a:lnSpc>
                <a:spcPct val="93000"/>
              </a:lnSpc>
              <a:buClr>
                <a:srgbClr val="000000"/>
              </a:buClr>
              <a:buSzPct val="45000"/>
              <a:buFont typeface="Wingdings" pitchFamily="2" charset="2"/>
              <a:defRPr>
                <a:solidFill>
                  <a:srgbClr val="000000"/>
                </a:solidFill>
                <a:latin typeface="Arial" charset="0"/>
              </a:defRPr>
            </a:lvl1pPr>
            <a:lvl2pPr marL="476250" indent="-238125" defTabSz="503238">
              <a:lnSpc>
                <a:spcPct val="93000"/>
              </a:lnSpc>
              <a:buClr>
                <a:srgbClr val="000000"/>
              </a:buClr>
              <a:buSzPct val="45000"/>
              <a:buFont typeface="Wingdings" pitchFamily="2" charset="2"/>
              <a:defRPr>
                <a:solidFill>
                  <a:srgbClr val="000000"/>
                </a:solidFill>
                <a:latin typeface="Arial" charset="0"/>
              </a:defRPr>
            </a:lvl2pPr>
            <a:lvl3pPr marL="714375" indent="-238125" defTabSz="503238">
              <a:lnSpc>
                <a:spcPct val="93000"/>
              </a:lnSpc>
              <a:buClr>
                <a:srgbClr val="000000"/>
              </a:buClr>
              <a:buSzPct val="45000"/>
              <a:buFont typeface="Wingdings" pitchFamily="2" charset="2"/>
              <a:defRPr>
                <a:solidFill>
                  <a:srgbClr val="000000"/>
                </a:solidFill>
                <a:latin typeface="Arial" charset="0"/>
              </a:defRPr>
            </a:lvl3pPr>
            <a:lvl4pPr marL="952500" indent="-238125" defTabSz="503238">
              <a:lnSpc>
                <a:spcPct val="93000"/>
              </a:lnSpc>
              <a:buClr>
                <a:srgbClr val="000000"/>
              </a:buClr>
              <a:buSzPct val="45000"/>
              <a:buFont typeface="Wingdings" pitchFamily="2" charset="2"/>
              <a:defRPr>
                <a:solidFill>
                  <a:srgbClr val="000000"/>
                </a:solidFill>
                <a:latin typeface="Arial" charset="0"/>
              </a:defRPr>
            </a:lvl4pPr>
            <a:lvl5pPr marL="1190625" indent="-238125" defTabSz="503238">
              <a:lnSpc>
                <a:spcPct val="93000"/>
              </a:lnSpc>
              <a:buClr>
                <a:srgbClr val="000000"/>
              </a:buClr>
              <a:buSzPct val="45000"/>
              <a:buFont typeface="Wingdings" pitchFamily="2" charset="2"/>
              <a:defRPr>
                <a:solidFill>
                  <a:srgbClr val="000000"/>
                </a:solidFill>
                <a:latin typeface="Arial" charset="0"/>
              </a:defRPr>
            </a:lvl5pPr>
            <a:lvl6pPr marL="1647825" indent="-238125" defTabSz="503238" fontAlgn="base" hangingPunct="0">
              <a:lnSpc>
                <a:spcPct val="93000"/>
              </a:lnSpc>
              <a:spcBef>
                <a:spcPct val="0"/>
              </a:spcBef>
              <a:spcAft>
                <a:spcPct val="0"/>
              </a:spcAft>
              <a:buClr>
                <a:srgbClr val="000000"/>
              </a:buClr>
              <a:buSzPct val="45000"/>
              <a:buFont typeface="Wingdings" pitchFamily="2" charset="2"/>
              <a:defRPr>
                <a:solidFill>
                  <a:srgbClr val="000000"/>
                </a:solidFill>
                <a:latin typeface="Arial" charset="0"/>
              </a:defRPr>
            </a:lvl6pPr>
            <a:lvl7pPr marL="2105025" indent="-238125" defTabSz="503238" fontAlgn="base" hangingPunct="0">
              <a:lnSpc>
                <a:spcPct val="93000"/>
              </a:lnSpc>
              <a:spcBef>
                <a:spcPct val="0"/>
              </a:spcBef>
              <a:spcAft>
                <a:spcPct val="0"/>
              </a:spcAft>
              <a:buClr>
                <a:srgbClr val="000000"/>
              </a:buClr>
              <a:buSzPct val="45000"/>
              <a:buFont typeface="Wingdings" pitchFamily="2" charset="2"/>
              <a:defRPr>
                <a:solidFill>
                  <a:srgbClr val="000000"/>
                </a:solidFill>
                <a:latin typeface="Arial" charset="0"/>
              </a:defRPr>
            </a:lvl7pPr>
            <a:lvl8pPr marL="2562225" indent="-238125" defTabSz="503238" fontAlgn="base" hangingPunct="0">
              <a:lnSpc>
                <a:spcPct val="93000"/>
              </a:lnSpc>
              <a:spcBef>
                <a:spcPct val="0"/>
              </a:spcBef>
              <a:spcAft>
                <a:spcPct val="0"/>
              </a:spcAft>
              <a:buClr>
                <a:srgbClr val="000000"/>
              </a:buClr>
              <a:buSzPct val="45000"/>
              <a:buFont typeface="Wingdings" pitchFamily="2" charset="2"/>
              <a:defRPr>
                <a:solidFill>
                  <a:srgbClr val="000000"/>
                </a:solidFill>
                <a:latin typeface="Arial" charset="0"/>
              </a:defRPr>
            </a:lvl8pPr>
            <a:lvl9pPr marL="3019425" indent="-238125" defTabSz="503238" fontAlgn="base" hangingPunct="0">
              <a:lnSpc>
                <a:spcPct val="93000"/>
              </a:lnSpc>
              <a:spcBef>
                <a:spcPct val="0"/>
              </a:spcBef>
              <a:spcAft>
                <a:spcPct val="0"/>
              </a:spcAft>
              <a:buClr>
                <a:srgbClr val="000000"/>
              </a:buClr>
              <a:buSzPct val="45000"/>
              <a:buFont typeface="Wingdings" pitchFamily="2" charset="2"/>
              <a:defRPr>
                <a:solidFill>
                  <a:srgbClr val="000000"/>
                </a:solidFill>
                <a:latin typeface="Arial" charset="0"/>
              </a:defRPr>
            </a:lvl9pPr>
          </a:lstStyle>
          <a:p>
            <a:pPr>
              <a:lnSpc>
                <a:spcPct val="100000"/>
              </a:lnSpc>
              <a:spcBef>
                <a:spcPct val="50000"/>
              </a:spcBef>
              <a:buClrTx/>
              <a:buSzTx/>
              <a:buFontTx/>
              <a:buNone/>
            </a:pPr>
            <a:r>
              <a:rPr lang="fr-FR" b="1">
                <a:solidFill>
                  <a:schemeClr val="accent2"/>
                </a:solidFill>
              </a:rPr>
              <a:t>Contrast: (tissue structure)</a:t>
            </a:r>
          </a:p>
          <a:p>
            <a:pPr>
              <a:lnSpc>
                <a:spcPct val="100000"/>
              </a:lnSpc>
              <a:spcBef>
                <a:spcPct val="50000"/>
              </a:spcBef>
              <a:buClrTx/>
              <a:buSzTx/>
              <a:buFontTx/>
              <a:buNone/>
            </a:pPr>
            <a:r>
              <a:rPr lang="fr-FR" b="1">
                <a:solidFill>
                  <a:schemeClr val="accent2"/>
                </a:solidFill>
              </a:rPr>
              <a:t>1. water magnetization (spin density) </a:t>
            </a:r>
          </a:p>
          <a:p>
            <a:pPr>
              <a:lnSpc>
                <a:spcPct val="100000"/>
              </a:lnSpc>
              <a:spcBef>
                <a:spcPct val="50000"/>
              </a:spcBef>
              <a:buClrTx/>
              <a:buSzTx/>
              <a:buFontTx/>
              <a:buNone/>
            </a:pPr>
            <a:r>
              <a:rPr lang="fr-FR" b="1">
                <a:solidFill>
                  <a:schemeClr val="accent2"/>
                </a:solidFill>
              </a:rPr>
              <a:t>2. relaxation (T1,T2,T2*) </a:t>
            </a:r>
          </a:p>
          <a:p>
            <a:pPr>
              <a:lnSpc>
                <a:spcPct val="100000"/>
              </a:lnSpc>
              <a:spcBef>
                <a:spcPct val="50000"/>
              </a:spcBef>
              <a:buClrTx/>
              <a:buSzTx/>
              <a:buFontTx/>
              <a:buNone/>
            </a:pPr>
            <a:r>
              <a:rPr lang="fr-FR" b="1">
                <a:solidFill>
                  <a:schemeClr val="accent2"/>
                </a:solidFill>
              </a:rPr>
              <a:t>3. </a:t>
            </a:r>
            <a:r>
              <a:rPr lang="fr-FR" b="1">
                <a:solidFill>
                  <a:srgbClr val="FF0000"/>
                </a:solidFill>
              </a:rPr>
              <a:t>water displacement (diffusion)</a:t>
            </a:r>
          </a:p>
          <a:p>
            <a:pPr>
              <a:lnSpc>
                <a:spcPct val="100000"/>
              </a:lnSpc>
              <a:spcBef>
                <a:spcPct val="50000"/>
              </a:spcBef>
              <a:buClrTx/>
              <a:buSzTx/>
              <a:buFontTx/>
              <a:buNone/>
            </a:pPr>
            <a:r>
              <a:rPr lang="fr-FR" b="1">
                <a:solidFill>
                  <a:schemeClr val="accent2"/>
                </a:solidFill>
              </a:rPr>
              <a:t>in each voxel</a:t>
            </a:r>
            <a:endParaRPr lang="en-US" b="1">
              <a:solidFill>
                <a:schemeClr val="accent2"/>
              </a:solidFill>
            </a:endParaRPr>
          </a:p>
        </p:txBody>
      </p:sp>
      <p:sp>
        <p:nvSpPr>
          <p:cNvPr id="203798" name="Text Box 22"/>
          <p:cNvSpPr txBox="1">
            <a:spLocks noChangeArrowheads="1"/>
          </p:cNvSpPr>
          <p:nvPr/>
        </p:nvSpPr>
        <p:spPr bwMode="auto">
          <a:xfrm>
            <a:off x="792163" y="4211638"/>
            <a:ext cx="1952625"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spAutoFit/>
          </a:bodyPr>
          <a:lstStyle>
            <a:lvl1pPr defTabSz="503238">
              <a:lnSpc>
                <a:spcPct val="93000"/>
              </a:lnSpc>
              <a:buClr>
                <a:srgbClr val="000000"/>
              </a:buClr>
              <a:buSzPct val="45000"/>
              <a:buFont typeface="Wingdings" pitchFamily="2" charset="2"/>
              <a:defRPr>
                <a:solidFill>
                  <a:srgbClr val="000000"/>
                </a:solidFill>
                <a:latin typeface="Arial" charset="0"/>
              </a:defRPr>
            </a:lvl1pPr>
            <a:lvl2pPr marL="476250" indent="-238125" defTabSz="503238">
              <a:lnSpc>
                <a:spcPct val="93000"/>
              </a:lnSpc>
              <a:buClr>
                <a:srgbClr val="000000"/>
              </a:buClr>
              <a:buSzPct val="45000"/>
              <a:buFont typeface="Wingdings" pitchFamily="2" charset="2"/>
              <a:defRPr>
                <a:solidFill>
                  <a:srgbClr val="000000"/>
                </a:solidFill>
                <a:latin typeface="Arial" charset="0"/>
              </a:defRPr>
            </a:lvl2pPr>
            <a:lvl3pPr marL="714375" indent="-238125" defTabSz="503238">
              <a:lnSpc>
                <a:spcPct val="93000"/>
              </a:lnSpc>
              <a:buClr>
                <a:srgbClr val="000000"/>
              </a:buClr>
              <a:buSzPct val="45000"/>
              <a:buFont typeface="Wingdings" pitchFamily="2" charset="2"/>
              <a:defRPr>
                <a:solidFill>
                  <a:srgbClr val="000000"/>
                </a:solidFill>
                <a:latin typeface="Arial" charset="0"/>
              </a:defRPr>
            </a:lvl3pPr>
            <a:lvl4pPr marL="952500" indent="-238125" defTabSz="503238">
              <a:lnSpc>
                <a:spcPct val="93000"/>
              </a:lnSpc>
              <a:buClr>
                <a:srgbClr val="000000"/>
              </a:buClr>
              <a:buSzPct val="45000"/>
              <a:buFont typeface="Wingdings" pitchFamily="2" charset="2"/>
              <a:defRPr>
                <a:solidFill>
                  <a:srgbClr val="000000"/>
                </a:solidFill>
                <a:latin typeface="Arial" charset="0"/>
              </a:defRPr>
            </a:lvl4pPr>
            <a:lvl5pPr marL="1190625" indent="-238125" defTabSz="503238">
              <a:lnSpc>
                <a:spcPct val="93000"/>
              </a:lnSpc>
              <a:buClr>
                <a:srgbClr val="000000"/>
              </a:buClr>
              <a:buSzPct val="45000"/>
              <a:buFont typeface="Wingdings" pitchFamily="2" charset="2"/>
              <a:defRPr>
                <a:solidFill>
                  <a:srgbClr val="000000"/>
                </a:solidFill>
                <a:latin typeface="Arial" charset="0"/>
              </a:defRPr>
            </a:lvl5pPr>
            <a:lvl6pPr marL="1647825" indent="-238125" defTabSz="503238" fontAlgn="base" hangingPunct="0">
              <a:lnSpc>
                <a:spcPct val="93000"/>
              </a:lnSpc>
              <a:spcBef>
                <a:spcPct val="0"/>
              </a:spcBef>
              <a:spcAft>
                <a:spcPct val="0"/>
              </a:spcAft>
              <a:buClr>
                <a:srgbClr val="000000"/>
              </a:buClr>
              <a:buSzPct val="45000"/>
              <a:buFont typeface="Wingdings" pitchFamily="2" charset="2"/>
              <a:defRPr>
                <a:solidFill>
                  <a:srgbClr val="000000"/>
                </a:solidFill>
                <a:latin typeface="Arial" charset="0"/>
              </a:defRPr>
            </a:lvl6pPr>
            <a:lvl7pPr marL="2105025" indent="-238125" defTabSz="503238" fontAlgn="base" hangingPunct="0">
              <a:lnSpc>
                <a:spcPct val="93000"/>
              </a:lnSpc>
              <a:spcBef>
                <a:spcPct val="0"/>
              </a:spcBef>
              <a:spcAft>
                <a:spcPct val="0"/>
              </a:spcAft>
              <a:buClr>
                <a:srgbClr val="000000"/>
              </a:buClr>
              <a:buSzPct val="45000"/>
              <a:buFont typeface="Wingdings" pitchFamily="2" charset="2"/>
              <a:defRPr>
                <a:solidFill>
                  <a:srgbClr val="000000"/>
                </a:solidFill>
                <a:latin typeface="Arial" charset="0"/>
              </a:defRPr>
            </a:lvl7pPr>
            <a:lvl8pPr marL="2562225" indent="-238125" defTabSz="503238" fontAlgn="base" hangingPunct="0">
              <a:lnSpc>
                <a:spcPct val="93000"/>
              </a:lnSpc>
              <a:spcBef>
                <a:spcPct val="0"/>
              </a:spcBef>
              <a:spcAft>
                <a:spcPct val="0"/>
              </a:spcAft>
              <a:buClr>
                <a:srgbClr val="000000"/>
              </a:buClr>
              <a:buSzPct val="45000"/>
              <a:buFont typeface="Wingdings" pitchFamily="2" charset="2"/>
              <a:defRPr>
                <a:solidFill>
                  <a:srgbClr val="000000"/>
                </a:solidFill>
                <a:latin typeface="Arial" charset="0"/>
              </a:defRPr>
            </a:lvl8pPr>
            <a:lvl9pPr marL="3019425" indent="-238125" defTabSz="503238" fontAlgn="base" hangingPunct="0">
              <a:lnSpc>
                <a:spcPct val="93000"/>
              </a:lnSpc>
              <a:spcBef>
                <a:spcPct val="0"/>
              </a:spcBef>
              <a:spcAft>
                <a:spcPct val="0"/>
              </a:spcAft>
              <a:buClr>
                <a:srgbClr val="000000"/>
              </a:buClr>
              <a:buSzPct val="45000"/>
              <a:buFont typeface="Wingdings" pitchFamily="2" charset="2"/>
              <a:defRPr>
                <a:solidFill>
                  <a:srgbClr val="000000"/>
                </a:solidFill>
                <a:latin typeface="Arial" charset="0"/>
              </a:defRPr>
            </a:lvl9pPr>
          </a:lstStyle>
          <a:p>
            <a:pPr>
              <a:lnSpc>
                <a:spcPct val="100000"/>
              </a:lnSpc>
              <a:spcBef>
                <a:spcPct val="50000"/>
              </a:spcBef>
              <a:buClrTx/>
              <a:buSzTx/>
              <a:buFontTx/>
              <a:buNone/>
            </a:pPr>
            <a:r>
              <a:rPr lang="fr-FR" i="1">
                <a:solidFill>
                  <a:schemeClr val="tx1"/>
                </a:solidFill>
                <a:latin typeface="Times New Roman" pitchFamily="18" charset="0"/>
              </a:rPr>
              <a:t>1,5Tesla magnet (15000 Gauss)</a:t>
            </a:r>
          </a:p>
        </p:txBody>
      </p:sp>
      <p:pic>
        <p:nvPicPr>
          <p:cNvPr id="203799" name="Picture 23" descr="IRFSE-4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0088" y="1547813"/>
            <a:ext cx="2851150" cy="28495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3800" name="Text Box 24"/>
          <p:cNvSpPr txBox="1">
            <a:spLocks noChangeArrowheads="1"/>
          </p:cNvSpPr>
          <p:nvPr/>
        </p:nvSpPr>
        <p:spPr bwMode="auto">
          <a:xfrm>
            <a:off x="5040313" y="2555875"/>
            <a:ext cx="746125"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spAutoFit/>
          </a:bodyPr>
          <a:lstStyle>
            <a:lvl1pPr defTabSz="503238">
              <a:lnSpc>
                <a:spcPct val="93000"/>
              </a:lnSpc>
              <a:buClr>
                <a:srgbClr val="000000"/>
              </a:buClr>
              <a:buSzPct val="45000"/>
              <a:buFont typeface="Wingdings" pitchFamily="2" charset="2"/>
              <a:defRPr>
                <a:solidFill>
                  <a:srgbClr val="000000"/>
                </a:solidFill>
                <a:latin typeface="Arial" charset="0"/>
              </a:defRPr>
            </a:lvl1pPr>
            <a:lvl2pPr marL="476250" indent="-238125" defTabSz="503238">
              <a:lnSpc>
                <a:spcPct val="93000"/>
              </a:lnSpc>
              <a:buClr>
                <a:srgbClr val="000000"/>
              </a:buClr>
              <a:buSzPct val="45000"/>
              <a:buFont typeface="Wingdings" pitchFamily="2" charset="2"/>
              <a:defRPr>
                <a:solidFill>
                  <a:srgbClr val="000000"/>
                </a:solidFill>
                <a:latin typeface="Arial" charset="0"/>
              </a:defRPr>
            </a:lvl2pPr>
            <a:lvl3pPr marL="714375" indent="-238125" defTabSz="503238">
              <a:lnSpc>
                <a:spcPct val="93000"/>
              </a:lnSpc>
              <a:buClr>
                <a:srgbClr val="000000"/>
              </a:buClr>
              <a:buSzPct val="45000"/>
              <a:buFont typeface="Wingdings" pitchFamily="2" charset="2"/>
              <a:defRPr>
                <a:solidFill>
                  <a:srgbClr val="000000"/>
                </a:solidFill>
                <a:latin typeface="Arial" charset="0"/>
              </a:defRPr>
            </a:lvl3pPr>
            <a:lvl4pPr marL="952500" indent="-238125" defTabSz="503238">
              <a:lnSpc>
                <a:spcPct val="93000"/>
              </a:lnSpc>
              <a:buClr>
                <a:srgbClr val="000000"/>
              </a:buClr>
              <a:buSzPct val="45000"/>
              <a:buFont typeface="Wingdings" pitchFamily="2" charset="2"/>
              <a:defRPr>
                <a:solidFill>
                  <a:srgbClr val="000000"/>
                </a:solidFill>
                <a:latin typeface="Arial" charset="0"/>
              </a:defRPr>
            </a:lvl4pPr>
            <a:lvl5pPr marL="1190625" indent="-238125" defTabSz="503238">
              <a:lnSpc>
                <a:spcPct val="93000"/>
              </a:lnSpc>
              <a:buClr>
                <a:srgbClr val="000000"/>
              </a:buClr>
              <a:buSzPct val="45000"/>
              <a:buFont typeface="Wingdings" pitchFamily="2" charset="2"/>
              <a:defRPr>
                <a:solidFill>
                  <a:srgbClr val="000000"/>
                </a:solidFill>
                <a:latin typeface="Arial" charset="0"/>
              </a:defRPr>
            </a:lvl5pPr>
            <a:lvl6pPr marL="1647825" indent="-238125" defTabSz="503238" fontAlgn="base" hangingPunct="0">
              <a:lnSpc>
                <a:spcPct val="93000"/>
              </a:lnSpc>
              <a:spcBef>
                <a:spcPct val="0"/>
              </a:spcBef>
              <a:spcAft>
                <a:spcPct val="0"/>
              </a:spcAft>
              <a:buClr>
                <a:srgbClr val="000000"/>
              </a:buClr>
              <a:buSzPct val="45000"/>
              <a:buFont typeface="Wingdings" pitchFamily="2" charset="2"/>
              <a:defRPr>
                <a:solidFill>
                  <a:srgbClr val="000000"/>
                </a:solidFill>
                <a:latin typeface="Arial" charset="0"/>
              </a:defRPr>
            </a:lvl6pPr>
            <a:lvl7pPr marL="2105025" indent="-238125" defTabSz="503238" fontAlgn="base" hangingPunct="0">
              <a:lnSpc>
                <a:spcPct val="93000"/>
              </a:lnSpc>
              <a:spcBef>
                <a:spcPct val="0"/>
              </a:spcBef>
              <a:spcAft>
                <a:spcPct val="0"/>
              </a:spcAft>
              <a:buClr>
                <a:srgbClr val="000000"/>
              </a:buClr>
              <a:buSzPct val="45000"/>
              <a:buFont typeface="Wingdings" pitchFamily="2" charset="2"/>
              <a:defRPr>
                <a:solidFill>
                  <a:srgbClr val="000000"/>
                </a:solidFill>
                <a:latin typeface="Arial" charset="0"/>
              </a:defRPr>
            </a:lvl7pPr>
            <a:lvl8pPr marL="2562225" indent="-238125" defTabSz="503238" fontAlgn="base" hangingPunct="0">
              <a:lnSpc>
                <a:spcPct val="93000"/>
              </a:lnSpc>
              <a:spcBef>
                <a:spcPct val="0"/>
              </a:spcBef>
              <a:spcAft>
                <a:spcPct val="0"/>
              </a:spcAft>
              <a:buClr>
                <a:srgbClr val="000000"/>
              </a:buClr>
              <a:buSzPct val="45000"/>
              <a:buFont typeface="Wingdings" pitchFamily="2" charset="2"/>
              <a:defRPr>
                <a:solidFill>
                  <a:srgbClr val="000000"/>
                </a:solidFill>
                <a:latin typeface="Arial" charset="0"/>
              </a:defRPr>
            </a:lvl8pPr>
            <a:lvl9pPr marL="3019425" indent="-238125" defTabSz="503238" fontAlgn="base" hangingPunct="0">
              <a:lnSpc>
                <a:spcPct val="93000"/>
              </a:lnSpc>
              <a:spcBef>
                <a:spcPct val="0"/>
              </a:spcBef>
              <a:spcAft>
                <a:spcPct val="0"/>
              </a:spcAft>
              <a:buClr>
                <a:srgbClr val="000000"/>
              </a:buClr>
              <a:buSzPct val="45000"/>
              <a:buFont typeface="Wingdings" pitchFamily="2" charset="2"/>
              <a:defRPr>
                <a:solidFill>
                  <a:srgbClr val="000000"/>
                </a:solidFill>
                <a:latin typeface="Arial" charset="0"/>
              </a:defRPr>
            </a:lvl9pPr>
          </a:lstStyle>
          <a:p>
            <a:pPr>
              <a:lnSpc>
                <a:spcPct val="100000"/>
              </a:lnSpc>
              <a:spcBef>
                <a:spcPct val="50000"/>
              </a:spcBef>
              <a:buClrTx/>
              <a:buSzTx/>
              <a:buFontTx/>
              <a:buNone/>
            </a:pPr>
            <a:r>
              <a:rPr lang="fr-FR" b="1" i="1">
                <a:solidFill>
                  <a:srgbClr val="FFFF00"/>
                </a:solidFill>
                <a:latin typeface="Times New Roman" pitchFamily="18" charset="0"/>
              </a:rPr>
              <a:t>MRI</a:t>
            </a:r>
          </a:p>
        </p:txBody>
      </p:sp>
      <p:sp>
        <p:nvSpPr>
          <p:cNvPr id="203890" name="Rectangle 114"/>
          <p:cNvSpPr>
            <a:spLocks noChangeArrowheads="1"/>
          </p:cNvSpPr>
          <p:nvPr/>
        </p:nvSpPr>
        <p:spPr bwMode="auto">
          <a:xfrm>
            <a:off x="4032250" y="3059113"/>
            <a:ext cx="215900" cy="215900"/>
          </a:xfrm>
          <a:prstGeom prst="rect">
            <a:avLst/>
          </a:prstGeom>
          <a:noFill/>
          <a:ln w="349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91" name="Line 115"/>
          <p:cNvSpPr>
            <a:spLocks noChangeShapeType="1"/>
          </p:cNvSpPr>
          <p:nvPr/>
        </p:nvSpPr>
        <p:spPr bwMode="auto">
          <a:xfrm flipH="1">
            <a:off x="3384550" y="3203575"/>
            <a:ext cx="719138" cy="1871663"/>
          </a:xfrm>
          <a:prstGeom prst="line">
            <a:avLst/>
          </a:prstGeom>
          <a:noFill/>
          <a:ln w="349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892" name="Text Box 116"/>
          <p:cNvSpPr txBox="1">
            <a:spLocks noChangeArrowheads="1"/>
          </p:cNvSpPr>
          <p:nvPr/>
        </p:nvSpPr>
        <p:spPr bwMode="auto">
          <a:xfrm>
            <a:off x="2376488" y="5219700"/>
            <a:ext cx="218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3000"/>
              </a:lnSpc>
              <a:buClr>
                <a:srgbClr val="000000"/>
              </a:buClr>
              <a:buSzPct val="45000"/>
              <a:buFont typeface="Wingdings" pitchFamily="2" charset="2"/>
              <a:defRPr>
                <a:solidFill>
                  <a:srgbClr val="000000"/>
                </a:solidFill>
                <a:latin typeface="Arial" charset="0"/>
              </a:defRPr>
            </a:lvl1pPr>
            <a:lvl2pPr>
              <a:lnSpc>
                <a:spcPct val="93000"/>
              </a:lnSpc>
              <a:buClr>
                <a:srgbClr val="000000"/>
              </a:buClr>
              <a:buSzPct val="45000"/>
              <a:buFont typeface="Wingdings" pitchFamily="2" charset="2"/>
              <a:defRPr>
                <a:solidFill>
                  <a:srgbClr val="000000"/>
                </a:solidFill>
                <a:latin typeface="Arial" charset="0"/>
              </a:defRPr>
            </a:lvl2pPr>
            <a:lvl3pPr>
              <a:lnSpc>
                <a:spcPct val="93000"/>
              </a:lnSpc>
              <a:buClr>
                <a:srgbClr val="000000"/>
              </a:buClr>
              <a:buSzPct val="45000"/>
              <a:buFont typeface="Wingdings" pitchFamily="2" charset="2"/>
              <a:defRPr>
                <a:solidFill>
                  <a:srgbClr val="000000"/>
                </a:solidFill>
                <a:latin typeface="Arial" charset="0"/>
              </a:defRPr>
            </a:lvl3pPr>
            <a:lvl4pPr>
              <a:lnSpc>
                <a:spcPct val="93000"/>
              </a:lnSpc>
              <a:buClr>
                <a:srgbClr val="000000"/>
              </a:buClr>
              <a:buSzPct val="45000"/>
              <a:buFont typeface="Wingdings" pitchFamily="2" charset="2"/>
              <a:defRPr>
                <a:solidFill>
                  <a:srgbClr val="000000"/>
                </a:solidFill>
                <a:latin typeface="Arial" charset="0"/>
              </a:defRPr>
            </a:lvl4pPr>
            <a:lvl5pPr>
              <a:lnSpc>
                <a:spcPct val="93000"/>
              </a:lnSpc>
              <a:buClr>
                <a:srgbClr val="000000"/>
              </a:buClr>
              <a:buSzPct val="45000"/>
              <a:buFont typeface="Wingdings" pitchFamily="2" charset="2"/>
              <a:defRPr>
                <a:solidFill>
                  <a:srgbClr val="000000"/>
                </a:solidFill>
                <a:latin typeface="Arial" charset="0"/>
              </a:defRPr>
            </a:lvl5pPr>
            <a:lvl6pPr marL="1536700" indent="-215900" fontAlgn="base" hangingPunct="0">
              <a:lnSpc>
                <a:spcPct val="93000"/>
              </a:lnSpc>
              <a:spcBef>
                <a:spcPct val="0"/>
              </a:spcBef>
              <a:spcAft>
                <a:spcPct val="0"/>
              </a:spcAft>
              <a:buClr>
                <a:srgbClr val="000000"/>
              </a:buClr>
              <a:buSzPct val="45000"/>
              <a:buFont typeface="Wingdings" pitchFamily="2" charset="2"/>
              <a:defRPr>
                <a:solidFill>
                  <a:srgbClr val="000000"/>
                </a:solidFill>
                <a:latin typeface="Arial" charset="0"/>
              </a:defRPr>
            </a:lvl6pPr>
            <a:lvl7pPr marL="1993900" indent="-215900" fontAlgn="base" hangingPunct="0">
              <a:lnSpc>
                <a:spcPct val="93000"/>
              </a:lnSpc>
              <a:spcBef>
                <a:spcPct val="0"/>
              </a:spcBef>
              <a:spcAft>
                <a:spcPct val="0"/>
              </a:spcAft>
              <a:buClr>
                <a:srgbClr val="000000"/>
              </a:buClr>
              <a:buSzPct val="45000"/>
              <a:buFont typeface="Wingdings" pitchFamily="2" charset="2"/>
              <a:defRPr>
                <a:solidFill>
                  <a:srgbClr val="000000"/>
                </a:solidFill>
                <a:latin typeface="Arial" charset="0"/>
              </a:defRPr>
            </a:lvl7pPr>
            <a:lvl8pPr marL="2451100" indent="-215900" fontAlgn="base" hangingPunct="0">
              <a:lnSpc>
                <a:spcPct val="93000"/>
              </a:lnSpc>
              <a:spcBef>
                <a:spcPct val="0"/>
              </a:spcBef>
              <a:spcAft>
                <a:spcPct val="0"/>
              </a:spcAft>
              <a:buClr>
                <a:srgbClr val="000000"/>
              </a:buClr>
              <a:buSzPct val="45000"/>
              <a:buFont typeface="Wingdings" pitchFamily="2" charset="2"/>
              <a:defRPr>
                <a:solidFill>
                  <a:srgbClr val="000000"/>
                </a:solidFill>
                <a:latin typeface="Arial" charset="0"/>
              </a:defRPr>
            </a:lvl8pPr>
            <a:lvl9pPr marL="2908300" indent="-215900" fontAlgn="base" hangingPunct="0">
              <a:lnSpc>
                <a:spcPct val="93000"/>
              </a:lnSpc>
              <a:spcBef>
                <a:spcPct val="0"/>
              </a:spcBef>
              <a:spcAft>
                <a:spcPct val="0"/>
              </a:spcAft>
              <a:buClr>
                <a:srgbClr val="000000"/>
              </a:buClr>
              <a:buSzPct val="45000"/>
              <a:buFont typeface="Wingdings" pitchFamily="2" charset="2"/>
              <a:defRPr>
                <a:solidFill>
                  <a:srgbClr val="000000"/>
                </a:solidFill>
                <a:latin typeface="Arial" charset="0"/>
              </a:defRPr>
            </a:lvl9pPr>
          </a:lstStyle>
          <a:p>
            <a:pPr defTabSz="914400">
              <a:lnSpc>
                <a:spcPct val="100000"/>
              </a:lnSpc>
              <a:buClrTx/>
              <a:buSzTx/>
              <a:buFontTx/>
              <a:buNone/>
            </a:pPr>
            <a:r>
              <a:rPr lang="en-US">
                <a:solidFill>
                  <a:schemeClr val="tx1"/>
                </a:solidFill>
              </a:rPr>
              <a:t>One voxel = O(mm)</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0" y="2687664"/>
            <a:ext cx="4336256" cy="3096237"/>
            <a:chOff x="612776" y="1750092"/>
            <a:chExt cx="5761038" cy="4863437"/>
          </a:xfrm>
        </p:grpSpPr>
        <p:grpSp>
          <p:nvGrpSpPr>
            <p:cNvPr id="15" name="Group 20"/>
            <p:cNvGrpSpPr>
              <a:grpSpLocks/>
            </p:cNvGrpSpPr>
            <p:nvPr/>
          </p:nvGrpSpPr>
          <p:grpSpPr bwMode="auto">
            <a:xfrm>
              <a:off x="612776" y="2578104"/>
              <a:ext cx="5761038" cy="4035425"/>
              <a:chOff x="840" y="852"/>
              <a:chExt cx="3629" cy="2542"/>
            </a:xfrm>
          </p:grpSpPr>
          <p:graphicFrame>
            <p:nvGraphicFramePr>
              <p:cNvPr id="20" name="Object 10"/>
              <p:cNvGraphicFramePr>
                <a:graphicFrameLocks noChangeAspect="1"/>
              </p:cNvGraphicFramePr>
              <p:nvPr>
                <p:extLst>
                  <p:ext uri="{D42A27DB-BD31-4B8C-83A1-F6EECF244321}">
                    <p14:modId xmlns:p14="http://schemas.microsoft.com/office/powerpoint/2010/main" val="3120717450"/>
                  </p:ext>
                </p:extLst>
              </p:nvPr>
            </p:nvGraphicFramePr>
            <p:xfrm>
              <a:off x="840" y="852"/>
              <a:ext cx="3629" cy="2542"/>
            </p:xfrm>
            <a:graphic>
              <a:graphicData uri="http://schemas.openxmlformats.org/presentationml/2006/ole">
                <mc:AlternateContent xmlns:mc="http://schemas.openxmlformats.org/markup-compatibility/2006">
                  <mc:Choice xmlns:v="urn:schemas-microsoft-com:vml" Requires="v">
                    <p:oleObj spid="_x0000_s259146" name="Chart" r:id="rId4" imgW="5457819" imgH="4410072" progId="Excel.Chart.8">
                      <p:embed/>
                    </p:oleObj>
                  </mc:Choice>
                  <mc:Fallback>
                    <p:oleObj name="Chart" r:id="rId4" imgW="5457819" imgH="441007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 y="852"/>
                            <a:ext cx="3629" cy="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Line 13"/>
              <p:cNvSpPr>
                <a:spLocks noChangeShapeType="1"/>
              </p:cNvSpPr>
              <p:nvPr/>
            </p:nvSpPr>
            <p:spPr bwMode="auto">
              <a:xfrm>
                <a:off x="907" y="1202"/>
                <a:ext cx="1384" cy="181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2225">
                    <a:solidFill>
                      <a:schemeClr val="accent2"/>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 name="Text Box 4"/>
            <p:cNvSpPr txBox="1">
              <a:spLocks noChangeArrowheads="1"/>
            </p:cNvSpPr>
            <p:nvPr/>
          </p:nvSpPr>
          <p:spPr bwMode="auto">
            <a:xfrm>
              <a:off x="1224751" y="1750092"/>
              <a:ext cx="3810000" cy="6604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a:lnSpc>
                  <a:spcPct val="93000"/>
                </a:lnSpc>
                <a:buClr>
                  <a:srgbClr val="000000"/>
                </a:buClr>
                <a:buSzPct val="45000"/>
                <a:buFont typeface="Wingdings" pitchFamily="2" charset="2"/>
                <a:buNone/>
              </a:pPr>
              <a:r>
                <a:rPr lang="en-US" sz="2000" dirty="0">
                  <a:solidFill>
                    <a:srgbClr val="000000"/>
                  </a:solidFill>
                </a:rPr>
                <a:t>Human visual cortex</a:t>
              </a:r>
            </a:p>
            <a:p>
              <a:pPr algn="ctr" eaLnBrk="1">
                <a:lnSpc>
                  <a:spcPct val="93000"/>
                </a:lnSpc>
                <a:buClr>
                  <a:srgbClr val="000000"/>
                </a:buClr>
                <a:buSzPct val="45000"/>
                <a:buFont typeface="Wingdings" pitchFamily="2" charset="2"/>
                <a:buNone/>
              </a:pPr>
              <a:r>
                <a:rPr lang="en-US" sz="1600" i="1" dirty="0">
                  <a:solidFill>
                    <a:srgbClr val="000000"/>
                  </a:solidFill>
                </a:rPr>
                <a:t>(Le </a:t>
              </a:r>
              <a:r>
                <a:rPr lang="en-US" sz="1600" i="1" dirty="0" err="1">
                  <a:solidFill>
                    <a:srgbClr val="000000"/>
                  </a:solidFill>
                </a:rPr>
                <a:t>Bihan</a:t>
              </a:r>
              <a:r>
                <a:rPr lang="en-US" sz="1600" i="1" dirty="0">
                  <a:solidFill>
                    <a:srgbClr val="000000"/>
                  </a:solidFill>
                </a:rPr>
                <a:t> et al. PNAS 2006).</a:t>
              </a:r>
              <a:r>
                <a:rPr lang="en-US" sz="2000" dirty="0">
                  <a:solidFill>
                    <a:srgbClr val="000000"/>
                  </a:solidFill>
                </a:rPr>
                <a:t>  </a:t>
              </a:r>
            </a:p>
          </p:txBody>
        </p:sp>
        <p:grpSp>
          <p:nvGrpSpPr>
            <p:cNvPr id="17" name="Groupe 16"/>
            <p:cNvGrpSpPr/>
            <p:nvPr/>
          </p:nvGrpSpPr>
          <p:grpSpPr>
            <a:xfrm>
              <a:off x="1303700" y="2994270"/>
              <a:ext cx="2391699" cy="2819400"/>
              <a:chOff x="1303700" y="2994270"/>
              <a:chExt cx="2391699" cy="2819400"/>
            </a:xfrm>
          </p:grpSpPr>
          <p:sp>
            <p:nvSpPr>
              <p:cNvPr id="18" name="Rectangle 32"/>
              <p:cNvSpPr>
                <a:spLocks noChangeArrowheads="1"/>
              </p:cNvSpPr>
              <p:nvPr/>
            </p:nvSpPr>
            <p:spPr bwMode="auto">
              <a:xfrm>
                <a:off x="2217436" y="3220484"/>
                <a:ext cx="14779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600" dirty="0">
                    <a:solidFill>
                      <a:schemeClr val="accent2"/>
                    </a:solidFill>
                  </a:rPr>
                  <a:t>Free diffusion:</a:t>
                </a:r>
              </a:p>
              <a:p>
                <a:r>
                  <a:rPr lang="fr-FR" sz="1600" dirty="0">
                    <a:solidFill>
                      <a:schemeClr val="accent2"/>
                    </a:solidFill>
                  </a:rPr>
                  <a:t>ln(S/S0) = -</a:t>
                </a:r>
                <a:r>
                  <a:rPr lang="fr-FR" sz="1600" dirty="0" err="1">
                    <a:solidFill>
                      <a:schemeClr val="accent2"/>
                    </a:solidFill>
                  </a:rPr>
                  <a:t>bD</a:t>
                </a:r>
                <a:endParaRPr lang="fr-FR" sz="1600" dirty="0">
                  <a:solidFill>
                    <a:schemeClr val="accent2"/>
                  </a:solidFill>
                </a:endParaRPr>
              </a:p>
            </p:txBody>
          </p:sp>
          <p:sp>
            <p:nvSpPr>
              <p:cNvPr id="19" name="Line 34"/>
              <p:cNvSpPr>
                <a:spLocks noChangeShapeType="1"/>
              </p:cNvSpPr>
              <p:nvPr/>
            </p:nvSpPr>
            <p:spPr bwMode="auto">
              <a:xfrm>
                <a:off x="1303700" y="2994270"/>
                <a:ext cx="2209800" cy="2819400"/>
              </a:xfrm>
              <a:prstGeom prst="line">
                <a:avLst/>
              </a:prstGeom>
              <a:noFill/>
              <a:ln w="31750">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308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3587" y="1123372"/>
            <a:ext cx="2786062"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descr="nervous_tissue-human copie">
            <a:hlinkClick r:id="rId7" action="ppaction://hlinkfil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7523" y="4413709"/>
            <a:ext cx="3548595" cy="23424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avec flèche 4"/>
          <p:cNvCxnSpPr>
            <a:endCxn id="23" idx="0"/>
          </p:cNvCxnSpPr>
          <p:nvPr/>
        </p:nvCxnSpPr>
        <p:spPr bwMode="auto">
          <a:xfrm>
            <a:off x="5371820" y="2710872"/>
            <a:ext cx="1" cy="1702837"/>
          </a:xfrm>
          <a:prstGeom prst="straightConnector1">
            <a:avLst/>
          </a:prstGeom>
          <a:ln w="66675">
            <a:solidFill>
              <a:srgbClr val="FF0000"/>
            </a:solidFill>
            <a:headEnd type="none" w="med" len="med"/>
            <a:tailEnd type="arrow"/>
          </a:ln>
          <a:ex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bwMode="auto">
          <a:xfrm>
            <a:off x="5274933" y="2710872"/>
            <a:ext cx="194798" cy="145777"/>
          </a:xfrm>
          <a:prstGeom prst="rect">
            <a:avLst/>
          </a:prstGeom>
          <a:noFill/>
          <a:ln w="222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5" name="Rectangle 12"/>
          <p:cNvSpPr txBox="1">
            <a:spLocks noChangeArrowheads="1"/>
          </p:cNvSpPr>
          <p:nvPr/>
        </p:nvSpPr>
        <p:spPr bwMode="auto">
          <a:xfrm>
            <a:off x="7056536" y="1547589"/>
            <a:ext cx="2880073" cy="46799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1313" indent="-341313" algn="l" defTabSz="457200" rtl="0" eaLnBrk="0" fontAlgn="base" hangingPunct="0">
              <a:lnSpc>
                <a:spcPct val="91000"/>
              </a:lnSpc>
              <a:spcBef>
                <a:spcPts val="800"/>
              </a:spcBef>
              <a:spcAft>
                <a:spcPct val="0"/>
              </a:spcAft>
              <a:buClr>
                <a:srgbClr val="000000"/>
              </a:buClr>
              <a:buSzPct val="100000"/>
              <a:buFont typeface="Arial" charset="0"/>
              <a:buChar char="•"/>
              <a:defRPr sz="3200">
                <a:solidFill>
                  <a:srgbClr val="000000"/>
                </a:solidFill>
                <a:latin typeface="+mn-lt"/>
                <a:ea typeface="+mn-ea"/>
                <a:cs typeface="+mn-cs"/>
              </a:defRPr>
            </a:lvl1pPr>
            <a:lvl2pPr marL="741363" indent="-284163" algn="l" defTabSz="457200" rtl="0" eaLnBrk="0" fontAlgn="base" hangingPunct="0">
              <a:lnSpc>
                <a:spcPct val="91000"/>
              </a:lnSpc>
              <a:spcBef>
                <a:spcPts val="700"/>
              </a:spcBef>
              <a:spcAft>
                <a:spcPct val="0"/>
              </a:spcAft>
              <a:buClr>
                <a:srgbClr val="000000"/>
              </a:buClr>
              <a:buSzPct val="100000"/>
              <a:buFont typeface="Arial" charset="0"/>
              <a:buChar char="–"/>
              <a:defRPr sz="2800">
                <a:solidFill>
                  <a:srgbClr val="000000"/>
                </a:solidFill>
                <a:latin typeface="+mn-lt"/>
              </a:defRPr>
            </a:lvl2pPr>
            <a:lvl3pPr marL="1143000" indent="-228600" algn="l" defTabSz="457200" rtl="0" eaLnBrk="0" fontAlgn="base" hangingPunct="0">
              <a:lnSpc>
                <a:spcPct val="91000"/>
              </a:lnSpc>
              <a:spcBef>
                <a:spcPts val="600"/>
              </a:spcBef>
              <a:spcAft>
                <a:spcPct val="0"/>
              </a:spcAft>
              <a:buClr>
                <a:srgbClr val="000000"/>
              </a:buClr>
              <a:buSzPct val="100000"/>
              <a:buFont typeface="Arial" charset="0"/>
              <a:buChar char="•"/>
              <a:defRPr sz="2400">
                <a:solidFill>
                  <a:srgbClr val="000000"/>
                </a:solidFill>
                <a:latin typeface="+mn-lt"/>
              </a:defRPr>
            </a:lvl3pPr>
            <a:lvl4pPr marL="1600200" indent="-228600" algn="l" defTabSz="457200" rtl="0" eaLnBrk="0" fontAlgn="base" hangingPunct="0">
              <a:lnSpc>
                <a:spcPct val="91000"/>
              </a:lnSpc>
              <a:spcBef>
                <a:spcPts val="500"/>
              </a:spcBef>
              <a:spcAft>
                <a:spcPct val="0"/>
              </a:spcAft>
              <a:buClr>
                <a:srgbClr val="000000"/>
              </a:buClr>
              <a:buSzPct val="100000"/>
              <a:buFont typeface="Arial" charset="0"/>
              <a:buChar char="–"/>
              <a:defRPr sz="2000">
                <a:solidFill>
                  <a:srgbClr val="000000"/>
                </a:solidFill>
                <a:latin typeface="+mn-lt"/>
              </a:defRPr>
            </a:lvl4pPr>
            <a:lvl5pPr marL="2057400" indent="-228600" algn="l" defTabSz="457200" rtl="0" eaLnBrk="0" fontAlgn="base" hangingPunct="0">
              <a:lnSpc>
                <a:spcPct val="91000"/>
              </a:lnSpc>
              <a:spcBef>
                <a:spcPts val="500"/>
              </a:spcBef>
              <a:spcAft>
                <a:spcPct val="0"/>
              </a:spcAft>
              <a:buClr>
                <a:srgbClr val="000000"/>
              </a:buClr>
              <a:buSzPct val="100000"/>
              <a:buFont typeface="Arial" charset="0"/>
              <a:buChar char="»"/>
              <a:defRPr sz="2000">
                <a:solidFill>
                  <a:srgbClr val="000000"/>
                </a:solidFill>
                <a:latin typeface="+mn-lt"/>
              </a:defRPr>
            </a:lvl5pPr>
            <a:lvl6pPr marL="2514600" indent="-228600" algn="l" defTabSz="457200" rtl="0" fontAlgn="base">
              <a:lnSpc>
                <a:spcPct val="91000"/>
              </a:lnSpc>
              <a:spcBef>
                <a:spcPts val="500"/>
              </a:spcBef>
              <a:spcAft>
                <a:spcPct val="0"/>
              </a:spcAft>
              <a:buClr>
                <a:srgbClr val="000000"/>
              </a:buClr>
              <a:buSzPct val="100000"/>
              <a:buFont typeface="Arial" charset="0"/>
              <a:buChar char="»"/>
              <a:defRPr sz="2000">
                <a:solidFill>
                  <a:srgbClr val="000000"/>
                </a:solidFill>
                <a:latin typeface="+mn-lt"/>
              </a:defRPr>
            </a:lvl6pPr>
            <a:lvl7pPr marL="2971800" indent="-228600" algn="l" defTabSz="457200" rtl="0" fontAlgn="base">
              <a:lnSpc>
                <a:spcPct val="91000"/>
              </a:lnSpc>
              <a:spcBef>
                <a:spcPts val="500"/>
              </a:spcBef>
              <a:spcAft>
                <a:spcPct val="0"/>
              </a:spcAft>
              <a:buClr>
                <a:srgbClr val="000000"/>
              </a:buClr>
              <a:buSzPct val="100000"/>
              <a:buFont typeface="Arial" charset="0"/>
              <a:buChar char="»"/>
              <a:defRPr sz="2000">
                <a:solidFill>
                  <a:srgbClr val="000000"/>
                </a:solidFill>
                <a:latin typeface="+mn-lt"/>
              </a:defRPr>
            </a:lvl7pPr>
            <a:lvl8pPr marL="3429000" indent="-228600" algn="l" defTabSz="457200" rtl="0" fontAlgn="base">
              <a:lnSpc>
                <a:spcPct val="91000"/>
              </a:lnSpc>
              <a:spcBef>
                <a:spcPts val="500"/>
              </a:spcBef>
              <a:spcAft>
                <a:spcPct val="0"/>
              </a:spcAft>
              <a:buClr>
                <a:srgbClr val="000000"/>
              </a:buClr>
              <a:buSzPct val="100000"/>
              <a:buFont typeface="Arial" charset="0"/>
              <a:buChar char="»"/>
              <a:defRPr sz="2000">
                <a:solidFill>
                  <a:srgbClr val="000000"/>
                </a:solidFill>
                <a:latin typeface="+mn-lt"/>
              </a:defRPr>
            </a:lvl8pPr>
            <a:lvl9pPr marL="3886200" indent="-228600" algn="l" defTabSz="457200" rtl="0" fontAlgn="base">
              <a:lnSpc>
                <a:spcPct val="91000"/>
              </a:lnSpc>
              <a:spcBef>
                <a:spcPts val="500"/>
              </a:spcBef>
              <a:spcAft>
                <a:spcPct val="0"/>
              </a:spcAft>
              <a:buClr>
                <a:srgbClr val="000000"/>
              </a:buClr>
              <a:buSzPct val="100000"/>
              <a:buFont typeface="Arial" charset="0"/>
              <a:buChar char="»"/>
              <a:defRPr sz="2000">
                <a:solidFill>
                  <a:srgbClr val="000000"/>
                </a:solidFill>
                <a:latin typeface="+mn-lt"/>
              </a:defRPr>
            </a:lvl9pPr>
          </a:lstStyle>
          <a:p>
            <a:pPr marL="342900" indent="-342900" eaLnBrk="1" hangingPunct="1">
              <a:lnSpc>
                <a:spcPct val="80000"/>
              </a:lnSpc>
              <a:spcBef>
                <a:spcPct val="20000"/>
              </a:spcBef>
              <a:buFont typeface="Times New Roman" pitchFamily="18" charset="0"/>
              <a:buChar char="•"/>
            </a:pPr>
            <a:r>
              <a:rPr lang="en-US" sz="1800" b="1" dirty="0" smtClean="0">
                <a:latin typeface="Times New Roman" pitchFamily="18" charset="0"/>
              </a:rPr>
              <a:t>Diffusion MRI can measure displacement of water</a:t>
            </a:r>
          </a:p>
          <a:p>
            <a:pPr marL="342900" indent="-342900" eaLnBrk="1" hangingPunct="1">
              <a:lnSpc>
                <a:spcPct val="80000"/>
              </a:lnSpc>
              <a:spcBef>
                <a:spcPct val="20000"/>
              </a:spcBef>
              <a:buFont typeface="Times New Roman" pitchFamily="18" charset="0"/>
              <a:buChar char="•"/>
            </a:pPr>
            <a:endParaRPr lang="en-US" sz="1800" b="1" dirty="0" smtClean="0">
              <a:latin typeface="Times New Roman" pitchFamily="18" charset="0"/>
            </a:endParaRPr>
          </a:p>
          <a:p>
            <a:pPr marL="342900" indent="-342900" eaLnBrk="1" hangingPunct="1">
              <a:lnSpc>
                <a:spcPct val="80000"/>
              </a:lnSpc>
              <a:spcBef>
                <a:spcPct val="20000"/>
              </a:spcBef>
              <a:buFont typeface="Times New Roman" pitchFamily="18" charset="0"/>
              <a:buChar char="•"/>
            </a:pPr>
            <a:r>
              <a:rPr lang="en-US" sz="1800" b="1" dirty="0" smtClean="0">
                <a:latin typeface="Times New Roman" pitchFamily="18" charset="0"/>
              </a:rPr>
              <a:t>Displacement of water can tell us about cellular structure</a:t>
            </a:r>
          </a:p>
          <a:p>
            <a:pPr marL="342900" indent="-342900" eaLnBrk="1" hangingPunct="1">
              <a:lnSpc>
                <a:spcPct val="80000"/>
              </a:lnSpc>
              <a:spcBef>
                <a:spcPct val="20000"/>
              </a:spcBef>
              <a:buFont typeface="Times New Roman" pitchFamily="18" charset="0"/>
              <a:buChar char="•"/>
            </a:pPr>
            <a:endParaRPr lang="en-US" sz="1800" b="1" dirty="0" smtClean="0">
              <a:latin typeface="Times New Roman" pitchFamily="18" charset="0"/>
            </a:endParaRPr>
          </a:p>
          <a:p>
            <a:pPr marL="342900" indent="-342900" eaLnBrk="1" hangingPunct="1">
              <a:lnSpc>
                <a:spcPct val="80000"/>
              </a:lnSpc>
              <a:spcBef>
                <a:spcPct val="20000"/>
              </a:spcBef>
              <a:buFont typeface="Times New Roman" pitchFamily="18" charset="0"/>
              <a:buChar char="•"/>
            </a:pPr>
            <a:r>
              <a:rPr lang="en-US" sz="1800" b="1" dirty="0" smtClean="0">
                <a:latin typeface="Times New Roman" pitchFamily="18" charset="0"/>
              </a:rPr>
              <a:t>Understanding of biomechanics of cells, structure of brain</a:t>
            </a:r>
          </a:p>
          <a:p>
            <a:pPr marL="342900" indent="-342900" eaLnBrk="1" hangingPunct="1">
              <a:lnSpc>
                <a:spcPct val="80000"/>
              </a:lnSpc>
              <a:spcBef>
                <a:spcPct val="20000"/>
              </a:spcBef>
              <a:buFont typeface="Times New Roman" pitchFamily="18" charset="0"/>
              <a:buChar char="•"/>
            </a:pPr>
            <a:endParaRPr lang="en-US" sz="1800" b="1" dirty="0" smtClean="0">
              <a:latin typeface="Times New Roman" pitchFamily="18" charset="0"/>
            </a:endParaRPr>
          </a:p>
          <a:p>
            <a:pPr marL="342900" indent="-342900" eaLnBrk="1" hangingPunct="1">
              <a:lnSpc>
                <a:spcPct val="80000"/>
              </a:lnSpc>
              <a:spcBef>
                <a:spcPct val="20000"/>
              </a:spcBef>
              <a:buFont typeface="Times New Roman" pitchFamily="18" charset="0"/>
              <a:buChar char="•"/>
            </a:pPr>
            <a:r>
              <a:rPr lang="en-US" sz="1800" b="1" dirty="0" smtClean="0">
                <a:latin typeface="Times New Roman" pitchFamily="18" charset="0"/>
              </a:rPr>
              <a:t>Potential clinical value</a:t>
            </a:r>
          </a:p>
          <a:p>
            <a:pPr marL="742950" lvl="1" indent="-285750" eaLnBrk="1" hangingPunct="1">
              <a:lnSpc>
                <a:spcPct val="80000"/>
              </a:lnSpc>
              <a:spcBef>
                <a:spcPct val="20000"/>
              </a:spcBef>
              <a:buFont typeface="Times New Roman" pitchFamily="18" charset="0"/>
              <a:buChar char="–"/>
            </a:pPr>
            <a:r>
              <a:rPr lang="en-US" sz="1800" b="1" dirty="0" smtClean="0">
                <a:latin typeface="Times New Roman" pitchFamily="18" charset="0"/>
              </a:rPr>
              <a:t>Structure change in diseases  </a:t>
            </a:r>
          </a:p>
          <a:p>
            <a:pPr marL="742950" lvl="1" indent="-285750" eaLnBrk="1" hangingPunct="1">
              <a:lnSpc>
                <a:spcPct val="80000"/>
              </a:lnSpc>
              <a:spcBef>
                <a:spcPct val="20000"/>
              </a:spcBef>
              <a:buFont typeface="Times New Roman" pitchFamily="18" charset="0"/>
              <a:buChar char="–"/>
            </a:pPr>
            <a:r>
              <a:rPr lang="en-US" sz="1800" b="1" dirty="0" smtClean="0">
                <a:latin typeface="Times New Roman" pitchFamily="18" charset="0"/>
              </a:rPr>
              <a:t>cells swell immediately after stroke.</a:t>
            </a:r>
          </a:p>
          <a:p>
            <a:pPr marL="742950" lvl="1" indent="-285750" eaLnBrk="1" hangingPunct="1">
              <a:lnSpc>
                <a:spcPct val="80000"/>
              </a:lnSpc>
              <a:spcBef>
                <a:spcPct val="20000"/>
              </a:spcBef>
              <a:buFont typeface="Times New Roman" pitchFamily="18" charset="0"/>
              <a:buNone/>
            </a:pPr>
            <a:endParaRPr lang="en-US" sz="1800" b="1" dirty="0" smtClean="0">
              <a:latin typeface="Times New Roman" pitchFamily="18" charset="0"/>
            </a:endParaRPr>
          </a:p>
          <a:p>
            <a:pPr marL="342900" indent="-342900" eaLnBrk="1" hangingPunct="1">
              <a:lnSpc>
                <a:spcPct val="80000"/>
              </a:lnSpc>
              <a:spcBef>
                <a:spcPct val="20000"/>
              </a:spcBef>
              <a:buFont typeface="Times New Roman" pitchFamily="18" charset="0"/>
              <a:buChar char="•"/>
            </a:pPr>
            <a:r>
              <a:rPr lang="en-US" sz="1800" b="1" dirty="0" smtClean="0">
                <a:latin typeface="Times New Roman" pitchFamily="18" charset="0"/>
              </a:rPr>
              <a:t>Functional studies</a:t>
            </a:r>
          </a:p>
        </p:txBody>
      </p:sp>
      <p:sp>
        <p:nvSpPr>
          <p:cNvPr id="3" name="Rectangle 2"/>
          <p:cNvSpPr/>
          <p:nvPr/>
        </p:nvSpPr>
        <p:spPr>
          <a:xfrm>
            <a:off x="287784" y="1673248"/>
            <a:ext cx="3309739" cy="646331"/>
          </a:xfrm>
          <a:prstGeom prst="rect">
            <a:avLst/>
          </a:prstGeom>
        </p:spPr>
        <p:txBody>
          <a:bodyPr wrap="square">
            <a:spAutoFit/>
          </a:bodyPr>
          <a:lstStyle/>
          <a:p>
            <a:r>
              <a:rPr lang="en-US" sz="3600" b="1" dirty="0">
                <a:latin typeface="Times New Roman" pitchFamily="18" charset="0"/>
              </a:rPr>
              <a:t>Diffusion MRI </a:t>
            </a:r>
            <a:endParaRPr lang="en-US" sz="3600" dirty="0"/>
          </a:p>
        </p:txBody>
      </p:sp>
      <p:sp>
        <p:nvSpPr>
          <p:cNvPr id="22" name="Rectangle 21"/>
          <p:cNvSpPr/>
          <p:nvPr/>
        </p:nvSpPr>
        <p:spPr>
          <a:xfrm>
            <a:off x="425949" y="5873826"/>
            <a:ext cx="3309739" cy="584775"/>
          </a:xfrm>
          <a:prstGeom prst="rect">
            <a:avLst/>
          </a:prstGeom>
        </p:spPr>
        <p:txBody>
          <a:bodyPr wrap="square">
            <a:spAutoFit/>
          </a:bodyPr>
          <a:lstStyle/>
          <a:p>
            <a:r>
              <a:rPr lang="en-US" sz="1600" b="1" dirty="0" smtClean="0">
                <a:latin typeface="Times New Roman" pitchFamily="18" charset="0"/>
              </a:rPr>
              <a:t>Slope is ADC</a:t>
            </a:r>
            <a:r>
              <a:rPr lang="en-US" sz="1600" b="1" dirty="0">
                <a:latin typeface="Times New Roman" pitchFamily="18" charset="0"/>
              </a:rPr>
              <a:t> </a:t>
            </a:r>
            <a:r>
              <a:rPr lang="en-US" sz="1600" b="1" dirty="0" smtClean="0">
                <a:latin typeface="Times New Roman" pitchFamily="18" charset="0"/>
              </a:rPr>
              <a:t>(</a:t>
            </a:r>
            <a:r>
              <a:rPr lang="en-US" sz="1600" b="1" dirty="0" smtClean="0">
                <a:latin typeface="Times New Roman" pitchFamily="18" charset="0"/>
              </a:rPr>
              <a:t>apparent diffusion coefficient)</a:t>
            </a:r>
            <a:endParaRPr lang="en-US" sz="1600" b="1" dirty="0"/>
          </a:p>
        </p:txBody>
      </p:sp>
      <p:cxnSp>
        <p:nvCxnSpPr>
          <p:cNvPr id="24" name="Connecteur droit avec flèche 23"/>
          <p:cNvCxnSpPr/>
          <p:nvPr/>
        </p:nvCxnSpPr>
        <p:spPr bwMode="auto">
          <a:xfrm flipH="1">
            <a:off x="1262355" y="4715941"/>
            <a:ext cx="321573" cy="1157885"/>
          </a:xfrm>
          <a:prstGeom prst="straightConnector1">
            <a:avLst/>
          </a:prstGeom>
          <a:ln w="66675">
            <a:solidFill>
              <a:srgbClr val="FF0000"/>
            </a:solidFill>
            <a:headEnd type="none" w="med" len="med"/>
            <a:tailEnd type="arrow"/>
          </a:ln>
          <a:ex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777954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848" y="1870522"/>
            <a:ext cx="8205265" cy="4789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159992" y="1029020"/>
            <a:ext cx="5688632" cy="646331"/>
          </a:xfrm>
          <a:prstGeom prst="rect">
            <a:avLst/>
          </a:prstGeom>
        </p:spPr>
        <p:txBody>
          <a:bodyPr wrap="square">
            <a:spAutoFit/>
          </a:bodyPr>
          <a:lstStyle/>
          <a:p>
            <a:r>
              <a:rPr lang="en-US" sz="3600" b="1" dirty="0" smtClean="0">
                <a:latin typeface="Times New Roman" pitchFamily="18" charset="0"/>
              </a:rPr>
              <a:t>Apply magnetic fields</a:t>
            </a:r>
            <a:endParaRPr lang="en-US" sz="3600" dirty="0"/>
          </a:p>
        </p:txBody>
      </p:sp>
    </p:spTree>
    <p:extLst>
      <p:ext uri="{BB962C8B-B14F-4D97-AF65-F5344CB8AC3E}">
        <p14:creationId xmlns:p14="http://schemas.microsoft.com/office/powerpoint/2010/main" val="2330985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838" y="1222375"/>
            <a:ext cx="7345362"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0782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280" y="2390278"/>
            <a:ext cx="5086350"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9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784" y="1119026"/>
            <a:ext cx="4436489" cy="633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9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7306" y="866636"/>
            <a:ext cx="4896297" cy="1905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1551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856" y="1020830"/>
            <a:ext cx="5616624" cy="6431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7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161" y="899517"/>
            <a:ext cx="5164639" cy="2330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156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589" y="2267669"/>
            <a:ext cx="4528195" cy="4659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8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491" y="35421"/>
            <a:ext cx="6677173" cy="2594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8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824" y="2555701"/>
            <a:ext cx="3375352"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7871983"/>
      </p:ext>
    </p:extLst>
  </p:cSld>
  <p:clrMapOvr>
    <a:masterClrMapping/>
  </p:clrMapOvr>
</p:sld>
</file>

<file path=ppt/theme/theme1.xml><?xml version="1.0" encoding="utf-8"?>
<a:theme xmlns:a="http://schemas.openxmlformats.org/drawingml/2006/main" name="1_Modèle par défaut">
  <a:themeElements>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6303</TotalTime>
  <Words>1109</Words>
  <Application>Microsoft Office PowerPoint</Application>
  <PresentationFormat>Personnalisé</PresentationFormat>
  <Paragraphs>154</Paragraphs>
  <Slides>25</Slides>
  <Notes>6</Notes>
  <HiddenSlides>0</HiddenSlides>
  <MMClips>0</MMClips>
  <ScaleCrop>false</ScaleCrop>
  <HeadingPairs>
    <vt:vector size="6" baseType="variant">
      <vt:variant>
        <vt:lpstr>Thème</vt:lpstr>
      </vt:variant>
      <vt:variant>
        <vt:i4>1</vt:i4>
      </vt:variant>
      <vt:variant>
        <vt:lpstr>Serveurs OLE incorporés</vt:lpstr>
      </vt:variant>
      <vt:variant>
        <vt:i4>3</vt:i4>
      </vt:variant>
      <vt:variant>
        <vt:lpstr>Titres des diapositives</vt:lpstr>
      </vt:variant>
      <vt:variant>
        <vt:i4>25</vt:i4>
      </vt:variant>
    </vt:vector>
  </HeadingPairs>
  <TitlesOfParts>
    <vt:vector size="29" baseType="lpstr">
      <vt:lpstr>1_Modèle par défaut</vt:lpstr>
      <vt:lpstr>Chart</vt:lpstr>
      <vt:lpstr>Graphique</vt:lpstr>
      <vt:lpstr>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Jing</dc:creator>
  <cp:lastModifiedBy>Jing Rebecca Li</cp:lastModifiedBy>
  <cp:revision>296</cp:revision>
  <dcterms:modified xsi:type="dcterms:W3CDTF">2012-03-25T16:01:34Z</dcterms:modified>
</cp:coreProperties>
</file>