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2"/>
  </p:notesMasterIdLst>
  <p:handoutMasterIdLst>
    <p:handoutMasterId r:id="rId53"/>
  </p:handoutMasterIdLst>
  <p:sldIdLst>
    <p:sldId id="283" r:id="rId2"/>
    <p:sldId id="428" r:id="rId3"/>
    <p:sldId id="430" r:id="rId4"/>
    <p:sldId id="429" r:id="rId5"/>
    <p:sldId id="433" r:id="rId6"/>
    <p:sldId id="431" r:id="rId7"/>
    <p:sldId id="434" r:id="rId8"/>
    <p:sldId id="435" r:id="rId9"/>
    <p:sldId id="440" r:id="rId10"/>
    <p:sldId id="443" r:id="rId11"/>
    <p:sldId id="442" r:id="rId12"/>
    <p:sldId id="444" r:id="rId13"/>
    <p:sldId id="445" r:id="rId14"/>
    <p:sldId id="446" r:id="rId15"/>
    <p:sldId id="447" r:id="rId16"/>
    <p:sldId id="448" r:id="rId17"/>
    <p:sldId id="468" r:id="rId18"/>
    <p:sldId id="449" r:id="rId19"/>
    <p:sldId id="450" r:id="rId20"/>
    <p:sldId id="460" r:id="rId21"/>
    <p:sldId id="410" r:id="rId22"/>
    <p:sldId id="459" r:id="rId23"/>
    <p:sldId id="485" r:id="rId24"/>
    <p:sldId id="472" r:id="rId25"/>
    <p:sldId id="382" r:id="rId26"/>
    <p:sldId id="486" r:id="rId27"/>
    <p:sldId id="476" r:id="rId28"/>
    <p:sldId id="495" r:id="rId29"/>
    <p:sldId id="487" r:id="rId30"/>
    <p:sldId id="488" r:id="rId31"/>
    <p:sldId id="498" r:id="rId32"/>
    <p:sldId id="477" r:id="rId33"/>
    <p:sldId id="478" r:id="rId34"/>
    <p:sldId id="496" r:id="rId35"/>
    <p:sldId id="479" r:id="rId36"/>
    <p:sldId id="497" r:id="rId37"/>
    <p:sldId id="489" r:id="rId38"/>
    <p:sldId id="490" r:id="rId39"/>
    <p:sldId id="491" r:id="rId40"/>
    <p:sldId id="493" r:id="rId41"/>
    <p:sldId id="494" r:id="rId42"/>
    <p:sldId id="469" r:id="rId43"/>
    <p:sldId id="462" r:id="rId44"/>
    <p:sldId id="463" r:id="rId45"/>
    <p:sldId id="467" r:id="rId46"/>
    <p:sldId id="454" r:id="rId47"/>
    <p:sldId id="470" r:id="rId48"/>
    <p:sldId id="452" r:id="rId49"/>
    <p:sldId id="453" r:id="rId50"/>
    <p:sldId id="471" r:id="rId51"/>
  </p:sldIdLst>
  <p:sldSz cx="10080625" cy="7559675"/>
  <p:notesSz cx="7772400" cy="10058400"/>
  <p:defaultTextStyle>
    <a:defPPr>
      <a:defRPr lang="en-GB"/>
    </a:defPPr>
    <a:lvl1pPr algn="l" defTabSz="457200" rtl="0" fontAlgn="base">
      <a:spcBef>
        <a:spcPct val="0"/>
      </a:spcBef>
      <a:spcAft>
        <a:spcPct val="0"/>
      </a:spcAft>
      <a:defRPr kern="1200">
        <a:solidFill>
          <a:schemeClr val="tx1"/>
        </a:solidFill>
        <a:latin typeface="Arial" charset="0"/>
        <a:ea typeface="+mn-ea"/>
        <a:cs typeface="+mn-cs"/>
      </a:defRPr>
    </a:lvl1pPr>
    <a:lvl2pPr marL="431800" indent="-215900" algn="l" defTabSz="457200" rtl="0" fontAlgn="base">
      <a:spcBef>
        <a:spcPct val="0"/>
      </a:spcBef>
      <a:spcAft>
        <a:spcPct val="0"/>
      </a:spcAft>
      <a:defRPr kern="1200">
        <a:solidFill>
          <a:schemeClr val="tx1"/>
        </a:solidFill>
        <a:latin typeface="Arial" charset="0"/>
        <a:ea typeface="+mn-ea"/>
        <a:cs typeface="+mn-cs"/>
      </a:defRPr>
    </a:lvl2pPr>
    <a:lvl3pPr marL="647700" indent="-215900" algn="l" defTabSz="457200" rtl="0" fontAlgn="base">
      <a:spcBef>
        <a:spcPct val="0"/>
      </a:spcBef>
      <a:spcAft>
        <a:spcPct val="0"/>
      </a:spcAft>
      <a:defRPr kern="1200">
        <a:solidFill>
          <a:schemeClr val="tx1"/>
        </a:solidFill>
        <a:latin typeface="Arial" charset="0"/>
        <a:ea typeface="+mn-ea"/>
        <a:cs typeface="+mn-cs"/>
      </a:defRPr>
    </a:lvl3pPr>
    <a:lvl4pPr marL="863600" indent="-215900" algn="l" defTabSz="457200" rtl="0" fontAlgn="base">
      <a:spcBef>
        <a:spcPct val="0"/>
      </a:spcBef>
      <a:spcAft>
        <a:spcPct val="0"/>
      </a:spcAft>
      <a:defRPr kern="1200">
        <a:solidFill>
          <a:schemeClr val="tx1"/>
        </a:solidFill>
        <a:latin typeface="Arial" charset="0"/>
        <a:ea typeface="+mn-ea"/>
        <a:cs typeface="+mn-cs"/>
      </a:defRPr>
    </a:lvl4pPr>
    <a:lvl5pPr marL="1079500" indent="-2159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6" autoAdjust="0"/>
    <p:restoredTop sz="94627" autoAdjust="0"/>
  </p:normalViewPr>
  <p:slideViewPr>
    <p:cSldViewPr>
      <p:cViewPr>
        <p:scale>
          <a:sx n="60" d="100"/>
          <a:sy n="60" d="100"/>
        </p:scale>
        <p:origin x="-931" y="48"/>
      </p:cViewPr>
      <p:guideLst>
        <p:guide orient="horz" pos="2161"/>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436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368675"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0">
              <a:lnSpc>
                <a:spcPct val="93000"/>
              </a:lnSpc>
              <a:buClr>
                <a:srgbClr val="000000"/>
              </a:buClr>
              <a:buSzPct val="45000"/>
              <a:buFont typeface="Wingdings" pitchFamily="2" charset="2"/>
              <a:buNone/>
              <a:defRPr sz="1200">
                <a:solidFill>
                  <a:srgbClr val="000000"/>
                </a:solidFill>
                <a:latin typeface="Arial" pitchFamily="34" charset="0"/>
              </a:defRPr>
            </a:lvl1pPr>
          </a:lstStyle>
          <a:p>
            <a:pPr>
              <a:defRPr/>
            </a:pPr>
            <a:endParaRPr lang="en-US"/>
          </a:p>
        </p:txBody>
      </p:sp>
      <p:sp>
        <p:nvSpPr>
          <p:cNvPr id="18435" name="Rectangle 3"/>
          <p:cNvSpPr>
            <a:spLocks noGrp="1" noChangeArrowheads="1"/>
          </p:cNvSpPr>
          <p:nvPr>
            <p:ph type="dt" sz="quarter" idx="1"/>
          </p:nvPr>
        </p:nvSpPr>
        <p:spPr bwMode="auto">
          <a:xfrm>
            <a:off x="4402138" y="0"/>
            <a:ext cx="3368675" cy="503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0">
              <a:lnSpc>
                <a:spcPct val="93000"/>
              </a:lnSpc>
              <a:buClr>
                <a:srgbClr val="000000"/>
              </a:buClr>
              <a:buSzPct val="45000"/>
              <a:buFont typeface="Wingdings" pitchFamily="2" charset="2"/>
              <a:buNone/>
              <a:defRPr sz="1200">
                <a:solidFill>
                  <a:srgbClr val="000000"/>
                </a:solidFill>
                <a:latin typeface="Arial" pitchFamily="34" charset="0"/>
              </a:defRPr>
            </a:lvl1pPr>
          </a:lstStyle>
          <a:p>
            <a:pPr>
              <a:defRPr/>
            </a:pPr>
            <a:endParaRPr lang="en-US"/>
          </a:p>
        </p:txBody>
      </p:sp>
      <p:sp>
        <p:nvSpPr>
          <p:cNvPr id="18436" name="Rectangle 4"/>
          <p:cNvSpPr>
            <a:spLocks noGrp="1" noChangeArrowheads="1"/>
          </p:cNvSpPr>
          <p:nvPr>
            <p:ph type="ftr" sz="quarter" idx="2"/>
          </p:nvPr>
        </p:nvSpPr>
        <p:spPr bwMode="auto">
          <a:xfrm>
            <a:off x="0" y="9553575"/>
            <a:ext cx="3368675"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0">
              <a:lnSpc>
                <a:spcPct val="93000"/>
              </a:lnSpc>
              <a:buClr>
                <a:srgbClr val="000000"/>
              </a:buClr>
              <a:buSzPct val="45000"/>
              <a:buFont typeface="Wingdings" pitchFamily="2" charset="2"/>
              <a:buNone/>
              <a:defRPr sz="1200">
                <a:solidFill>
                  <a:srgbClr val="000000"/>
                </a:solidFill>
                <a:latin typeface="Arial" pitchFamily="34" charset="0"/>
              </a:defRPr>
            </a:lvl1pPr>
          </a:lstStyle>
          <a:p>
            <a:pPr>
              <a:defRPr/>
            </a:pPr>
            <a:endParaRPr lang="en-US"/>
          </a:p>
        </p:txBody>
      </p:sp>
      <p:sp>
        <p:nvSpPr>
          <p:cNvPr id="18437" name="Rectangle 5"/>
          <p:cNvSpPr>
            <a:spLocks noGrp="1" noChangeArrowheads="1"/>
          </p:cNvSpPr>
          <p:nvPr>
            <p:ph type="sldNum" sz="quarter" idx="3"/>
          </p:nvPr>
        </p:nvSpPr>
        <p:spPr bwMode="auto">
          <a:xfrm>
            <a:off x="4402138" y="9553575"/>
            <a:ext cx="3368675" cy="5032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0">
              <a:lnSpc>
                <a:spcPct val="93000"/>
              </a:lnSpc>
              <a:buClr>
                <a:srgbClr val="000000"/>
              </a:buClr>
              <a:buSzPct val="45000"/>
              <a:buFont typeface="Wingdings" pitchFamily="2" charset="2"/>
              <a:buNone/>
              <a:defRPr sz="1200">
                <a:solidFill>
                  <a:srgbClr val="000000"/>
                </a:solidFill>
                <a:latin typeface="Arial" pitchFamily="34" charset="0"/>
              </a:defRPr>
            </a:lvl1pPr>
          </a:lstStyle>
          <a:p>
            <a:pPr>
              <a:defRPr/>
            </a:pPr>
            <a:fld id="{3FAD136B-CF3E-455B-9FBC-E02BE63C6E1F}" type="slidenum">
              <a:rPr lang="en-US"/>
              <a:pPr>
                <a:defRPr/>
              </a:pPr>
              <a:t>‹N°›</a:t>
            </a:fld>
            <a:endParaRPr lang="en-US"/>
          </a:p>
        </p:txBody>
      </p:sp>
    </p:spTree>
    <p:extLst>
      <p:ext uri="{BB962C8B-B14F-4D97-AF65-F5344CB8AC3E}">
        <p14:creationId xmlns:p14="http://schemas.microsoft.com/office/powerpoint/2010/main" val="41765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670675" cy="9925050"/>
          </a:xfrm>
          <a:prstGeom prst="roundRect">
            <a:avLst>
              <a:gd name="adj" fmla="val 23"/>
            </a:avLst>
          </a:prstGeom>
          <a:solidFill>
            <a:srgbClr val="FFFFFF"/>
          </a:solidFill>
          <a:ln w="9525">
            <a:noFill/>
            <a:round/>
            <a:headEnd/>
            <a:tailEnd/>
          </a:ln>
          <a:effectLst/>
        </p:spPr>
        <p:txBody>
          <a:bodyPr wrap="none" anchor="ctr"/>
          <a:lstStyle/>
          <a:p>
            <a:pPr eaLnBrk="0" hangingPunct="0">
              <a:defRPr/>
            </a:pPr>
            <a:endParaRPr lang="fr-FR">
              <a:latin typeface="Arial" pitchFamily="34" charset="0"/>
            </a:endParaRPr>
          </a:p>
        </p:txBody>
      </p:sp>
      <p:sp>
        <p:nvSpPr>
          <p:cNvPr id="3074" name="Text Box 2"/>
          <p:cNvSpPr txBox="1">
            <a:spLocks noChangeArrowheads="1"/>
          </p:cNvSpPr>
          <p:nvPr/>
        </p:nvSpPr>
        <p:spPr bwMode="auto">
          <a:xfrm>
            <a:off x="0" y="0"/>
            <a:ext cx="2890838" cy="496888"/>
          </a:xfrm>
          <a:prstGeom prst="rect">
            <a:avLst/>
          </a:prstGeom>
          <a:noFill/>
          <a:ln w="9525">
            <a:noFill/>
            <a:round/>
            <a:headEnd/>
            <a:tailEnd/>
          </a:ln>
          <a:effectLst/>
        </p:spPr>
        <p:txBody>
          <a:bodyPr wrap="none" anchor="ctr"/>
          <a:lstStyle/>
          <a:p>
            <a:pPr eaLnBrk="0" hangingPunct="0">
              <a:defRPr/>
            </a:pPr>
            <a:endParaRPr lang="fr-FR">
              <a:latin typeface="Arial" pitchFamily="34" charset="0"/>
            </a:endParaRPr>
          </a:p>
        </p:txBody>
      </p:sp>
      <p:sp>
        <p:nvSpPr>
          <p:cNvPr id="3075" name="Text Box 3"/>
          <p:cNvSpPr txBox="1">
            <a:spLocks noChangeArrowheads="1"/>
          </p:cNvSpPr>
          <p:nvPr/>
        </p:nvSpPr>
        <p:spPr bwMode="auto">
          <a:xfrm>
            <a:off x="3776663" y="0"/>
            <a:ext cx="2890837" cy="496888"/>
          </a:xfrm>
          <a:prstGeom prst="rect">
            <a:avLst/>
          </a:prstGeom>
          <a:noFill/>
          <a:ln w="9525">
            <a:noFill/>
            <a:round/>
            <a:headEnd/>
            <a:tailEnd/>
          </a:ln>
          <a:effectLst/>
        </p:spPr>
        <p:txBody>
          <a:bodyPr wrap="none" anchor="ctr"/>
          <a:lstStyle/>
          <a:p>
            <a:pPr eaLnBrk="0" hangingPunct="0">
              <a:defRPr/>
            </a:pPr>
            <a:endParaRPr lang="fr-FR">
              <a:latin typeface="Arial" pitchFamily="34" charset="0"/>
            </a:endParaRPr>
          </a:p>
        </p:txBody>
      </p:sp>
      <p:sp>
        <p:nvSpPr>
          <p:cNvPr id="69637" name="Rectangle 4"/>
          <p:cNvSpPr>
            <a:spLocks noGrp="1" noRot="1" noChangeAspect="1" noChangeArrowheads="1"/>
          </p:cNvSpPr>
          <p:nvPr>
            <p:ph type="sldImg"/>
          </p:nvPr>
        </p:nvSpPr>
        <p:spPr bwMode="auto">
          <a:xfrm>
            <a:off x="855663" y="744538"/>
            <a:ext cx="4957762" cy="3719512"/>
          </a:xfrm>
          <a:prstGeom prst="rect">
            <a:avLst/>
          </a:prstGeom>
          <a:noFill/>
          <a:ln w="9525">
            <a:noFill/>
            <a:round/>
            <a:headEnd/>
            <a:tailEnd/>
          </a:ln>
        </p:spPr>
      </p:sp>
      <p:sp>
        <p:nvSpPr>
          <p:cNvPr id="3077" name="Rectangle 5"/>
          <p:cNvSpPr>
            <a:spLocks noGrp="1" noChangeArrowheads="1"/>
          </p:cNvSpPr>
          <p:nvPr>
            <p:ph type="body"/>
          </p:nvPr>
        </p:nvSpPr>
        <p:spPr bwMode="auto">
          <a:xfrm>
            <a:off x="666750" y="4714875"/>
            <a:ext cx="5334000" cy="44656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78" name="Text Box 6"/>
          <p:cNvSpPr txBox="1">
            <a:spLocks noChangeArrowheads="1"/>
          </p:cNvSpPr>
          <p:nvPr/>
        </p:nvSpPr>
        <p:spPr bwMode="auto">
          <a:xfrm>
            <a:off x="0" y="9428163"/>
            <a:ext cx="2890838" cy="496887"/>
          </a:xfrm>
          <a:prstGeom prst="rect">
            <a:avLst/>
          </a:prstGeom>
          <a:noFill/>
          <a:ln w="9525">
            <a:noFill/>
            <a:round/>
            <a:headEnd/>
            <a:tailEnd/>
          </a:ln>
          <a:effectLst/>
        </p:spPr>
        <p:txBody>
          <a:bodyPr wrap="none" anchor="ctr"/>
          <a:lstStyle/>
          <a:p>
            <a:pPr eaLnBrk="0" hangingPunct="0">
              <a:defRPr/>
            </a:pPr>
            <a:endParaRPr lang="fr-FR">
              <a:latin typeface="Arial" pitchFamily="34" charset="0"/>
            </a:endParaRPr>
          </a:p>
        </p:txBody>
      </p:sp>
      <p:sp>
        <p:nvSpPr>
          <p:cNvPr id="3079" name="Text Box 7"/>
          <p:cNvSpPr txBox="1">
            <a:spLocks noChangeArrowheads="1"/>
          </p:cNvSpPr>
          <p:nvPr/>
        </p:nvSpPr>
        <p:spPr bwMode="auto">
          <a:xfrm>
            <a:off x="3776663" y="9428163"/>
            <a:ext cx="2890837" cy="496887"/>
          </a:xfrm>
          <a:prstGeom prst="rect">
            <a:avLst/>
          </a:prstGeom>
          <a:noFill/>
          <a:ln w="9525">
            <a:noFill/>
            <a:round/>
            <a:headEnd/>
            <a:tailEnd/>
          </a:ln>
          <a:effectLst/>
        </p:spPr>
        <p:txBody>
          <a:bodyPr lIns="90000" tIns="46800" rIns="90000" bIns="46800" anchor="b"/>
          <a:lstStyle/>
          <a:p>
            <a:pPr algn="r" hangingPunct="0">
              <a:lnSpc>
                <a:spcPct val="93000"/>
              </a:lnSpc>
              <a:buClr>
                <a:srgbClr val="000000"/>
              </a:buClr>
              <a:buSzPct val="45000"/>
              <a:buFont typeface="Wingdings" pitchFamily="2" charset="2"/>
              <a:buNone/>
              <a:tabLst>
                <a:tab pos="723900" algn="l"/>
                <a:tab pos="1447800" algn="l"/>
                <a:tab pos="2171700" algn="l"/>
              </a:tabLst>
              <a:defRPr/>
            </a:pPr>
            <a:fld id="{429C3156-38A3-4F36-A68C-09DFFF02AD05}" type="slidenum">
              <a:rPr lang="en-GB" sz="1200">
                <a:solidFill>
                  <a:srgbClr val="000000"/>
                </a:solidFill>
                <a:latin typeface="Arial" pitchFamily="34" charset="0"/>
              </a:rPr>
              <a:pPr algn="r" hangingPunct="0">
                <a:lnSpc>
                  <a:spcPct val="93000"/>
                </a:lnSpc>
                <a:buClr>
                  <a:srgbClr val="000000"/>
                </a:buClr>
                <a:buSzPct val="45000"/>
                <a:buFont typeface="Wingdings" pitchFamily="2" charset="2"/>
                <a:buNone/>
                <a:tabLst>
                  <a:tab pos="723900" algn="l"/>
                  <a:tab pos="1447800" algn="l"/>
                  <a:tab pos="2171700" algn="l"/>
                </a:tabLst>
                <a:defRPr/>
              </a:pPr>
              <a:t>‹N°›</a:t>
            </a:fld>
            <a:endParaRPr lang="en-GB" sz="1200">
              <a:solidFill>
                <a:srgbClr val="000000"/>
              </a:solidFill>
              <a:latin typeface="Arial" pitchFamily="34" charset="0"/>
            </a:endParaRPr>
          </a:p>
        </p:txBody>
      </p:sp>
    </p:spTree>
    <p:extLst>
      <p:ext uri="{BB962C8B-B14F-4D97-AF65-F5344CB8AC3E}">
        <p14:creationId xmlns:p14="http://schemas.microsoft.com/office/powerpoint/2010/main" val="36121276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55663" y="744538"/>
            <a:ext cx="4959350" cy="3721100"/>
          </a:xfrm>
          <a:prstGeom prst="rect">
            <a:avLst/>
          </a:prstGeom>
          <a:solidFill>
            <a:srgbClr val="FFFFFF"/>
          </a:solidFill>
          <a:ln w="9525">
            <a:solidFill>
              <a:srgbClr val="000000"/>
            </a:solidFill>
            <a:miter lim="800000"/>
            <a:headEnd/>
            <a:tailEnd/>
          </a:ln>
        </p:spPr>
        <p:txBody>
          <a:bodyPr wrap="none" anchor="ctr"/>
          <a:lstStyle/>
          <a:p>
            <a:endParaRPr lang="fr-FR"/>
          </a:p>
        </p:txBody>
      </p:sp>
      <p:sp>
        <p:nvSpPr>
          <p:cNvPr id="72707" name="Rectangle 3"/>
          <p:cNvSpPr>
            <a:spLocks noGrp="1" noChangeArrowheads="1"/>
          </p:cNvSpPr>
          <p:nvPr>
            <p:ph type="body"/>
          </p:nvPr>
        </p:nvSpPr>
        <p:spPr>
          <a:xfrm>
            <a:off x="666750" y="4714875"/>
            <a:ext cx="5335588" cy="4467225"/>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Khieu</a:t>
            </a:r>
            <a:r>
              <a:rPr lang="fr-FR" baseline="0" dirty="0" smtClean="0"/>
              <a:t> travaille sur l’estimation du coefficient de perméabilité pour le mettre dans</a:t>
            </a:r>
          </a:p>
          <a:p>
            <a:r>
              <a:rPr lang="fr-FR" baseline="0" dirty="0" smtClean="0"/>
              <a:t>le modèle référence.  Il acquiert des images des neurones l’aplysie, qui est une limace de mer.  </a:t>
            </a:r>
          </a:p>
          <a:p>
            <a:r>
              <a:rPr lang="fr-FR" baseline="0" dirty="0" smtClean="0"/>
              <a:t>Ses neurones sont 20 fois plus grands que les neurones des mammifères.  </a:t>
            </a:r>
          </a:p>
          <a:p>
            <a:r>
              <a:rPr lang="fr-FR" baseline="0" dirty="0" smtClean="0"/>
              <a:t>A partir des images d’IRM a haute résolution, on peut segmenter la géométrie des neurones de l’aplysie.  </a:t>
            </a:r>
          </a:p>
          <a:p>
            <a:r>
              <a:rPr lang="fr-FR" baseline="0" dirty="0" smtClean="0"/>
              <a:t>Ensuite, on va mettre cette géométrie dans l’EDP de référence et on pourra adapter le coefficient </a:t>
            </a:r>
          </a:p>
          <a:p>
            <a:r>
              <a:rPr lang="fr-FR" baseline="0" dirty="0" smtClean="0"/>
              <a:t>de perméabilité aux images expérimentales.</a:t>
            </a:r>
          </a:p>
          <a:p>
            <a:r>
              <a:rPr lang="fr-FR" baseline="0" dirty="0" smtClean="0"/>
              <a:t>Khieu prépare un article sur l’acquisition comprimée pour obtenir les images a haute résolution.</a:t>
            </a:r>
            <a:endParaRPr lang="fr-FR" dirty="0"/>
          </a:p>
        </p:txBody>
      </p:sp>
    </p:spTree>
    <p:extLst>
      <p:ext uri="{BB962C8B-B14F-4D97-AF65-F5344CB8AC3E}">
        <p14:creationId xmlns:p14="http://schemas.microsoft.com/office/powerpoint/2010/main" val="410435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Khieu</a:t>
            </a:r>
            <a:r>
              <a:rPr lang="fr-FR" baseline="0" dirty="0" smtClean="0"/>
              <a:t> travaille sur l’estimation du coefficient de perméabilité pour le mettre dans</a:t>
            </a:r>
          </a:p>
          <a:p>
            <a:r>
              <a:rPr lang="fr-FR" baseline="0" dirty="0" smtClean="0"/>
              <a:t>le modèle référence.  Il acquiert des images des neurones l’aplysie, qui est une limace de mer.  </a:t>
            </a:r>
          </a:p>
          <a:p>
            <a:r>
              <a:rPr lang="fr-FR" baseline="0" dirty="0" smtClean="0"/>
              <a:t>Ses neurones sont 20 fois plus grands que les neurones des mammifères.  </a:t>
            </a:r>
          </a:p>
          <a:p>
            <a:r>
              <a:rPr lang="fr-FR" baseline="0" dirty="0" smtClean="0"/>
              <a:t>A partir des images d’IRM a haute résolution, on peut segmenter la géométrie des neurones de l’aplysie.  </a:t>
            </a:r>
          </a:p>
          <a:p>
            <a:r>
              <a:rPr lang="fr-FR" baseline="0" dirty="0" smtClean="0"/>
              <a:t>Ensuite, on va mettre cette géométrie dans l’EDP de référence et on pourra adapter le coefficient </a:t>
            </a:r>
          </a:p>
          <a:p>
            <a:r>
              <a:rPr lang="fr-FR" baseline="0" dirty="0" smtClean="0"/>
              <a:t>de perméabilité aux images expérimentales.</a:t>
            </a:r>
          </a:p>
          <a:p>
            <a:r>
              <a:rPr lang="fr-FR" baseline="0" dirty="0" smtClean="0"/>
              <a:t>Khieu prépare un article sur l’acquisition comprimée pour obtenir les images a haute résolution.</a:t>
            </a:r>
            <a:endParaRPr lang="fr-FR" dirty="0"/>
          </a:p>
        </p:txBody>
      </p:sp>
    </p:spTree>
    <p:extLst>
      <p:ext uri="{BB962C8B-B14F-4D97-AF65-F5344CB8AC3E}">
        <p14:creationId xmlns:p14="http://schemas.microsoft.com/office/powerpoint/2010/main" val="4104359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55664" y="744538"/>
            <a:ext cx="4959350" cy="3721100"/>
          </a:xfrm>
          <a:prstGeom prst="rect">
            <a:avLst/>
          </a:prstGeom>
          <a:solidFill>
            <a:srgbClr val="FFFFFF"/>
          </a:solidFill>
          <a:ln w="9525">
            <a:solidFill>
              <a:srgbClr val="000000"/>
            </a:solidFill>
            <a:miter lim="800000"/>
            <a:headEnd/>
            <a:tailEnd/>
          </a:ln>
        </p:spPr>
        <p:txBody>
          <a:bodyPr wrap="none" lIns="91431" tIns="45715" rIns="91431" bIns="45715" anchor="ctr"/>
          <a:lstStyle/>
          <a:p>
            <a:endParaRPr lang="fr-FR"/>
          </a:p>
        </p:txBody>
      </p:sp>
      <p:sp>
        <p:nvSpPr>
          <p:cNvPr id="72707" name="Rectangle 3"/>
          <p:cNvSpPr>
            <a:spLocks noGrp="1" noChangeArrowheads="1"/>
          </p:cNvSpPr>
          <p:nvPr>
            <p:ph type="body"/>
          </p:nvPr>
        </p:nvSpPr>
        <p:spPr>
          <a:xfrm>
            <a:off x="666751" y="4714876"/>
            <a:ext cx="5335588" cy="4467225"/>
          </a:xfrm>
          <a:noFill/>
          <a:ln/>
        </p:spPr>
        <p:txBody>
          <a:bodyPr wrap="none" anchor="ctr"/>
          <a:lstStyle/>
          <a:p>
            <a:endParaRPr lang="fr-FR" baseline="0" noProof="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données ont été acquises sur un IRM préclinique à 7T. Pour le choix du modèle animal, nous avons du choisir une souche de rat qui grossissait peu avec l’âge car nous sommes limités par la largeur du tunnel de l’IRM. La séquence IRM utilisée est la séquence IVIM pour </a:t>
            </a:r>
            <a:r>
              <a:rPr lang="fr-FR" baseline="0" dirty="0" err="1" smtClean="0"/>
              <a:t>Intravoxel</a:t>
            </a:r>
            <a:r>
              <a:rPr lang="fr-FR" baseline="0" dirty="0" smtClean="0"/>
              <a:t> </a:t>
            </a:r>
            <a:r>
              <a:rPr lang="fr-FR" baseline="0" dirty="0" err="1" smtClean="0"/>
              <a:t>incoherent</a:t>
            </a:r>
            <a:r>
              <a:rPr lang="fr-FR" baseline="0" dirty="0" smtClean="0"/>
              <a:t> motion car elle est non invasive, ne nécessite pas d’injection d’agent de contraste. Elle est quantitative et peux être utilisée chez l’homme.</a:t>
            </a:r>
            <a:endParaRPr lang="fr-FR" dirty="0"/>
          </a:p>
        </p:txBody>
      </p:sp>
      <p:sp>
        <p:nvSpPr>
          <p:cNvPr id="4" name="Espace réservé du numéro de diapositive 3"/>
          <p:cNvSpPr>
            <a:spLocks noGrp="1"/>
          </p:cNvSpPr>
          <p:nvPr>
            <p:ph type="sldNum" sz="quarter" idx="10"/>
          </p:nvPr>
        </p:nvSpPr>
        <p:spPr>
          <a:xfrm>
            <a:off x="4402561" y="9553734"/>
            <a:ext cx="3368040" cy="502920"/>
          </a:xfrm>
          <a:prstGeom prst="rect">
            <a:avLst/>
          </a:prstGeom>
        </p:spPr>
        <p:txBody>
          <a:bodyPr lIns="101882" tIns="50941" rIns="101882" bIns="50941"/>
          <a:lstStyle/>
          <a:p>
            <a:fld id="{C625FE0B-B3A6-4AF6-B265-A109385ED237}" type="slidenum">
              <a:rPr lang="fr-FR" smtClean="0"/>
              <a:pPr/>
              <a:t>46</a:t>
            </a:fld>
            <a:endParaRPr lang="fr-FR"/>
          </a:p>
        </p:txBody>
      </p:sp>
    </p:spTree>
    <p:extLst>
      <p:ext uri="{BB962C8B-B14F-4D97-AF65-F5344CB8AC3E}">
        <p14:creationId xmlns:p14="http://schemas.microsoft.com/office/powerpoint/2010/main" val="294924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55663" y="744538"/>
            <a:ext cx="4959350" cy="3721100"/>
          </a:xfrm>
          <a:prstGeom prst="rect">
            <a:avLst/>
          </a:prstGeom>
          <a:solidFill>
            <a:srgbClr val="FFFFFF"/>
          </a:solidFill>
          <a:ln w="9525">
            <a:solidFill>
              <a:srgbClr val="000000"/>
            </a:solidFill>
            <a:miter lim="800000"/>
            <a:headEnd/>
            <a:tailEnd/>
          </a:ln>
        </p:spPr>
        <p:txBody>
          <a:bodyPr wrap="none" anchor="ctr"/>
          <a:lstStyle/>
          <a:p>
            <a:endParaRPr lang="fr-FR"/>
          </a:p>
        </p:txBody>
      </p:sp>
      <p:sp>
        <p:nvSpPr>
          <p:cNvPr id="72707" name="Rectangle 3"/>
          <p:cNvSpPr>
            <a:spLocks noGrp="1" noChangeArrowheads="1"/>
          </p:cNvSpPr>
          <p:nvPr>
            <p:ph type="body"/>
          </p:nvPr>
        </p:nvSpPr>
        <p:spPr>
          <a:xfrm>
            <a:off x="666750" y="4714875"/>
            <a:ext cx="5335588" cy="44672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55664" y="744538"/>
            <a:ext cx="4959350" cy="3721100"/>
          </a:xfrm>
          <a:prstGeom prst="rect">
            <a:avLst/>
          </a:prstGeom>
          <a:solidFill>
            <a:srgbClr val="FFFFFF"/>
          </a:solidFill>
          <a:ln w="9525">
            <a:solidFill>
              <a:srgbClr val="000000"/>
            </a:solidFill>
            <a:miter lim="800000"/>
            <a:headEnd/>
            <a:tailEnd/>
          </a:ln>
        </p:spPr>
        <p:txBody>
          <a:bodyPr wrap="none" lIns="91431" tIns="45715" rIns="91431" bIns="45715" anchor="ctr"/>
          <a:lstStyle/>
          <a:p>
            <a:endParaRPr lang="fr-FR"/>
          </a:p>
        </p:txBody>
      </p:sp>
      <p:sp>
        <p:nvSpPr>
          <p:cNvPr id="72707" name="Rectangle 3"/>
          <p:cNvSpPr>
            <a:spLocks noGrp="1" noChangeArrowheads="1"/>
          </p:cNvSpPr>
          <p:nvPr>
            <p:ph type="body"/>
          </p:nvPr>
        </p:nvSpPr>
        <p:spPr>
          <a:xfrm>
            <a:off x="666751" y="4714876"/>
            <a:ext cx="5335588" cy="4467225"/>
          </a:xfrm>
          <a:noFill/>
          <a:ln/>
        </p:spPr>
        <p:txBody>
          <a:bodyPr wrap="none" anchor="ctr"/>
          <a:lstStyle/>
          <a:p>
            <a:endParaRPr lang="fr-FR" baseline="0"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376363" y="757238"/>
            <a:ext cx="5022850" cy="3767137"/>
          </a:xfrm>
        </p:spPr>
      </p:sp>
      <p:sp>
        <p:nvSpPr>
          <p:cNvPr id="204803" name="Rectangle 3"/>
          <p:cNvSpPr>
            <a:spLocks noGrp="1" noChangeArrowheads="1"/>
          </p:cNvSpPr>
          <p:nvPr>
            <p:ph type="body" idx="1"/>
          </p:nvPr>
        </p:nvSpPr>
        <p:spPr>
          <a:xfrm>
            <a:off x="1036638" y="4775200"/>
            <a:ext cx="5699125" cy="4527550"/>
          </a:xfrm>
        </p:spPr>
        <p:txBody>
          <a:bodyPr lIns="104416" tIns="52208" rIns="104416" bIns="52208"/>
          <a:lstStyle/>
          <a:p>
            <a:r>
              <a:rPr lang="fr-FR" altLang="en-US"/>
              <a:t>Aimantation de l’eau</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noProof="0" dirty="0" smtClean="0"/>
              <a:t>J’explique ce qu’est l’IRM de diffusion.</a:t>
            </a:r>
          </a:p>
          <a:p>
            <a:endParaRPr lang="fr-FR" baseline="0" noProof="0" dirty="0" smtClean="0"/>
          </a:p>
          <a:p>
            <a:r>
              <a:rPr lang="fr-FR" baseline="0" noProof="0" dirty="0" smtClean="0"/>
              <a:t>Le signal d’IRM est la magnétisation des protons de l’eau </a:t>
            </a:r>
          </a:p>
          <a:p>
            <a:r>
              <a:rPr lang="fr-FR" baseline="0" noProof="0" dirty="0" smtClean="0"/>
              <a:t>dans d’un volume qui s’appelle un </a:t>
            </a:r>
            <a:r>
              <a:rPr lang="fr-FR" baseline="0" noProof="0" dirty="0" err="1" smtClean="0"/>
              <a:t>voxel</a:t>
            </a:r>
            <a:r>
              <a:rPr lang="fr-FR" baseline="0" noProof="0" dirty="0" smtClean="0"/>
              <a:t>.</a:t>
            </a:r>
          </a:p>
          <a:p>
            <a:endParaRPr lang="fr-FR" baseline="0" noProof="0" dirty="0" smtClean="0"/>
          </a:p>
          <a:p>
            <a:r>
              <a:rPr lang="fr-FR" baseline="0" noProof="0" dirty="0" smtClean="0"/>
              <a:t>Pour donner une image, la magnétisation est pondérée </a:t>
            </a:r>
          </a:p>
          <a:p>
            <a:r>
              <a:rPr lang="fr-FR" baseline="0" noProof="0" dirty="0" smtClean="0"/>
              <a:t>par une certaine quantité qui dépend de l’environnement locale du tissu. </a:t>
            </a:r>
          </a:p>
          <a:p>
            <a:r>
              <a:rPr lang="fr-FR" baseline="0" noProof="0" dirty="0" smtClean="0"/>
              <a:t>En IRM standard, cette quantité est le temps de relaxation transverse,</a:t>
            </a:r>
          </a:p>
          <a:p>
            <a:r>
              <a:rPr lang="fr-FR" baseline="0" noProof="0" dirty="0" smtClean="0"/>
              <a:t>qui s’appelle T2.  T2 varie suivant la position spatiale dans le cerveau</a:t>
            </a:r>
          </a:p>
          <a:p>
            <a:r>
              <a:rPr lang="fr-FR" baseline="0" noProof="0" dirty="0" smtClean="0"/>
              <a:t>et vous voyez la contraste aux niveau gris. </a:t>
            </a:r>
          </a:p>
          <a:p>
            <a:endParaRPr lang="fr-FR" baseline="0" noProof="0" dirty="0" smtClean="0"/>
          </a:p>
          <a:p>
            <a:r>
              <a:rPr lang="fr-FR" baseline="0" noProof="0" dirty="0" smtClean="0"/>
              <a:t>L’IRM de diffusion est une forme de contraste développé plus récemment. </a:t>
            </a:r>
          </a:p>
          <a:p>
            <a:r>
              <a:rPr lang="fr-FR" baseline="0" noProof="0" dirty="0" smtClean="0"/>
              <a:t>La pondération d’image est le déplacement moyens de l’eau due aux </a:t>
            </a:r>
            <a:r>
              <a:rPr lang="fr-FR" baseline="0" noProof="0" dirty="0" err="1" smtClean="0"/>
              <a:t>movements</a:t>
            </a:r>
            <a:r>
              <a:rPr lang="fr-FR" baseline="0" noProof="0" dirty="0" smtClean="0"/>
              <a:t> </a:t>
            </a:r>
          </a:p>
          <a:p>
            <a:r>
              <a:rPr lang="fr-FR" baseline="0" noProof="0" dirty="0" smtClean="0"/>
              <a:t>Brownien pendant une temps de </a:t>
            </a:r>
            <a:r>
              <a:rPr lang="fr-FR" baseline="0" noProof="0" dirty="0" err="1" smtClean="0"/>
              <a:t>measure</a:t>
            </a:r>
            <a:r>
              <a:rPr lang="fr-FR" baseline="0" noProof="0" dirty="0" smtClean="0"/>
              <a:t>, qui s’appelle le temps de diffusion,</a:t>
            </a:r>
          </a:p>
          <a:p>
            <a:r>
              <a:rPr lang="fr-FR" baseline="0" noProof="0" dirty="0" smtClean="0"/>
              <a:t>est de l’ordre de 10 ms.</a:t>
            </a:r>
          </a:p>
          <a:p>
            <a:endParaRPr lang="fr-FR" baseline="0" noProof="0" dirty="0" smtClean="0"/>
          </a:p>
          <a:p>
            <a:r>
              <a:rPr lang="fr-FR" baseline="0" noProof="0" dirty="0" smtClean="0"/>
              <a:t>Le </a:t>
            </a:r>
            <a:r>
              <a:rPr lang="fr-FR" baseline="0" noProof="0" dirty="0" err="1" smtClean="0"/>
              <a:t>deplacement</a:t>
            </a:r>
            <a:r>
              <a:rPr lang="fr-FR" baseline="0" noProof="0" dirty="0" smtClean="0"/>
              <a:t> de l’eau </a:t>
            </a:r>
            <a:r>
              <a:rPr lang="fr-FR" baseline="0" noProof="0" dirty="0" err="1" smtClean="0"/>
              <a:t>depend</a:t>
            </a:r>
            <a:r>
              <a:rPr lang="fr-FR" baseline="0" noProof="0" dirty="0" smtClean="0"/>
              <a:t> de l’</a:t>
            </a:r>
            <a:r>
              <a:rPr lang="fr-FR" baseline="0" noProof="0" dirty="0" err="1" smtClean="0"/>
              <a:t>environment</a:t>
            </a:r>
            <a:r>
              <a:rPr lang="fr-FR" baseline="0" noProof="0" dirty="0" smtClean="0"/>
              <a:t> local cellular </a:t>
            </a:r>
          </a:p>
          <a:p>
            <a:r>
              <a:rPr lang="fr-FR" baseline="0" noProof="0" dirty="0" smtClean="0"/>
              <a:t>parce-que les membranes </a:t>
            </a:r>
            <a:r>
              <a:rPr lang="fr-FR" baseline="0" noProof="0" dirty="0" err="1" smtClean="0"/>
              <a:t>cellularire</a:t>
            </a:r>
            <a:r>
              <a:rPr lang="fr-FR" baseline="0" noProof="0" dirty="0" smtClean="0"/>
              <a:t> ralenti le passage de l’eau.</a:t>
            </a:r>
          </a:p>
          <a:p>
            <a:r>
              <a:rPr lang="fr-FR" baseline="0" noProof="0" dirty="0" smtClean="0"/>
              <a:t>A droite je montre sur une image T2 on ne voit pas la formation de boules</a:t>
            </a:r>
          </a:p>
          <a:p>
            <a:r>
              <a:rPr lang="fr-FR" baseline="0" noProof="0" dirty="0" smtClean="0"/>
              <a:t>sur les dendrites des heures </a:t>
            </a:r>
            <a:r>
              <a:rPr lang="fr-FR" baseline="0" noProof="0" dirty="0" err="1" smtClean="0"/>
              <a:t>apres</a:t>
            </a:r>
            <a:r>
              <a:rPr lang="fr-FR" baseline="0" noProof="0" dirty="0" smtClean="0"/>
              <a:t> un stroke, alors cela se voit facilement sur une image </a:t>
            </a:r>
            <a:r>
              <a:rPr lang="fr-FR" baseline="0" noProof="0" dirty="0" err="1" smtClean="0"/>
              <a:t>ponderee</a:t>
            </a:r>
            <a:r>
              <a:rPr lang="fr-FR" baseline="0" noProof="0" dirty="0" smtClean="0"/>
              <a:t> par la diffusion.</a:t>
            </a:r>
          </a:p>
        </p:txBody>
      </p:sp>
    </p:spTree>
    <p:extLst>
      <p:ext uri="{BB962C8B-B14F-4D97-AF65-F5344CB8AC3E}">
        <p14:creationId xmlns:p14="http://schemas.microsoft.com/office/powerpoint/2010/main" val="4738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Mon projet de recherche depuis 2010 est la quantification du signal de l’IRM de diffusion</a:t>
            </a:r>
          </a:p>
          <a:p>
            <a:r>
              <a:rPr lang="fr-FR" baseline="0" dirty="0" smtClean="0"/>
              <a:t>en termes de la géométrie cellulaire.</a:t>
            </a:r>
          </a:p>
          <a:p>
            <a:endParaRPr lang="fr-FR" baseline="0" dirty="0" smtClean="0"/>
          </a:p>
          <a:p>
            <a:r>
              <a:rPr lang="fr-FR" baseline="0" dirty="0" smtClean="0"/>
              <a:t>Ce problème est difficile pour 3 raisons.  </a:t>
            </a:r>
          </a:p>
          <a:p>
            <a:r>
              <a:rPr lang="fr-FR" baseline="0" dirty="0" smtClean="0"/>
              <a:t>La première est que la géométrie cellulaire cérébrale est très complexe.  Les neurones</a:t>
            </a:r>
          </a:p>
          <a:p>
            <a:r>
              <a:rPr lang="fr-FR" baseline="0" dirty="0" smtClean="0"/>
              <a:t>sont composés d’un corps plutôt sphérique attachés aux long branches </a:t>
            </a:r>
          </a:p>
          <a:p>
            <a:r>
              <a:rPr lang="fr-FR" baseline="0" dirty="0" smtClean="0"/>
              <a:t>des dendrites en forme d’arbres et remplissent le tissue a 90% volume.</a:t>
            </a:r>
          </a:p>
          <a:p>
            <a:r>
              <a:rPr lang="fr-FR" baseline="0" dirty="0" smtClean="0"/>
              <a:t>Il y a aussi de l’eau dans l’espace extracellulaire autours des neurones qui </a:t>
            </a:r>
            <a:r>
              <a:rPr lang="fr-FR" baseline="0" dirty="0" err="1" smtClean="0"/>
              <a:t>represente</a:t>
            </a:r>
            <a:r>
              <a:rPr lang="fr-FR" baseline="0" dirty="0" smtClean="0"/>
              <a:t> </a:t>
            </a:r>
          </a:p>
          <a:p>
            <a:r>
              <a:rPr lang="fr-FR" baseline="0" dirty="0" smtClean="0"/>
              <a:t>10% du volume du tissu</a:t>
            </a:r>
            <a:r>
              <a:rPr lang="fr-FR" dirty="0" smtClean="0"/>
              <a:t>.</a:t>
            </a:r>
            <a:r>
              <a:rPr lang="fr-FR" baseline="0" dirty="0" smtClean="0"/>
              <a:t>  </a:t>
            </a:r>
            <a:r>
              <a:rPr lang="fr-FR" dirty="0" smtClean="0"/>
              <a:t>Les dendrites sont</a:t>
            </a:r>
            <a:r>
              <a:rPr lang="fr-FR" baseline="0" dirty="0" smtClean="0"/>
              <a:t> d’une géométrie essentiellement 1D et </a:t>
            </a:r>
          </a:p>
          <a:p>
            <a:r>
              <a:rPr lang="fr-FR" baseline="0" dirty="0" smtClean="0"/>
              <a:t>d’espace extracellulaire est d’une géométrie essentiellement 2D.  Mais ensemble, </a:t>
            </a:r>
          </a:p>
          <a:p>
            <a:r>
              <a:rPr lang="fr-FR" baseline="0" dirty="0" smtClean="0"/>
              <a:t>ils font une domaine en 3 dimensions.</a:t>
            </a:r>
          </a:p>
          <a:p>
            <a:endParaRPr lang="fr-FR" dirty="0" smtClean="0"/>
          </a:p>
          <a:p>
            <a:r>
              <a:rPr lang="fr-FR" dirty="0" smtClean="0"/>
              <a:t>La </a:t>
            </a:r>
            <a:r>
              <a:rPr lang="fr-FR" dirty="0" err="1" smtClean="0"/>
              <a:t>deuxieme</a:t>
            </a:r>
            <a:r>
              <a:rPr lang="fr-FR" dirty="0" smtClean="0"/>
              <a:t> raison est que ce problème</a:t>
            </a:r>
            <a:r>
              <a:rPr lang="fr-FR" baseline="0" dirty="0" smtClean="0"/>
              <a:t> a des échelles spatiales très variées.  </a:t>
            </a:r>
          </a:p>
          <a:p>
            <a:r>
              <a:rPr lang="fr-FR" baseline="0" dirty="0" smtClean="0"/>
              <a:t>Le signal d’IRM est une moyenne de la magnétisation  sur une volume de 2x2x2 mm^3, </a:t>
            </a:r>
          </a:p>
          <a:p>
            <a:r>
              <a:rPr lang="fr-FR" baseline="0" dirty="0" smtClean="0"/>
              <a:t>mais l’ épaisseur de l’espace extracellulaire </a:t>
            </a:r>
          </a:p>
          <a:p>
            <a:r>
              <a:rPr lang="fr-FR" baseline="0" dirty="0" smtClean="0"/>
              <a:t>est de l’ordre de 10 nanomètre, soit une différence de 5 ordres de grandeur.</a:t>
            </a:r>
            <a:endParaRPr lang="fr-FR" dirty="0" smtClean="0"/>
          </a:p>
          <a:p>
            <a:endParaRPr lang="fr-FR" baseline="0" dirty="0" smtClean="0"/>
          </a:p>
          <a:p>
            <a:r>
              <a:rPr lang="fr-FR" baseline="0" dirty="0" smtClean="0"/>
              <a:t>La troisième raison est que la perméabilité de la membrane cellulaire fait que </a:t>
            </a:r>
          </a:p>
          <a:p>
            <a:r>
              <a:rPr lang="fr-FR" baseline="0" dirty="0" smtClean="0"/>
              <a:t>le couplage des cellules doit être pris en compte.</a:t>
            </a:r>
          </a:p>
          <a:p>
            <a:endParaRPr lang="fr-FR" baseline="0" dirty="0" smtClean="0"/>
          </a:p>
          <a:p>
            <a:endParaRPr lang="fr-FR" baseline="0" dirty="0" smtClean="0"/>
          </a:p>
          <a:p>
            <a:r>
              <a:rPr lang="fr-FR" baseline="0" dirty="0" smtClean="0"/>
              <a:t> </a:t>
            </a:r>
          </a:p>
        </p:txBody>
      </p:sp>
    </p:spTree>
    <p:extLst>
      <p:ext uri="{BB962C8B-B14F-4D97-AF65-F5344CB8AC3E}">
        <p14:creationId xmlns:p14="http://schemas.microsoft.com/office/powerpoint/2010/main" val="65873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855663" y="744538"/>
            <a:ext cx="4959350" cy="37211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3314" name="Rectangle 2"/>
          <p:cNvSpPr txBox="1">
            <a:spLocks noGrp="1" noChangeArrowheads="1"/>
          </p:cNvSpPr>
          <p:nvPr>
            <p:ph type="body"/>
          </p:nvPr>
        </p:nvSpPr>
        <p:spPr bwMode="auto">
          <a:xfrm>
            <a:off x="666750" y="4714875"/>
            <a:ext cx="53355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Mon approche a attaquer</a:t>
            </a:r>
            <a:r>
              <a:rPr lang="fr-FR" baseline="0" dirty="0" smtClean="0"/>
              <a:t> ce problème a pour le point de départ ce modèle de référence </a:t>
            </a:r>
          </a:p>
          <a:p>
            <a:r>
              <a:rPr lang="fr-FR" baseline="0" dirty="0" smtClean="0"/>
              <a:t>qui prend la forme d’une EDP diffusive avec un terme complexe fréquentiel.</a:t>
            </a:r>
          </a:p>
          <a:p>
            <a:r>
              <a:rPr lang="fr-FR" baseline="0" dirty="0" smtClean="0"/>
              <a:t>On impose des conditions de conservation et de perméabilité sur les membranes cellulaires.</a:t>
            </a:r>
          </a:p>
          <a:p>
            <a:r>
              <a:rPr lang="fr-FR" baseline="0" dirty="0" smtClean="0"/>
              <a:t>Je note que ce coefficient de perméabilité n’est pas connu, </a:t>
            </a:r>
          </a:p>
          <a:p>
            <a:r>
              <a:rPr lang="fr-FR" baseline="0" dirty="0" smtClean="0"/>
              <a:t>il est </a:t>
            </a:r>
            <a:r>
              <a:rPr lang="fr-FR" baseline="0" smtClean="0"/>
              <a:t>adapté (ajusté) </a:t>
            </a:r>
            <a:r>
              <a:rPr lang="fr-FR" baseline="0" dirty="0" smtClean="0"/>
              <a:t>a partir de données expérimentales. </a:t>
            </a:r>
          </a:p>
          <a:p>
            <a:r>
              <a:rPr lang="fr-FR" baseline="0" dirty="0" smtClean="0"/>
              <a:t>J’ attaque ce problème sur deux fronts complémentaires. </a:t>
            </a:r>
          </a:p>
          <a:p>
            <a:r>
              <a:rPr lang="fr-FR" baseline="0" dirty="0" smtClean="0"/>
              <a:t>L’un est la simulation dans des géométries réalistes.</a:t>
            </a:r>
          </a:p>
          <a:p>
            <a:r>
              <a:rPr lang="fr-FR" baseline="0" dirty="0" smtClean="0"/>
              <a:t>L’autre est la formulation de modèles macroscopiques </a:t>
            </a:r>
          </a:p>
          <a:p>
            <a:r>
              <a:rPr lang="fr-FR" baseline="0" dirty="0" smtClean="0"/>
              <a:t>dont les paramètres sont des valeurs moyens de quantités biologiques. </a:t>
            </a:r>
          </a:p>
          <a:p>
            <a:r>
              <a:rPr lang="fr-FR" baseline="0" dirty="0" smtClean="0"/>
              <a:t>La raison est qu’a cause des limitations expérimentales, les données </a:t>
            </a:r>
          </a:p>
          <a:p>
            <a:r>
              <a:rPr lang="fr-FR" baseline="0" dirty="0" smtClean="0"/>
              <a:t>qui peuvent être acquise par l’IRM de diffusion sont très limitées</a:t>
            </a:r>
          </a:p>
          <a:p>
            <a:r>
              <a:rPr lang="fr-FR" baseline="0" dirty="0" smtClean="0"/>
              <a:t>et il ne serait pas possible d’inverser le modèle de référence pour</a:t>
            </a:r>
          </a:p>
          <a:p>
            <a:r>
              <a:rPr lang="fr-FR" baseline="0" dirty="0" smtClean="0"/>
              <a:t>les détailles de la géométrie cellulaire.</a:t>
            </a:r>
          </a:p>
          <a:p>
            <a:endParaRPr lang="fr-FR" baseline="0" dirty="0" smtClean="0"/>
          </a:p>
          <a:p>
            <a:endParaRPr lang="fr-FR" dirty="0"/>
          </a:p>
        </p:txBody>
      </p:sp>
    </p:spTree>
    <p:extLst>
      <p:ext uri="{BB962C8B-B14F-4D97-AF65-F5344CB8AC3E}">
        <p14:creationId xmlns:p14="http://schemas.microsoft.com/office/powerpoint/2010/main" val="142406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195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lIns="101882" tIns="50941" rIns="101882" bIns="50941"/>
          <a:lstStyle/>
          <a:p>
            <a:fld id="{5AE362D2-64CA-AB4F-897F-C814BEB58165}" type="slidenum">
              <a:rPr lang="en-US" smtClean="0"/>
              <a:t>32</a:t>
            </a:fld>
            <a:endParaRPr lang="en-US"/>
          </a:p>
        </p:txBody>
      </p:sp>
    </p:spTree>
    <p:extLst>
      <p:ext uri="{BB962C8B-B14F-4D97-AF65-F5344CB8AC3E}">
        <p14:creationId xmlns:p14="http://schemas.microsoft.com/office/powerpoint/2010/main" val="167671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4283075"/>
            <a:ext cx="7056437" cy="1931988"/>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1763713"/>
            <a:ext cx="9072563" cy="498951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10438" y="303213"/>
            <a:ext cx="2266950" cy="6450012"/>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04825" y="303213"/>
            <a:ext cx="6653213" cy="6450012"/>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p>
            <a:r>
              <a:rPr lang="fr-FR" smtClean="0"/>
              <a:t>Cliquez pour modifier le style du titre</a:t>
            </a: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4031" y="7006699"/>
            <a:ext cx="2352146" cy="402483"/>
          </a:xfrm>
          <a:prstGeom prst="rect">
            <a:avLst/>
          </a:prstGeom>
        </p:spPr>
        <p:txBody>
          <a:bodyPr lIns="100794" tIns="50397" rIns="100794" bIns="50397"/>
          <a:lstStyle/>
          <a:p>
            <a:fld id="{1D8BD707-D9CF-40AE-B4C6-C98DA3205C09}" type="datetimeFigureOut">
              <a:rPr lang="en-US" smtClean="0"/>
              <a:pPr/>
              <a:t>10/1/2015</a:t>
            </a:fld>
            <a:endParaRPr lang="en-US"/>
          </a:p>
        </p:txBody>
      </p:sp>
      <p:sp>
        <p:nvSpPr>
          <p:cNvPr id="3" name="Footer Placeholder 2"/>
          <p:cNvSpPr>
            <a:spLocks noGrp="1"/>
          </p:cNvSpPr>
          <p:nvPr>
            <p:ph type="ftr" sz="quarter" idx="11"/>
          </p:nvPr>
        </p:nvSpPr>
        <p:spPr>
          <a:xfrm>
            <a:off x="3444214" y="7006699"/>
            <a:ext cx="3192198" cy="402483"/>
          </a:xfrm>
          <a:prstGeom prst="rect">
            <a:avLst/>
          </a:prstGeom>
        </p:spPr>
        <p:txBody>
          <a:bodyPr lIns="100794" tIns="50397" rIns="100794" bIns="50397"/>
          <a:lstStyle/>
          <a:p>
            <a:endParaRPr lang="en-US"/>
          </a:p>
        </p:txBody>
      </p:sp>
      <p:sp>
        <p:nvSpPr>
          <p:cNvPr id="4" name="Slide Number Placeholder 3"/>
          <p:cNvSpPr>
            <a:spLocks noGrp="1"/>
          </p:cNvSpPr>
          <p:nvPr>
            <p:ph type="sldNum" sz="quarter" idx="12"/>
          </p:nvPr>
        </p:nvSpPr>
        <p:spPr>
          <a:xfrm>
            <a:off x="7224448" y="7006699"/>
            <a:ext cx="2352146" cy="402483"/>
          </a:xfrm>
          <a:prstGeom prst="rect">
            <a:avLst/>
          </a:prstGeom>
        </p:spPr>
        <p:txBody>
          <a:bodyPr lIns="100794" tIns="50397" rIns="100794" bIns="50397"/>
          <a:lstStyle/>
          <a:p>
            <a:fld id="{B6F15528-21DE-4FAA-801E-634DDDAF4B2B}" type="slidenum">
              <a:rPr lang="en-US" smtClean="0"/>
              <a:pPr/>
              <a:t>‹N°›</a:t>
            </a:fld>
            <a:endParaRPr lang="en-US"/>
          </a:p>
        </p:txBody>
      </p:sp>
    </p:spTree>
    <p:extLst>
      <p:ext uri="{BB962C8B-B14F-4D97-AF65-F5344CB8AC3E}">
        <p14:creationId xmlns:p14="http://schemas.microsoft.com/office/powerpoint/2010/main" val="427866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04825" y="1763713"/>
            <a:ext cx="9072563" cy="498951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3203575"/>
            <a:ext cx="8567738"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04825" y="1763713"/>
            <a:ext cx="4459288"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16513" y="1763713"/>
            <a:ext cx="4460875" cy="49895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692275"/>
            <a:ext cx="445293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2397125"/>
            <a:ext cx="4452938"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2397125"/>
            <a:ext cx="4456113" cy="43561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a:prstGeom prst="rect">
            <a:avLst/>
          </a:prstGeom>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301625"/>
            <a:ext cx="5635625" cy="6451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504825" y="1581150"/>
            <a:ext cx="3316288"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674688"/>
            <a:ext cx="6048375" cy="4537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76438" y="5916613"/>
            <a:ext cx="6048375" cy="887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3" name="Text Box 3"/>
          <p:cNvSpPr txBox="1">
            <a:spLocks noChangeArrowheads="1"/>
          </p:cNvSpPr>
          <p:nvPr/>
        </p:nvSpPr>
        <p:spPr bwMode="auto">
          <a:xfrm>
            <a:off x="359792" y="6948189"/>
            <a:ext cx="9072561" cy="473075"/>
          </a:xfrm>
          <a:prstGeom prst="rect">
            <a:avLst/>
          </a:prstGeom>
          <a:noFill/>
          <a:ln w="9525">
            <a:noFill/>
            <a:round/>
            <a:headEnd/>
            <a:tailEnd/>
          </a:ln>
          <a:effectLst/>
        </p:spPr>
        <p:txBody>
          <a:bodyPr lIns="90000" tIns="46800" rIns="90000" bIns="46800"/>
          <a:lstStyle/>
          <a:p>
            <a:pPr marR="0" algn="l"/>
            <a:r>
              <a:rPr lang="fr-FR" sz="1600" b="0" i="1" u="none" strike="noStrike" dirty="0" err="1" smtClean="0">
                <a:solidFill>
                  <a:srgbClr val="000000"/>
                </a:solidFill>
                <a:latin typeface="Arial"/>
              </a:rPr>
              <a:t>Differential</a:t>
            </a:r>
            <a:r>
              <a:rPr lang="fr-FR" sz="1600" b="0" i="1" u="none" strike="noStrike" baseline="0" dirty="0" smtClean="0">
                <a:solidFill>
                  <a:srgbClr val="000000"/>
                </a:solidFill>
                <a:latin typeface="Arial"/>
              </a:rPr>
              <a:t> Equations </a:t>
            </a:r>
            <a:r>
              <a:rPr lang="fr-FR" sz="1600" b="0" i="1" u="none" strike="noStrike" baseline="0" dirty="0" err="1" smtClean="0">
                <a:solidFill>
                  <a:srgbClr val="000000"/>
                </a:solidFill>
                <a:latin typeface="Arial"/>
              </a:rPr>
              <a:t>Seminar</a:t>
            </a:r>
            <a:r>
              <a:rPr lang="fr-FR" sz="1600" b="0" i="1" u="none" strike="noStrike" dirty="0" smtClean="0">
                <a:solidFill>
                  <a:srgbClr val="000000"/>
                </a:solidFill>
                <a:latin typeface="Arial"/>
              </a:rPr>
              <a:t>, </a:t>
            </a:r>
            <a:r>
              <a:rPr lang="fr-FR" sz="1600" b="0" i="1" u="none" strike="noStrike" dirty="0" err="1" smtClean="0">
                <a:solidFill>
                  <a:srgbClr val="000000"/>
                </a:solidFill>
                <a:latin typeface="Arial"/>
              </a:rPr>
              <a:t>Dept</a:t>
            </a:r>
            <a:r>
              <a:rPr lang="fr-FR" sz="1600" b="0" i="1" u="none" strike="noStrike" baseline="0" dirty="0" smtClean="0">
                <a:solidFill>
                  <a:srgbClr val="000000"/>
                </a:solidFill>
                <a:latin typeface="Arial"/>
              </a:rPr>
              <a:t> of Math, </a:t>
            </a:r>
            <a:r>
              <a:rPr lang="fr-FR" sz="1600" b="0" i="1" u="none" strike="noStrike" baseline="0" dirty="0" err="1" smtClean="0">
                <a:solidFill>
                  <a:srgbClr val="000000"/>
                </a:solidFill>
                <a:latin typeface="Arial"/>
              </a:rPr>
              <a:t>Univ</a:t>
            </a:r>
            <a:r>
              <a:rPr lang="fr-FR" sz="1600" b="0" i="1" u="none" strike="noStrike" baseline="0" dirty="0" smtClean="0">
                <a:solidFill>
                  <a:srgbClr val="000000"/>
                </a:solidFill>
                <a:latin typeface="Arial"/>
              </a:rPr>
              <a:t> of Michigan</a:t>
            </a:r>
            <a:r>
              <a:rPr lang="fr-FR" sz="1600" b="0" i="1" u="none" strike="noStrike" dirty="0" smtClean="0">
                <a:solidFill>
                  <a:srgbClr val="000000"/>
                </a:solidFill>
                <a:latin typeface="Arial"/>
              </a:rPr>
              <a:t>, 1/10/2015</a:t>
            </a:r>
            <a:endParaRPr lang="fr-FR" sz="1400" b="0" i="0" u="none" strike="noStrike" dirty="0" smtClean="0">
              <a:solidFill>
                <a:srgbClr val="FFFFFF"/>
              </a:solidFill>
              <a:latin typeface="Mangal"/>
            </a:endParaRPr>
          </a:p>
        </p:txBody>
      </p:sp>
      <p:sp>
        <p:nvSpPr>
          <p:cNvPr id="56325" name="Text Box 5"/>
          <p:cNvSpPr txBox="1">
            <a:spLocks noChangeArrowheads="1"/>
          </p:cNvSpPr>
          <p:nvPr/>
        </p:nvSpPr>
        <p:spPr bwMode="auto">
          <a:xfrm>
            <a:off x="8712200" y="6948488"/>
            <a:ext cx="550863" cy="322262"/>
          </a:xfrm>
          <a:prstGeom prst="rect">
            <a:avLst/>
          </a:prstGeom>
          <a:noFill/>
          <a:ln w="9525">
            <a:noFill/>
            <a:round/>
            <a:headEnd/>
            <a:tailEnd/>
          </a:ln>
          <a:effectLst/>
        </p:spPr>
        <p:txBody>
          <a:bodyPr lIns="90000" tIns="46800" rIns="90000" bIns="46800"/>
          <a:lstStyle/>
          <a:p>
            <a:pPr algn="r" hangingPunct="0">
              <a:lnSpc>
                <a:spcPct val="93000"/>
              </a:lnSpc>
              <a:buClr>
                <a:srgbClr val="000000"/>
              </a:buClr>
              <a:buSzPct val="45000"/>
              <a:buFont typeface="Wingdings" pitchFamily="2" charset="2"/>
              <a:buNone/>
              <a:tabLst>
                <a:tab pos="723900" algn="l"/>
                <a:tab pos="1447800" algn="l"/>
                <a:tab pos="2171700" algn="l"/>
              </a:tabLst>
              <a:defRPr/>
            </a:pPr>
            <a:fld id="{C6802660-041E-4F92-84D7-E10189D36580}" type="slidenum">
              <a:rPr lang="en-GB" sz="1400">
                <a:solidFill>
                  <a:srgbClr val="000000"/>
                </a:solidFill>
                <a:latin typeface="Arial" pitchFamily="34" charset="0"/>
              </a:rPr>
              <a:pPr algn="r" hangingPunct="0">
                <a:lnSpc>
                  <a:spcPct val="93000"/>
                </a:lnSpc>
                <a:buClr>
                  <a:srgbClr val="000000"/>
                </a:buClr>
                <a:buSzPct val="45000"/>
                <a:buFont typeface="Wingdings" pitchFamily="2" charset="2"/>
                <a:buNone/>
                <a:tabLst>
                  <a:tab pos="723900" algn="l"/>
                  <a:tab pos="1447800" algn="l"/>
                  <a:tab pos="2171700" algn="l"/>
                </a:tabLst>
                <a:defRPr/>
              </a:pPr>
              <a:t>‹N°›</a:t>
            </a:fld>
            <a:endParaRPr lang="en-GB" sz="1400">
              <a:solidFill>
                <a:srgbClr val="000000"/>
              </a:solidFill>
              <a:latin typeface="Arial" pitchFamily="34" charset="0"/>
            </a:endParaRPr>
          </a:p>
        </p:txBody>
      </p:sp>
      <p:sp>
        <p:nvSpPr>
          <p:cNvPr id="56326" name="Line 6"/>
          <p:cNvSpPr>
            <a:spLocks noChangeShapeType="1"/>
          </p:cNvSpPr>
          <p:nvPr/>
        </p:nvSpPr>
        <p:spPr bwMode="auto">
          <a:xfrm flipH="1">
            <a:off x="503238" y="755650"/>
            <a:ext cx="8588375" cy="6350"/>
          </a:xfrm>
          <a:prstGeom prst="line">
            <a:avLst/>
          </a:prstGeom>
          <a:noFill/>
          <a:ln w="36000">
            <a:solidFill>
              <a:srgbClr val="FFC000"/>
            </a:solidFill>
            <a:round/>
            <a:headEnd/>
            <a:tailEnd/>
          </a:ln>
          <a:effectLst/>
        </p:spPr>
        <p:txBody>
          <a:bodyPr/>
          <a:lstStyle/>
          <a:p>
            <a:pPr eaLnBrk="0" hangingPunct="0">
              <a:defRPr/>
            </a:pPr>
            <a:endParaRPr lang="fr-FR">
              <a:latin typeface="Arial" pitchFamily="34" charset="0"/>
            </a:endParaRPr>
          </a:p>
        </p:txBody>
      </p:sp>
      <p:sp>
        <p:nvSpPr>
          <p:cNvPr id="56327" name="Line 7"/>
          <p:cNvSpPr>
            <a:spLocks noChangeShapeType="1"/>
          </p:cNvSpPr>
          <p:nvPr/>
        </p:nvSpPr>
        <p:spPr bwMode="auto">
          <a:xfrm flipH="1">
            <a:off x="503238" y="6875463"/>
            <a:ext cx="8786812" cy="0"/>
          </a:xfrm>
          <a:prstGeom prst="line">
            <a:avLst/>
          </a:prstGeom>
          <a:noFill/>
          <a:ln w="36068">
            <a:solidFill>
              <a:srgbClr val="FFC000"/>
            </a:solidFill>
            <a:round/>
            <a:headEnd/>
            <a:tailEnd/>
          </a:ln>
          <a:effectLst/>
        </p:spPr>
        <p:txBody>
          <a:bodyPr/>
          <a:lstStyle/>
          <a:p>
            <a:pPr eaLnBrk="0" hangingPunct="0">
              <a:defRPr/>
            </a:pPr>
            <a:endParaRPr lang="fr-FR">
              <a:latin typeface="Arial" pitchFamily="34" charset="0"/>
            </a:endParaRPr>
          </a:p>
        </p:txBody>
      </p:sp>
      <p:graphicFrame>
        <p:nvGraphicFramePr>
          <p:cNvPr id="56328" name="Object 8"/>
          <p:cNvGraphicFramePr>
            <a:graphicFrameLocks noChangeAspect="1"/>
          </p:cNvGraphicFramePr>
          <p:nvPr/>
        </p:nvGraphicFramePr>
        <p:xfrm>
          <a:off x="4678363" y="3879850"/>
          <a:ext cx="719137" cy="360363"/>
        </p:xfrm>
        <a:graphic>
          <a:graphicData uri="http://schemas.openxmlformats.org/presentationml/2006/ole">
            <mc:AlternateContent xmlns:mc="http://schemas.openxmlformats.org/markup-compatibility/2006">
              <mc:Choice xmlns:v="urn:schemas-microsoft-com:vml" Requires="v">
                <p:oleObj spid="_x0000_s57173" r:id="rId16" imgW="719640" imgH="359640" progId="opendocument.MathDocument.1">
                  <p:embed/>
                </p:oleObj>
              </mc:Choice>
              <mc:Fallback>
                <p:oleObj r:id="rId16" imgW="719640" imgH="359640" progId="opendocument.MathDocument.1">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8363" y="3879850"/>
                        <a:ext cx="719137" cy="36036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ZoneTexte 1"/>
          <p:cNvSpPr txBox="1"/>
          <p:nvPr/>
        </p:nvSpPr>
        <p:spPr>
          <a:xfrm>
            <a:off x="3600152" y="242153"/>
            <a:ext cx="6120680" cy="369332"/>
          </a:xfrm>
          <a:prstGeom prst="rect">
            <a:avLst/>
          </a:prstGeom>
          <a:noFill/>
        </p:spPr>
        <p:txBody>
          <a:bodyPr wrap="square" rtlCol="0">
            <a:spAutoFit/>
          </a:bodyPr>
          <a:lstStyle/>
          <a:p>
            <a:r>
              <a:rPr lang="fr-FR" sz="1800" b="0" i="1" u="none" strike="noStrike" kern="1200" dirty="0" err="1" smtClean="0">
                <a:solidFill>
                  <a:schemeClr val="tx1"/>
                </a:solidFill>
                <a:latin typeface="Arial" charset="0"/>
                <a:ea typeface="+mn-ea"/>
                <a:cs typeface="+mn-cs"/>
              </a:rPr>
              <a:t>Modeling</a:t>
            </a:r>
            <a:r>
              <a:rPr lang="fr-FR" sz="1800" b="0" i="1" u="none" strike="noStrike" kern="1200" baseline="0" dirty="0" smtClean="0">
                <a:solidFill>
                  <a:schemeClr val="tx1"/>
                </a:solidFill>
                <a:latin typeface="Arial" charset="0"/>
                <a:ea typeface="+mn-ea"/>
                <a:cs typeface="+mn-cs"/>
              </a:rPr>
              <a:t> and simulation of </a:t>
            </a:r>
            <a:r>
              <a:rPr lang="fr-FR" sz="1800" b="0" i="1" u="none" strike="noStrike" kern="1200" baseline="0" dirty="0" err="1" smtClean="0">
                <a:solidFill>
                  <a:schemeClr val="tx1"/>
                </a:solidFill>
                <a:latin typeface="Arial" charset="0"/>
                <a:ea typeface="+mn-ea"/>
                <a:cs typeface="+mn-cs"/>
              </a:rPr>
              <a:t>brain</a:t>
            </a:r>
            <a:r>
              <a:rPr lang="fr-FR" sz="1800" b="0" i="1" u="none" strike="noStrike" kern="1200" baseline="0" dirty="0" smtClean="0">
                <a:solidFill>
                  <a:schemeClr val="tx1"/>
                </a:solidFill>
                <a:latin typeface="Arial" charset="0"/>
                <a:ea typeface="+mn-ea"/>
                <a:cs typeface="+mn-cs"/>
              </a:rPr>
              <a:t> diffusion MRI</a:t>
            </a:r>
            <a:endParaRPr lang="en-US" sz="1800" b="0" i="0" u="none" strike="noStrike" kern="1200" dirty="0" smtClean="0">
              <a:solidFill>
                <a:schemeClr val="tx1"/>
              </a:solidFill>
              <a:latin typeface="Arial" charset="0"/>
              <a:ea typeface="+mn-ea"/>
              <a:cs typeface="+mn-cs"/>
            </a:endParaRPr>
          </a:p>
        </p:txBody>
      </p:sp>
      <p:pic>
        <p:nvPicPr>
          <p:cNvPr id="56724" name="Picture 40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0056" y="35421"/>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76" r:id="rId13"/>
  </p:sldLayoutIdLst>
  <p:timing>
    <p:tnLst>
      <p:par>
        <p:cTn id="1" dur="indefinite" restart="never" nodeType="tmRoot"/>
      </p:par>
    </p:tnLst>
  </p:timing>
  <p:txStyles>
    <p:titleStyle>
      <a:lvl1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2pPr>
      <a:lvl3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3pPr>
      <a:lvl4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4pPr>
      <a:lvl5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5pPr>
      <a:lvl6pPr marL="15367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6pPr>
      <a:lvl7pPr marL="19939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7pPr>
      <a:lvl8pPr marL="24511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8pPr>
      <a:lvl9pPr marL="29083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9pPr>
    </p:titleStyle>
    <p:bodyStyle>
      <a:lvl1pPr marL="341313" indent="-341313" algn="l" defTabSz="457200" rtl="0" eaLnBrk="0" fontAlgn="base" hangingPunct="0">
        <a:lnSpc>
          <a:spcPct val="9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1000"/>
        </a:lnSpc>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lnSpc>
          <a:spcPct val="91000"/>
        </a:lnSpc>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6pPr>
      <a:lvl7pPr marL="29718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7pPr>
      <a:lvl8pPr marL="34290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8pPr>
      <a:lvl9pPr marL="38862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hyperlink" Target="../otherstalks/nbt929-S2.mov" TargetMode="Externa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4.emf"/><Relationship Id="rId4" Type="http://schemas.openxmlformats.org/officeDocument/2006/relationships/oleObject" Target="../embeddings/oleObject4.bin"/><Relationship Id="rId9" Type="http://schemas.openxmlformats.org/officeDocument/2006/relationships/image" Target="../media/image2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9.png"/><Relationship Id="rId10" Type="http://schemas.openxmlformats.org/officeDocument/2006/relationships/image" Target="../media/image280.png"/><Relationship Id="rId4" Type="http://schemas.openxmlformats.org/officeDocument/2006/relationships/image" Target="../media/image28.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2.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20.wmf"/><Relationship Id="rId5" Type="http://schemas.openxmlformats.org/officeDocument/2006/relationships/image" Target="../media/image18.wmf"/><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64.png"/><Relationship Id="rId2"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7.png"/><Relationship Id="rId7"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91.png"/><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00.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2.jpeg"/><Relationship Id="rId1" Type="http://schemas.openxmlformats.org/officeDocument/2006/relationships/slideLayout" Target="../slideLayouts/slideLayout6.xml"/><Relationship Id="rId5" Type="http://schemas.openxmlformats.org/officeDocument/2006/relationships/image" Target="../media/image67.jpg"/><Relationship Id="rId4" Type="http://schemas.openxmlformats.org/officeDocument/2006/relationships/image" Target="../media/image6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g"/><Relationship Id="rId7" Type="http://schemas.openxmlformats.org/officeDocument/2006/relationships/image" Target="../media/image69.jpg"/><Relationship Id="rId2" Type="http://schemas.openxmlformats.org/officeDocument/2006/relationships/image" Target="../media/image66.jpg"/><Relationship Id="rId1" Type="http://schemas.openxmlformats.org/officeDocument/2006/relationships/slideLayout" Target="../slideLayouts/slideLayout6.xml"/><Relationship Id="rId6" Type="http://schemas.openxmlformats.org/officeDocument/2006/relationships/image" Target="../media/image68.jpg"/><Relationship Id="rId5" Type="http://schemas.openxmlformats.org/officeDocument/2006/relationships/image" Target="../media/image64.jpg"/><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8.jpg"/><Relationship Id="rId1" Type="http://schemas.openxmlformats.org/officeDocument/2006/relationships/slideLayout" Target="../slideLayouts/slideLayout6.xml"/><Relationship Id="rId5" Type="http://schemas.openxmlformats.org/officeDocument/2006/relationships/image" Target="../media/image72.jpg"/><Relationship Id="rId4" Type="http://schemas.openxmlformats.org/officeDocument/2006/relationships/image" Target="../media/image71.jpg"/></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9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0.jpe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54557" y="1475234"/>
            <a:ext cx="9566275" cy="4896891"/>
          </a:xfrm>
          <a:prstGeom prst="rect">
            <a:avLst/>
          </a:prstGeom>
          <a:noFill/>
          <a:ln w="9525">
            <a:noFill/>
            <a:round/>
            <a:headEnd/>
            <a:tailEnd/>
          </a:ln>
          <a:effectLst/>
        </p:spPr>
        <p:txBody>
          <a:bodyPr lIns="89991" tIns="46795" rIns="89991" bIns="46795" anchor="ctr"/>
          <a:lstStyle/>
          <a:p>
            <a:pPr marR="0" algn="ctr"/>
            <a:r>
              <a:rPr lang="en-US" sz="2800" dirty="0">
                <a:solidFill>
                  <a:srgbClr val="004586"/>
                </a:solidFill>
                <a:latin typeface="Arial"/>
              </a:rPr>
              <a:t>Numerical simulation and macroscopic model formulation for diffusion magnetic resonance imaging in the </a:t>
            </a:r>
            <a:r>
              <a:rPr lang="en-US" sz="2800" dirty="0" smtClean="0">
                <a:solidFill>
                  <a:srgbClr val="004586"/>
                </a:solidFill>
                <a:latin typeface="Arial"/>
              </a:rPr>
              <a:t>brain </a:t>
            </a:r>
          </a:p>
          <a:p>
            <a:pPr marR="0" algn="ctr"/>
            <a:endParaRPr lang="en-GB" dirty="0" smtClean="0">
              <a:solidFill>
                <a:srgbClr val="000000"/>
              </a:solidFill>
            </a:endParaRPr>
          </a:p>
          <a:p>
            <a:pPr marR="0" algn="ctr"/>
            <a:r>
              <a:rPr lang="fr-FR" sz="2400" dirty="0" err="1" smtClean="0">
                <a:solidFill>
                  <a:srgbClr val="000000"/>
                </a:solidFill>
                <a:latin typeface="Arial"/>
              </a:rPr>
              <a:t>Jing</a:t>
            </a:r>
            <a:r>
              <a:rPr lang="fr-FR" sz="2400" dirty="0" smtClean="0">
                <a:solidFill>
                  <a:srgbClr val="000000"/>
                </a:solidFill>
                <a:latin typeface="Arial"/>
              </a:rPr>
              <a:t>-Rebecca Li</a:t>
            </a:r>
            <a:endParaRPr lang="fr-FR" dirty="0" smtClean="0">
              <a:solidFill>
                <a:srgbClr val="FFFFFF"/>
              </a:solidFill>
              <a:latin typeface="Mangal"/>
            </a:endParaRPr>
          </a:p>
          <a:p>
            <a:pPr marR="0" algn="ctr"/>
            <a:r>
              <a:rPr lang="fr-FR" sz="2400" dirty="0" smtClean="0">
                <a:solidFill>
                  <a:srgbClr val="000000"/>
                </a:solidFill>
                <a:latin typeface="Arial"/>
              </a:rPr>
              <a:t> </a:t>
            </a:r>
            <a:r>
              <a:rPr lang="fr-FR" dirty="0" smtClean="0">
                <a:solidFill>
                  <a:srgbClr val="000000"/>
                </a:solidFill>
                <a:latin typeface="Arial"/>
              </a:rPr>
              <a:t>Equipe DEFI</a:t>
            </a:r>
            <a:r>
              <a:rPr lang="fr-FR" dirty="0" smtClean="0">
                <a:solidFill>
                  <a:srgbClr val="FFFFFF"/>
                </a:solidFill>
                <a:latin typeface="Mangal"/>
              </a:rPr>
              <a:t>, </a:t>
            </a:r>
            <a:r>
              <a:rPr lang="fr-FR" dirty="0" smtClean="0">
                <a:solidFill>
                  <a:srgbClr val="000000"/>
                </a:solidFill>
                <a:latin typeface="Arial"/>
              </a:rPr>
              <a:t>CMAP, Ecole Polytechnique</a:t>
            </a:r>
            <a:endParaRPr lang="fr-FR" dirty="0" smtClean="0">
              <a:solidFill>
                <a:srgbClr val="FFFFFF"/>
              </a:solidFill>
              <a:latin typeface="Mangal"/>
            </a:endParaRPr>
          </a:p>
          <a:p>
            <a:pPr marR="0" algn="ctr"/>
            <a:r>
              <a:rPr lang="fr-FR" dirty="0" smtClean="0">
                <a:solidFill>
                  <a:srgbClr val="000000"/>
                </a:solidFill>
                <a:latin typeface="Arial"/>
              </a:rPr>
              <a:t>Institut national de recherche en informatique et en automatique (INRIA) Saclay, France</a:t>
            </a:r>
          </a:p>
          <a:p>
            <a:pPr marR="0" algn="ctr"/>
            <a:endParaRPr lang="fr-FR" dirty="0" smtClean="0">
              <a:solidFill>
                <a:srgbClr val="FFFFFF"/>
              </a:solidFill>
              <a:latin typeface="Mangal"/>
            </a:endParaRPr>
          </a:p>
          <a:p>
            <a:pPr marR="0" algn="ctr"/>
            <a:r>
              <a:rPr lang="fr-FR" dirty="0" smtClean="0">
                <a:solidFill>
                  <a:srgbClr val="FFFFFF"/>
                </a:solidFill>
                <a:latin typeface="Mangal"/>
              </a:rPr>
              <a:t>L' HABILITATION À DIRIGL' HABILITATION À DIRIGER DES RECHEHERCHES</a:t>
            </a:r>
            <a:endParaRPr lang="fr-FR" dirty="0">
              <a:solidFill>
                <a:srgbClr val="FFFFFF"/>
              </a:solidFill>
              <a:latin typeface="Mangal"/>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0" y="951168"/>
            <a:ext cx="9433048" cy="304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a:spLocks noChangeArrowheads="1"/>
          </p:cNvSpPr>
          <p:nvPr/>
        </p:nvSpPr>
        <p:spPr bwMode="auto">
          <a:xfrm>
            <a:off x="467804" y="3634662"/>
            <a:ext cx="8640960"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defTabSz="914400"/>
            <a:r>
              <a:rPr lang="en-GB" altLang="en-US" sz="2400" b="1" dirty="0" smtClean="0">
                <a:solidFill>
                  <a:srgbClr val="000000"/>
                </a:solidFill>
                <a:latin typeface="Arial"/>
                <a:ea typeface="Times New Roman" pitchFamily="18" charset="0"/>
                <a:cs typeface="Arial" pitchFamily="34" charset="0"/>
              </a:rPr>
              <a:t>DMRI </a:t>
            </a:r>
            <a:r>
              <a:rPr lang="en-GB" altLang="en-US" sz="2400" dirty="0" smtClean="0">
                <a:solidFill>
                  <a:srgbClr val="000000"/>
                </a:solidFill>
                <a:latin typeface="Arial"/>
                <a:ea typeface="Times New Roman" pitchFamily="18" charset="0"/>
                <a:cs typeface="Arial" pitchFamily="34" charset="0"/>
              </a:rPr>
              <a:t>measures </a:t>
            </a:r>
            <a:r>
              <a:rPr lang="en-GB" altLang="en-US" sz="2400" b="1" dirty="0" smtClean="0">
                <a:solidFill>
                  <a:srgbClr val="000000"/>
                </a:solidFill>
                <a:latin typeface="Arial"/>
                <a:ea typeface="Times New Roman" pitchFamily="18" charset="0"/>
                <a:cs typeface="Arial" pitchFamily="34" charset="0"/>
              </a:rPr>
              <a:t>incoherent water motion </a:t>
            </a:r>
            <a:r>
              <a:rPr lang="en-GB" altLang="en-US" sz="2400" dirty="0" smtClean="0">
                <a:solidFill>
                  <a:srgbClr val="000000"/>
                </a:solidFill>
                <a:latin typeface="Arial"/>
                <a:ea typeface="Times New Roman" pitchFamily="18" charset="0"/>
                <a:cs typeface="Arial" pitchFamily="34" charset="0"/>
              </a:rPr>
              <a:t>during “diffusion time” between 10-40ms. </a:t>
            </a:r>
          </a:p>
          <a:p>
            <a:pPr defTabSz="914400"/>
            <a:endParaRPr lang="en-GB" sz="2400" dirty="0">
              <a:solidFill>
                <a:srgbClr val="000000"/>
              </a:solidFill>
              <a:latin typeface="Arial"/>
              <a:cs typeface="Arial" pitchFamily="34" charset="0"/>
            </a:endParaRPr>
          </a:p>
          <a:p>
            <a:pPr defTabSz="914400"/>
            <a:r>
              <a:rPr lang="en-US" sz="2400" dirty="0" smtClean="0">
                <a:solidFill>
                  <a:srgbClr val="0070C0"/>
                </a:solidFill>
                <a:latin typeface="Arial" panose="020B0604020202020204" pitchFamily="34" charset="0"/>
                <a:cs typeface="Arial" panose="020B0604020202020204" pitchFamily="34" charset="0"/>
              </a:rPr>
              <a:t>Root mean squared displacement: </a:t>
            </a:r>
            <a:r>
              <a:rPr lang="en-US" sz="2400" dirty="0">
                <a:solidFill>
                  <a:srgbClr val="0070C0"/>
                </a:solidFill>
                <a:latin typeface="Arial" panose="020B0604020202020204" pitchFamily="34" charset="0"/>
                <a:cs typeface="Arial" panose="020B0604020202020204" pitchFamily="34" charset="0"/>
              </a:rPr>
              <a:t>6-13 </a:t>
            </a:r>
            <a:r>
              <a:rPr lang="en-US" sz="2400" dirty="0">
                <a:solidFill>
                  <a:srgbClr val="0070C0"/>
                </a:solidFill>
                <a:latin typeface="Symbol" panose="05050102010706020507" pitchFamily="18" charset="2"/>
                <a:cs typeface="Arial" panose="020B0604020202020204" pitchFamily="34" charset="0"/>
              </a:rPr>
              <a:t>m</a:t>
            </a:r>
            <a:r>
              <a:rPr lang="en-US" sz="2400" dirty="0">
                <a:solidFill>
                  <a:srgbClr val="0070C0"/>
                </a:solidFill>
                <a:latin typeface="Arial" panose="020B0604020202020204" pitchFamily="34" charset="0"/>
                <a:cs typeface="Arial" panose="020B0604020202020204" pitchFamily="34" charset="0"/>
              </a:rPr>
              <a:t>m</a:t>
            </a:r>
          </a:p>
          <a:p>
            <a:pPr defTabSz="914400"/>
            <a:endParaRPr lang="en-GB" altLang="en-US" sz="2400" b="1" dirty="0" smtClean="0">
              <a:solidFill>
                <a:srgbClr val="000000"/>
              </a:solidFill>
              <a:latin typeface="Arial"/>
              <a:ea typeface="Times New Roman" pitchFamily="18" charset="0"/>
              <a:cs typeface="Arial" pitchFamily="34" charset="0"/>
            </a:endParaRPr>
          </a:p>
          <a:p>
            <a:pPr defTabSz="914400"/>
            <a:r>
              <a:rPr lang="en-GB" altLang="en-US" sz="2400" b="1" dirty="0" smtClean="0">
                <a:solidFill>
                  <a:srgbClr val="000000"/>
                </a:solidFill>
                <a:latin typeface="Arial"/>
                <a:ea typeface="Times New Roman" pitchFamily="18" charset="0"/>
                <a:cs typeface="Arial" pitchFamily="34" charset="0"/>
              </a:rPr>
              <a:t>Voxel</a:t>
            </a:r>
            <a:r>
              <a:rPr lang="en-GB" altLang="en-US" sz="2400" dirty="0" smtClean="0">
                <a:solidFill>
                  <a:srgbClr val="000000"/>
                </a:solidFill>
                <a:latin typeface="Arial"/>
                <a:ea typeface="Times New Roman" pitchFamily="18" charset="0"/>
                <a:cs typeface="Arial" pitchFamily="34" charset="0"/>
              </a:rPr>
              <a:t> : 2mm x 2mm x 2 mm (human, clinical scanner)</a:t>
            </a:r>
          </a:p>
          <a:p>
            <a:pPr defTabSz="914400"/>
            <a:r>
              <a:rPr lang="en-GB" altLang="en-US" sz="2400" dirty="0" smtClean="0">
                <a:solidFill>
                  <a:srgbClr val="000000"/>
                </a:solidFill>
                <a:latin typeface="Arial"/>
                <a:ea typeface="Times New Roman" pitchFamily="18" charset="0"/>
                <a:cs typeface="Arial" pitchFamily="34" charset="0"/>
              </a:rPr>
              <a:t>100</a:t>
            </a:r>
            <a:r>
              <a:rPr lang="en-GB" altLang="en-US" sz="2400" dirty="0" smtClean="0">
                <a:solidFill>
                  <a:srgbClr val="000000"/>
                </a:solidFill>
                <a:latin typeface="Symbol" panose="05050102010706020507" pitchFamily="18" charset="2"/>
                <a:ea typeface="Times New Roman" pitchFamily="18" charset="0"/>
                <a:cs typeface="Arial" pitchFamily="34" charset="0"/>
              </a:rPr>
              <a:t>m</a:t>
            </a:r>
            <a:r>
              <a:rPr lang="en-GB" altLang="en-US" sz="2400" dirty="0" smtClean="0">
                <a:solidFill>
                  <a:srgbClr val="000000"/>
                </a:solidFill>
                <a:latin typeface="Arial"/>
                <a:ea typeface="Times New Roman" pitchFamily="18" charset="0"/>
                <a:cs typeface="Arial" pitchFamily="34" charset="0"/>
              </a:rPr>
              <a:t>m x 100</a:t>
            </a:r>
            <a:r>
              <a:rPr lang="en-GB" altLang="en-US" sz="2400" dirty="0" smtClean="0">
                <a:solidFill>
                  <a:srgbClr val="000000"/>
                </a:solidFill>
                <a:latin typeface="Symbol" panose="05050102010706020507" pitchFamily="18" charset="2"/>
                <a:ea typeface="Times New Roman" pitchFamily="18" charset="0"/>
                <a:cs typeface="Arial" pitchFamily="34" charset="0"/>
              </a:rPr>
              <a:t>m</a:t>
            </a:r>
            <a:r>
              <a:rPr lang="en-GB" altLang="en-US" sz="2400" dirty="0" smtClean="0">
                <a:solidFill>
                  <a:srgbClr val="000000"/>
                </a:solidFill>
                <a:latin typeface="Arial"/>
                <a:ea typeface="Times New Roman" pitchFamily="18" charset="0"/>
                <a:cs typeface="Arial" pitchFamily="34" charset="0"/>
              </a:rPr>
              <a:t>m x 100</a:t>
            </a:r>
            <a:r>
              <a:rPr lang="en-GB" altLang="en-US" sz="2400" dirty="0" smtClean="0">
                <a:solidFill>
                  <a:srgbClr val="000000"/>
                </a:solidFill>
                <a:latin typeface="Symbol" panose="05050102010706020507" pitchFamily="18" charset="2"/>
                <a:ea typeface="Times New Roman" pitchFamily="18" charset="0"/>
                <a:cs typeface="Arial" pitchFamily="34" charset="0"/>
              </a:rPr>
              <a:t>m</a:t>
            </a:r>
            <a:r>
              <a:rPr lang="en-GB" altLang="en-US" sz="2400" dirty="0" smtClean="0">
                <a:solidFill>
                  <a:srgbClr val="000000"/>
                </a:solidFill>
                <a:latin typeface="Arial"/>
                <a:ea typeface="Times New Roman" pitchFamily="18" charset="0"/>
                <a:cs typeface="Arial" pitchFamily="34" charset="0"/>
              </a:rPr>
              <a:t>m (small animal, high field scanner)</a:t>
            </a:r>
          </a:p>
          <a:p>
            <a:pPr defTabSz="914400"/>
            <a:endParaRPr lang="en-GB" altLang="en-US" sz="1600" dirty="0" smtClean="0">
              <a:solidFill>
                <a:srgbClr val="000000"/>
              </a:solidFill>
              <a:latin typeface="Arial"/>
              <a:ea typeface="Times New Roman" pitchFamily="18" charset="0"/>
              <a:cs typeface="Arial" pitchFamily="34" charset="0"/>
            </a:endParaRPr>
          </a:p>
        </p:txBody>
      </p:sp>
    </p:spTree>
    <p:extLst>
      <p:ext uri="{BB962C8B-B14F-4D97-AF65-F5344CB8AC3E}">
        <p14:creationId xmlns:p14="http://schemas.microsoft.com/office/powerpoint/2010/main" val="223938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1079872" y="1115541"/>
            <a:ext cx="7440412" cy="2568123"/>
            <a:chOff x="791840" y="905879"/>
            <a:chExt cx="7440412" cy="2568123"/>
          </a:xfrm>
        </p:grpSpPr>
        <p:pic>
          <p:nvPicPr>
            <p:cNvPr id="17" name="Image 16"/>
            <p:cNvPicPr/>
            <p:nvPr/>
          </p:nvPicPr>
          <p:blipFill>
            <a:blip r:embed="rId3">
              <a:extLst>
                <a:ext uri="{28A0092B-C50C-407E-A947-70E740481C1C}">
                  <a14:useLocalDpi xmlns:a14="http://schemas.microsoft.com/office/drawing/2010/main" val="0"/>
                </a:ext>
              </a:extLst>
            </a:blip>
            <a:srcRect/>
            <a:stretch>
              <a:fillRect/>
            </a:stretch>
          </p:blipFill>
          <p:spPr bwMode="auto">
            <a:xfrm>
              <a:off x="791840" y="1040710"/>
              <a:ext cx="2952080" cy="2433292"/>
            </a:xfrm>
            <a:prstGeom prst="rect">
              <a:avLst/>
            </a:prstGeom>
            <a:noFill/>
            <a:ln>
              <a:noFill/>
            </a:ln>
          </p:spPr>
        </p:pic>
        <p:pic>
          <p:nvPicPr>
            <p:cNvPr id="18" name="Image 17"/>
            <p:cNvPicPr/>
            <p:nvPr/>
          </p:nvPicPr>
          <p:blipFill>
            <a:blip r:embed="rId4">
              <a:extLst>
                <a:ext uri="{28A0092B-C50C-407E-A947-70E740481C1C}">
                  <a14:useLocalDpi xmlns:a14="http://schemas.microsoft.com/office/drawing/2010/main" val="0"/>
                </a:ext>
              </a:extLst>
            </a:blip>
            <a:stretch>
              <a:fillRect/>
            </a:stretch>
          </p:blipFill>
          <p:spPr bwMode="auto">
            <a:xfrm>
              <a:off x="5351892" y="905879"/>
              <a:ext cx="2880360" cy="2428879"/>
            </a:xfrm>
            <a:prstGeom prst="rect">
              <a:avLst/>
            </a:prstGeom>
            <a:noFill/>
            <a:ln>
              <a:noFill/>
            </a:ln>
          </p:spPr>
        </p:pic>
        <p:sp>
          <p:nvSpPr>
            <p:cNvPr id="20" name="Rectangle 19"/>
            <p:cNvSpPr>
              <a:spLocks noChangeArrowheads="1"/>
            </p:cNvSpPr>
            <p:nvPr/>
          </p:nvSpPr>
          <p:spPr bwMode="auto">
            <a:xfrm>
              <a:off x="2808064" y="1558884"/>
              <a:ext cx="137160" cy="137160"/>
            </a:xfrm>
            <a:prstGeom prst="rect">
              <a:avLst/>
            </a:prstGeom>
            <a:noFill/>
            <a:ln w="38100" algn="ctr">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spcBef>
                  <a:spcPts val="0"/>
                </a:spcBef>
                <a:spcAft>
                  <a:spcPts val="0"/>
                </a:spcAft>
              </a:pPr>
              <a:r>
                <a:rPr lang="en-GB" sz="1200" dirty="0">
                  <a:effectLst/>
                  <a:latin typeface="Times New Roman"/>
                  <a:ea typeface="Times New Roman"/>
                </a:rPr>
                <a:t> </a:t>
              </a:r>
              <a:endParaRPr lang="en-US" sz="1200" dirty="0">
                <a:effectLst/>
                <a:latin typeface="Times New Roman"/>
                <a:ea typeface="Times New Roman"/>
              </a:endParaRPr>
            </a:p>
          </p:txBody>
        </p:sp>
        <p:sp>
          <p:nvSpPr>
            <p:cNvPr id="21" name="Rectangle 20"/>
            <p:cNvSpPr>
              <a:spLocks noChangeArrowheads="1"/>
            </p:cNvSpPr>
            <p:nvPr/>
          </p:nvSpPr>
          <p:spPr bwMode="auto">
            <a:xfrm>
              <a:off x="5915534" y="1334999"/>
              <a:ext cx="1753076" cy="1584176"/>
            </a:xfrm>
            <a:prstGeom prst="rect">
              <a:avLst/>
            </a:prstGeom>
            <a:noFill/>
            <a:ln w="38100" algn="ctr">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marL="0" marR="0">
                <a:spcBef>
                  <a:spcPts val="0"/>
                </a:spcBef>
                <a:spcAft>
                  <a:spcPts val="0"/>
                </a:spcAft>
              </a:pPr>
              <a:r>
                <a:rPr lang="en-GB" sz="1200" dirty="0">
                  <a:effectLst/>
                  <a:latin typeface="Times New Roman"/>
                  <a:ea typeface="Times New Roman"/>
                </a:rPr>
                <a:t> </a:t>
              </a:r>
              <a:endParaRPr lang="en-US" sz="1200" dirty="0">
                <a:effectLst/>
                <a:latin typeface="Times New Roman"/>
                <a:ea typeface="Times New Roman"/>
              </a:endParaRPr>
            </a:p>
          </p:txBody>
        </p:sp>
        <p:cxnSp>
          <p:nvCxnSpPr>
            <p:cNvPr id="36" name="Connecteur droit avec flèche 35"/>
            <p:cNvCxnSpPr/>
            <p:nvPr/>
          </p:nvCxnSpPr>
          <p:spPr bwMode="auto">
            <a:xfrm>
              <a:off x="2945224" y="1696044"/>
              <a:ext cx="2970310" cy="334421"/>
            </a:xfrm>
            <a:prstGeom prst="straightConnector1">
              <a:avLst/>
            </a:prstGeom>
            <a:solidFill>
              <a:schemeClr val="accent1"/>
            </a:solidFill>
            <a:ln w="57150" cap="flat" cmpd="sng" algn="ctr">
              <a:solidFill>
                <a:srgbClr val="FF0000"/>
              </a:solidFill>
              <a:prstDash val="solid"/>
              <a:round/>
              <a:headEnd type="arrow" w="med" len="med"/>
              <a:tailEnd type="none"/>
            </a:ln>
            <a:effectLst/>
          </p:spPr>
        </p:cxnSp>
      </p:grpSp>
      <p:sp>
        <p:nvSpPr>
          <p:cNvPr id="35" name="Rectangle à coins arrondis 34"/>
          <p:cNvSpPr/>
          <p:nvPr/>
        </p:nvSpPr>
        <p:spPr bwMode="auto">
          <a:xfrm>
            <a:off x="235791" y="3202209"/>
            <a:ext cx="9569467" cy="3555161"/>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en-US" sz="2000" dirty="0" smtClean="0"/>
              <a:t>This problem difficult because:</a:t>
            </a:r>
            <a:endParaRPr lang="en-US" sz="2000" dirty="0"/>
          </a:p>
          <a:p>
            <a:pPr marL="457200" indent="-457200" defTabSz="914400" eaLnBrk="0" hangingPunct="0">
              <a:buFont typeface="+mj-lt"/>
              <a:buAutoNum type="arabicPeriod"/>
            </a:pPr>
            <a:r>
              <a:rPr lang="en-US" sz="2000" dirty="0" smtClean="0">
                <a:latin typeface="Arial" pitchFamily="34" charset="0"/>
              </a:rPr>
              <a:t>Dendrites (trees) </a:t>
            </a:r>
            <a:r>
              <a:rPr lang="en-US" sz="2000" dirty="0">
                <a:latin typeface="Arial" pitchFamily="34" charset="0"/>
              </a:rPr>
              <a:t>and </a:t>
            </a:r>
            <a:r>
              <a:rPr lang="en-GB" sz="2000" dirty="0">
                <a:latin typeface="Arial"/>
                <a:cs typeface="Arial" pitchFamily="34" charset="0"/>
              </a:rPr>
              <a:t>e</a:t>
            </a:r>
            <a:r>
              <a:rPr lang="en-GB" altLang="en-US" sz="2000" dirty="0" smtClean="0">
                <a:latin typeface="Arial"/>
                <a:ea typeface="Times New Roman" pitchFamily="18" charset="0"/>
                <a:cs typeface="Arial" pitchFamily="34" charset="0"/>
              </a:rPr>
              <a:t>xtra-cellular (EC) space </a:t>
            </a:r>
            <a:r>
              <a:rPr lang="en-GB" altLang="en-US" sz="2000" dirty="0">
                <a:latin typeface="Arial"/>
                <a:ea typeface="Times New Roman" pitchFamily="18" charset="0"/>
                <a:cs typeface="Arial" pitchFamily="34" charset="0"/>
              </a:rPr>
              <a:t>(complement of </a:t>
            </a:r>
            <a:r>
              <a:rPr lang="en-GB" altLang="en-US" sz="2000" u="sng" dirty="0">
                <a:latin typeface="Arial"/>
                <a:ea typeface="Times New Roman" pitchFamily="18" charset="0"/>
                <a:cs typeface="Arial" pitchFamily="34" charset="0"/>
              </a:rPr>
              <a:t>densely packed </a:t>
            </a:r>
            <a:r>
              <a:rPr lang="en-GB" altLang="en-US" sz="2000" dirty="0" smtClean="0">
                <a:latin typeface="Arial"/>
                <a:ea typeface="Times New Roman" pitchFamily="18" charset="0"/>
                <a:cs typeface="Arial" pitchFamily="34" charset="0"/>
              </a:rPr>
              <a:t>dendrites) </a:t>
            </a:r>
            <a:r>
              <a:rPr lang="en-GB" altLang="en-US" sz="2000" dirty="0">
                <a:latin typeface="Arial"/>
                <a:ea typeface="Times New Roman" pitchFamily="18" charset="0"/>
                <a:cs typeface="Arial" pitchFamily="34" charset="0"/>
              </a:rPr>
              <a:t>are </a:t>
            </a:r>
            <a:r>
              <a:rPr lang="en-GB" altLang="en-US" sz="2000" dirty="0" smtClean="0">
                <a:solidFill>
                  <a:srgbClr val="FF0000"/>
                </a:solidFill>
                <a:latin typeface="Arial"/>
                <a:ea typeface="Times New Roman" pitchFamily="18" charset="0"/>
                <a:cs typeface="Arial" pitchFamily="34" charset="0"/>
              </a:rPr>
              <a:t>anisotropic, </a:t>
            </a:r>
            <a:r>
              <a:rPr lang="en-GB" altLang="en-US" sz="2000" dirty="0">
                <a:solidFill>
                  <a:srgbClr val="FF0000"/>
                </a:solidFill>
                <a:latin typeface="Arial"/>
                <a:ea typeface="Times New Roman" pitchFamily="18" charset="0"/>
                <a:cs typeface="Arial" pitchFamily="34" charset="0"/>
              </a:rPr>
              <a:t>numerically lower </a:t>
            </a:r>
            <a:r>
              <a:rPr lang="en-GB" altLang="en-US" sz="2000" dirty="0" smtClean="0">
                <a:solidFill>
                  <a:srgbClr val="FF0000"/>
                </a:solidFill>
                <a:latin typeface="Arial"/>
                <a:ea typeface="Times New Roman" pitchFamily="18" charset="0"/>
                <a:cs typeface="Arial" pitchFamily="34" charset="0"/>
              </a:rPr>
              <a:t>dimensional (dendrites 1 dim, EC 2 dim).</a:t>
            </a:r>
            <a:endParaRPr lang="en-GB" altLang="en-US" sz="2000" dirty="0">
              <a:solidFill>
                <a:srgbClr val="FF0000"/>
              </a:solidFill>
              <a:latin typeface="Arial"/>
              <a:ea typeface="Times New Roman" pitchFamily="18" charset="0"/>
              <a:cs typeface="Arial" pitchFamily="34" charset="0"/>
            </a:endParaRPr>
          </a:p>
          <a:p>
            <a:pPr marL="457200" indent="-457200" defTabSz="914400" eaLnBrk="0" hangingPunct="0">
              <a:buFont typeface="+mj-lt"/>
              <a:buAutoNum type="arabicPeriod"/>
            </a:pPr>
            <a:r>
              <a:rPr lang="en-US" sz="2000" dirty="0" smtClean="0">
                <a:solidFill>
                  <a:srgbClr val="FF0000"/>
                </a:solidFill>
                <a:latin typeface="Arial" pitchFamily="34" charset="0"/>
              </a:rPr>
              <a:t>Multiple scales </a:t>
            </a:r>
            <a:r>
              <a:rPr lang="en-US" sz="2000" dirty="0" smtClean="0">
                <a:latin typeface="Arial" pitchFamily="34" charset="0"/>
              </a:rPr>
              <a:t>(5 orders of magnitude difference).</a:t>
            </a:r>
            <a:endParaRPr lang="en-US" sz="2000" dirty="0">
              <a:solidFill>
                <a:srgbClr val="FF0000"/>
              </a:solidFill>
              <a:latin typeface="Arial" pitchFamily="34" charset="0"/>
            </a:endParaRPr>
          </a:p>
          <a:p>
            <a:pPr marL="457200" indent="-457200" defTabSz="914400" eaLnBrk="0" hangingPunct="0">
              <a:buFont typeface="+mj-lt"/>
              <a:buAutoNum type="arabicPeriod"/>
            </a:pPr>
            <a:endParaRPr lang="en-US" sz="2000" dirty="0" smtClean="0">
              <a:solidFill>
                <a:srgbClr val="FF0000"/>
              </a:solidFill>
              <a:latin typeface="Arial" pitchFamily="34" charset="0"/>
            </a:endParaRPr>
          </a:p>
          <a:p>
            <a:pPr marL="457200" indent="-457200" defTabSz="914400" eaLnBrk="0" hangingPunct="0">
              <a:buFont typeface="+mj-lt"/>
              <a:buAutoNum type="arabicPeriod"/>
            </a:pPr>
            <a:endParaRPr lang="en-US" sz="2000" dirty="0">
              <a:solidFill>
                <a:srgbClr val="FF0000"/>
              </a:solidFill>
              <a:latin typeface="Arial" pitchFamily="34" charset="0"/>
            </a:endParaRPr>
          </a:p>
          <a:p>
            <a:pPr marL="457200" indent="-457200" defTabSz="914400" eaLnBrk="0" hangingPunct="0">
              <a:buFont typeface="+mj-lt"/>
              <a:buAutoNum type="arabicPeriod"/>
            </a:pPr>
            <a:endParaRPr lang="en-US" sz="2000" dirty="0">
              <a:solidFill>
                <a:srgbClr val="FF0000"/>
              </a:solidFill>
              <a:latin typeface="Arial" pitchFamily="34" charset="0"/>
            </a:endParaRPr>
          </a:p>
          <a:p>
            <a:pPr marL="457200" indent="-457200" defTabSz="914400" eaLnBrk="0" hangingPunct="0">
              <a:buFont typeface="+mj-lt"/>
              <a:buAutoNum type="arabicPeriod"/>
            </a:pPr>
            <a:endParaRPr lang="en-US" sz="2000" dirty="0">
              <a:solidFill>
                <a:srgbClr val="FF0000"/>
              </a:solidFill>
              <a:latin typeface="Arial" pitchFamily="34" charset="0"/>
            </a:endParaRPr>
          </a:p>
          <a:p>
            <a:pPr marL="457200" indent="-457200" defTabSz="914400" eaLnBrk="0" hangingPunct="0">
              <a:buFont typeface="+mj-lt"/>
              <a:buAutoNum type="arabicPeriod"/>
            </a:pPr>
            <a:endParaRPr lang="en-US" sz="2000" dirty="0" smtClean="0">
              <a:latin typeface="Arial" pitchFamily="34" charset="0"/>
            </a:endParaRPr>
          </a:p>
          <a:p>
            <a:pPr marL="457200" indent="-457200" defTabSz="914400" eaLnBrk="0" hangingPunct="0">
              <a:buFont typeface="+mj-lt"/>
              <a:buAutoNum type="arabicPeriod"/>
            </a:pPr>
            <a:r>
              <a:rPr lang="en-US" altLang="en-US" sz="2000" dirty="0">
                <a:solidFill>
                  <a:srgbClr val="000000"/>
                </a:solidFill>
                <a:latin typeface="Arial"/>
                <a:ea typeface="Times New Roman" pitchFamily="18" charset="0"/>
                <a:cs typeface="Arial" pitchFamily="34" charset="0"/>
              </a:rPr>
              <a:t>Cell membranes are permeable to water. </a:t>
            </a:r>
            <a:r>
              <a:rPr lang="en-US" sz="2000" dirty="0" smtClean="0">
                <a:latin typeface="Arial" pitchFamily="34" charset="0"/>
              </a:rPr>
              <a:t>Cells </a:t>
            </a:r>
            <a:r>
              <a:rPr lang="en-US" sz="2000" dirty="0">
                <a:latin typeface="Arial" pitchFamily="34" charset="0"/>
              </a:rPr>
              <a:t>must be </a:t>
            </a:r>
            <a:r>
              <a:rPr lang="en-US" sz="2000" dirty="0">
                <a:solidFill>
                  <a:srgbClr val="FF0000"/>
                </a:solidFill>
                <a:latin typeface="Arial" pitchFamily="34" charset="0"/>
              </a:rPr>
              <a:t>coupled </a:t>
            </a:r>
            <a:r>
              <a:rPr lang="en-US" sz="2000" dirty="0" smtClean="0">
                <a:latin typeface="Arial" pitchFamily="34" charset="0"/>
              </a:rPr>
              <a:t>together.</a:t>
            </a:r>
          </a:p>
        </p:txBody>
      </p:sp>
      <p:sp>
        <p:nvSpPr>
          <p:cNvPr id="4" name="Rectangle 3"/>
          <p:cNvSpPr/>
          <p:nvPr/>
        </p:nvSpPr>
        <p:spPr bwMode="auto">
          <a:xfrm>
            <a:off x="717928" y="4185116"/>
            <a:ext cx="9073008" cy="1387316"/>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grpSp>
        <p:nvGrpSpPr>
          <p:cNvPr id="6" name="Groupe 5"/>
          <p:cNvGrpSpPr/>
          <p:nvPr/>
        </p:nvGrpSpPr>
        <p:grpSpPr>
          <a:xfrm>
            <a:off x="357888" y="5075981"/>
            <a:ext cx="9361039" cy="934364"/>
            <a:chOff x="357888" y="4330872"/>
            <a:chExt cx="9361039" cy="934364"/>
          </a:xfrm>
        </p:grpSpPr>
        <p:cxnSp>
          <p:nvCxnSpPr>
            <p:cNvPr id="30" name="Connecteur droit 29"/>
            <p:cNvCxnSpPr/>
            <p:nvPr/>
          </p:nvCxnSpPr>
          <p:spPr bwMode="auto">
            <a:xfrm>
              <a:off x="861943" y="4977203"/>
              <a:ext cx="8856984" cy="0"/>
            </a:xfrm>
            <a:prstGeom prst="line">
              <a:avLst/>
            </a:prstGeom>
            <a:solidFill>
              <a:schemeClr val="accent1"/>
            </a:solidFill>
            <a:ln w="38100" cap="flat" cmpd="sng" algn="ctr">
              <a:noFill/>
              <a:prstDash val="solid"/>
              <a:round/>
              <a:headEnd type="arrow" w="med" len="med"/>
              <a:tailEnd type="arrow" w="med" len="med"/>
            </a:ln>
            <a:effectLst/>
          </p:spPr>
        </p:cxnSp>
        <p:sp>
          <p:nvSpPr>
            <p:cNvPr id="31" name="ZoneTexte 30"/>
            <p:cNvSpPr txBox="1"/>
            <p:nvPr/>
          </p:nvSpPr>
          <p:spPr>
            <a:xfrm>
              <a:off x="914931" y="4330872"/>
              <a:ext cx="1826141" cy="923330"/>
            </a:xfrm>
            <a:prstGeom prst="rect">
              <a:avLst/>
            </a:prstGeom>
            <a:noFill/>
            <a:ln w="38100">
              <a:noFill/>
            </a:ln>
          </p:spPr>
          <p:txBody>
            <a:bodyPr wrap="none" rtlCol="0">
              <a:spAutoFit/>
            </a:bodyPr>
            <a:lstStyle/>
            <a:p>
              <a:r>
                <a:rPr lang="en-US" dirty="0" smtClean="0"/>
                <a:t>Extra-cellular  </a:t>
              </a:r>
            </a:p>
            <a:p>
              <a:r>
                <a:rPr lang="en-US" dirty="0"/>
                <a:t>s</a:t>
              </a:r>
              <a:r>
                <a:rPr lang="en-US" dirty="0" smtClean="0"/>
                <a:t>pace thickness</a:t>
              </a:r>
            </a:p>
            <a:p>
              <a:r>
                <a:rPr lang="en-US" dirty="0" smtClean="0"/>
                <a:t>10-30nm</a:t>
              </a:r>
              <a:endParaRPr lang="en-US" dirty="0"/>
            </a:p>
          </p:txBody>
        </p:sp>
        <p:sp>
          <p:nvSpPr>
            <p:cNvPr id="32" name="ZoneTexte 31"/>
            <p:cNvSpPr txBox="1"/>
            <p:nvPr/>
          </p:nvSpPr>
          <p:spPr>
            <a:xfrm>
              <a:off x="5020525" y="4545155"/>
              <a:ext cx="1749197" cy="646331"/>
            </a:xfrm>
            <a:prstGeom prst="rect">
              <a:avLst/>
            </a:prstGeom>
            <a:noFill/>
            <a:ln w="38100">
              <a:noFill/>
            </a:ln>
          </p:spPr>
          <p:txBody>
            <a:bodyPr wrap="none" rtlCol="0">
              <a:spAutoFit/>
            </a:bodyPr>
            <a:lstStyle/>
            <a:p>
              <a:r>
                <a:rPr lang="en-US" dirty="0" smtClean="0"/>
                <a:t>Soma diameter</a:t>
              </a:r>
            </a:p>
            <a:p>
              <a:r>
                <a:rPr lang="en-US" dirty="0" smtClean="0"/>
                <a:t>1-10</a:t>
              </a:r>
              <a:r>
                <a:rPr lang="en-US" dirty="0" smtClean="0">
                  <a:latin typeface="Symbol" panose="05050102010706020507" pitchFamily="18" charset="2"/>
                </a:rPr>
                <a:t>m</a:t>
              </a:r>
              <a:r>
                <a:rPr lang="en-US" dirty="0" smtClean="0"/>
                <a:t>m</a:t>
              </a:r>
              <a:endParaRPr lang="en-US" dirty="0"/>
            </a:p>
          </p:txBody>
        </p:sp>
        <p:sp>
          <p:nvSpPr>
            <p:cNvPr id="33" name="ZoneTexte 32"/>
            <p:cNvSpPr txBox="1"/>
            <p:nvPr/>
          </p:nvSpPr>
          <p:spPr>
            <a:xfrm>
              <a:off x="2710194" y="4545155"/>
              <a:ext cx="1749197" cy="646331"/>
            </a:xfrm>
            <a:prstGeom prst="rect">
              <a:avLst/>
            </a:prstGeom>
            <a:noFill/>
            <a:ln w="38100">
              <a:noFill/>
            </a:ln>
          </p:spPr>
          <p:txBody>
            <a:bodyPr wrap="none" rtlCol="0">
              <a:spAutoFit/>
            </a:bodyPr>
            <a:lstStyle/>
            <a:p>
              <a:r>
                <a:rPr lang="en-US" dirty="0" smtClean="0"/>
                <a:t>Dendrite radius</a:t>
              </a:r>
            </a:p>
            <a:p>
              <a:r>
                <a:rPr lang="en-US" dirty="0" smtClean="0"/>
                <a:t>0.5-0.9 </a:t>
              </a:r>
              <a:r>
                <a:rPr lang="en-US" dirty="0" smtClean="0">
                  <a:latin typeface="Symbol" panose="05050102010706020507" pitchFamily="18" charset="2"/>
                </a:rPr>
                <a:t>m</a:t>
              </a:r>
              <a:r>
                <a:rPr lang="en-US" dirty="0" smtClean="0"/>
                <a:t>m</a:t>
              </a:r>
              <a:endParaRPr lang="en-US" dirty="0"/>
            </a:p>
          </p:txBody>
        </p:sp>
        <p:sp>
          <p:nvSpPr>
            <p:cNvPr id="34" name="ZoneTexte 33"/>
            <p:cNvSpPr txBox="1"/>
            <p:nvPr/>
          </p:nvSpPr>
          <p:spPr>
            <a:xfrm>
              <a:off x="8038786" y="4545155"/>
              <a:ext cx="1377300" cy="646331"/>
            </a:xfrm>
            <a:prstGeom prst="rect">
              <a:avLst/>
            </a:prstGeom>
            <a:noFill/>
            <a:ln w="38100">
              <a:noFill/>
            </a:ln>
          </p:spPr>
          <p:txBody>
            <a:bodyPr wrap="none" rtlCol="0">
              <a:spAutoFit/>
            </a:bodyPr>
            <a:lstStyle/>
            <a:p>
              <a:r>
                <a:rPr lang="en-US" dirty="0" smtClean="0"/>
                <a:t>DMRI voxel</a:t>
              </a:r>
            </a:p>
            <a:p>
              <a:r>
                <a:rPr lang="en-US" dirty="0" smtClean="0"/>
                <a:t>2mm</a:t>
              </a:r>
              <a:endParaRPr lang="en-US" dirty="0"/>
            </a:p>
          </p:txBody>
        </p:sp>
        <p:cxnSp>
          <p:nvCxnSpPr>
            <p:cNvPr id="16" name="Connecteur droit avec flèche 15"/>
            <p:cNvCxnSpPr/>
            <p:nvPr/>
          </p:nvCxnSpPr>
          <p:spPr bwMode="auto">
            <a:xfrm>
              <a:off x="357888" y="5265236"/>
              <a:ext cx="9217024" cy="0"/>
            </a:xfrm>
            <a:prstGeom prst="straightConnector1">
              <a:avLst/>
            </a:prstGeom>
            <a:solidFill>
              <a:schemeClr val="accent1"/>
            </a:solidFill>
            <a:ln w="38100" cap="flat" cmpd="sng" algn="ctr">
              <a:solidFill>
                <a:srgbClr val="0070C0"/>
              </a:solidFill>
              <a:prstDash val="solid"/>
              <a:round/>
              <a:headEnd type="arrow"/>
              <a:tailEnd type="arrow"/>
            </a:ln>
            <a:effectLst/>
          </p:spPr>
        </p:cxnSp>
      </p:grpSp>
      <p:sp>
        <p:nvSpPr>
          <p:cNvPr id="2" name="Rectangle 1"/>
          <p:cNvSpPr/>
          <p:nvPr/>
        </p:nvSpPr>
        <p:spPr>
          <a:xfrm>
            <a:off x="359792" y="725884"/>
            <a:ext cx="9204059" cy="461665"/>
          </a:xfrm>
          <a:prstGeom prst="rect">
            <a:avLst/>
          </a:prstGeom>
        </p:spPr>
        <p:txBody>
          <a:bodyPr wrap="square">
            <a:spAutoFit/>
          </a:bodyPr>
          <a:lstStyle/>
          <a:p>
            <a:pPr defTabSz="914400" eaLnBrk="0" hangingPunct="0"/>
            <a:r>
              <a:rPr lang="en-US" sz="2400" dirty="0" smtClean="0">
                <a:solidFill>
                  <a:srgbClr val="FF0000"/>
                </a:solidFill>
              </a:rPr>
              <a:t>Goal: </a:t>
            </a:r>
            <a:r>
              <a:rPr lang="en-US" sz="2400" dirty="0">
                <a:solidFill>
                  <a:srgbClr val="FF0000"/>
                </a:solidFill>
              </a:rPr>
              <a:t>quantify </a:t>
            </a:r>
            <a:r>
              <a:rPr lang="en-US" sz="2400" dirty="0" err="1">
                <a:solidFill>
                  <a:srgbClr val="FF0000"/>
                </a:solidFill>
              </a:rPr>
              <a:t>dMRI</a:t>
            </a:r>
            <a:r>
              <a:rPr lang="en-US" sz="2400" dirty="0">
                <a:solidFill>
                  <a:srgbClr val="FF0000"/>
                </a:solidFill>
              </a:rPr>
              <a:t> contrast in terms of </a:t>
            </a:r>
            <a:r>
              <a:rPr lang="en-US" sz="2400" dirty="0" smtClean="0">
                <a:solidFill>
                  <a:srgbClr val="FF0000"/>
                </a:solidFill>
              </a:rPr>
              <a:t>tissue micro-structure</a:t>
            </a:r>
            <a:endParaRPr lang="en-US" sz="2400" dirty="0">
              <a:solidFill>
                <a:srgbClr val="FF0000"/>
              </a:solidFill>
            </a:endParaRPr>
          </a:p>
        </p:txBody>
      </p:sp>
    </p:spTree>
    <p:extLst>
      <p:ext uri="{BB962C8B-B14F-4D97-AF65-F5344CB8AC3E}">
        <p14:creationId xmlns:p14="http://schemas.microsoft.com/office/powerpoint/2010/main" val="4146459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3" name="Picture 5" descr="nervous_tissue-human copie">
            <a:hlinkClick r:id="rId3" action="ppaction://hlinkfile"/>
          </p:cNvPr>
          <p:cNvPicPr>
            <a:picLocks noGrp="1" noChangeAspect="1" noChangeArrowheads="1"/>
          </p:cNvPicPr>
          <p:nvPr>
            <p:ph type="body" sz="half" idx="1"/>
          </p:nvPr>
        </p:nvPicPr>
        <p:blipFill>
          <a:blip r:embed="rId4">
            <a:extLst>
              <a:ext uri="{28A0092B-C50C-407E-A947-70E740481C1C}">
                <a14:useLocalDpi xmlns:a14="http://schemas.microsoft.com/office/drawing/2010/main" val="0"/>
              </a:ext>
            </a:extLst>
          </a:blip>
          <a:srcRect/>
          <a:stretch>
            <a:fillRect/>
          </a:stretch>
        </p:blipFill>
        <p:spPr bwMode="auto">
          <a:xfrm>
            <a:off x="5400675" y="1116013"/>
            <a:ext cx="3960813" cy="26146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8052" name="Picture 4" descr="brownian_motion_3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063" y="1692275"/>
            <a:ext cx="3168650" cy="3092450"/>
          </a:xfrm>
          <a:prstGeom prst="rect">
            <a:avLst/>
          </a:prstGeom>
          <a:noFill/>
          <a:extLst>
            <a:ext uri="{909E8E84-426E-40DD-AFC4-6F175D3DCCD1}">
              <a14:hiddenFill xmlns:a14="http://schemas.microsoft.com/office/drawing/2010/main">
                <a:solidFill>
                  <a:srgbClr val="FFFFFF"/>
                </a:solidFill>
              </a14:hiddenFill>
            </a:ext>
          </a:extLst>
        </p:spPr>
      </p:pic>
      <p:sp>
        <p:nvSpPr>
          <p:cNvPr id="258055" name="Freeform 7"/>
          <p:cNvSpPr>
            <a:spLocks/>
          </p:cNvSpPr>
          <p:nvPr/>
        </p:nvSpPr>
        <p:spPr bwMode="auto">
          <a:xfrm>
            <a:off x="6335713" y="1835150"/>
            <a:ext cx="1584325" cy="865188"/>
          </a:xfrm>
          <a:custGeom>
            <a:avLst/>
            <a:gdLst>
              <a:gd name="T0" fmla="*/ 82 w 1290"/>
              <a:gd name="T1" fmla="*/ 648 h 668"/>
              <a:gd name="T2" fmla="*/ 218 w 1290"/>
              <a:gd name="T3" fmla="*/ 528 h 668"/>
              <a:gd name="T4" fmla="*/ 250 w 1290"/>
              <a:gd name="T5" fmla="*/ 544 h 668"/>
              <a:gd name="T6" fmla="*/ 314 w 1290"/>
              <a:gd name="T7" fmla="*/ 456 h 668"/>
              <a:gd name="T8" fmla="*/ 210 w 1290"/>
              <a:gd name="T9" fmla="*/ 400 h 668"/>
              <a:gd name="T10" fmla="*/ 178 w 1290"/>
              <a:gd name="T11" fmla="*/ 360 h 668"/>
              <a:gd name="T12" fmla="*/ 314 w 1290"/>
              <a:gd name="T13" fmla="*/ 304 h 668"/>
              <a:gd name="T14" fmla="*/ 298 w 1290"/>
              <a:gd name="T15" fmla="*/ 376 h 668"/>
              <a:gd name="T16" fmla="*/ 426 w 1290"/>
              <a:gd name="T17" fmla="*/ 352 h 668"/>
              <a:gd name="T18" fmla="*/ 354 w 1290"/>
              <a:gd name="T19" fmla="*/ 200 h 668"/>
              <a:gd name="T20" fmla="*/ 482 w 1290"/>
              <a:gd name="T21" fmla="*/ 272 h 668"/>
              <a:gd name="T22" fmla="*/ 562 w 1290"/>
              <a:gd name="T23" fmla="*/ 376 h 668"/>
              <a:gd name="T24" fmla="*/ 626 w 1290"/>
              <a:gd name="T25" fmla="*/ 416 h 668"/>
              <a:gd name="T26" fmla="*/ 570 w 1290"/>
              <a:gd name="T27" fmla="*/ 488 h 668"/>
              <a:gd name="T28" fmla="*/ 690 w 1290"/>
              <a:gd name="T29" fmla="*/ 592 h 668"/>
              <a:gd name="T30" fmla="*/ 778 w 1290"/>
              <a:gd name="T31" fmla="*/ 568 h 668"/>
              <a:gd name="T32" fmla="*/ 826 w 1290"/>
              <a:gd name="T33" fmla="*/ 376 h 668"/>
              <a:gd name="T34" fmla="*/ 770 w 1290"/>
              <a:gd name="T35" fmla="*/ 376 h 668"/>
              <a:gd name="T36" fmla="*/ 746 w 1290"/>
              <a:gd name="T37" fmla="*/ 264 h 668"/>
              <a:gd name="T38" fmla="*/ 762 w 1290"/>
              <a:gd name="T39" fmla="*/ 240 h 668"/>
              <a:gd name="T40" fmla="*/ 562 w 1290"/>
              <a:gd name="T41" fmla="*/ 184 h 668"/>
              <a:gd name="T42" fmla="*/ 674 w 1290"/>
              <a:gd name="T43" fmla="*/ 96 h 668"/>
              <a:gd name="T44" fmla="*/ 698 w 1290"/>
              <a:gd name="T45" fmla="*/ 88 h 668"/>
              <a:gd name="T46" fmla="*/ 674 w 1290"/>
              <a:gd name="T47" fmla="*/ 160 h 668"/>
              <a:gd name="T48" fmla="*/ 754 w 1290"/>
              <a:gd name="T49" fmla="*/ 200 h 668"/>
              <a:gd name="T50" fmla="*/ 818 w 1290"/>
              <a:gd name="T51" fmla="*/ 304 h 668"/>
              <a:gd name="T52" fmla="*/ 1058 w 1290"/>
              <a:gd name="T53" fmla="*/ 464 h 668"/>
              <a:gd name="T54" fmla="*/ 1074 w 1290"/>
              <a:gd name="T55" fmla="*/ 416 h 668"/>
              <a:gd name="T56" fmla="*/ 1034 w 1290"/>
              <a:gd name="T57" fmla="*/ 264 h 668"/>
              <a:gd name="T58" fmla="*/ 1002 w 1290"/>
              <a:gd name="T59" fmla="*/ 264 h 668"/>
              <a:gd name="T60" fmla="*/ 1098 w 1290"/>
              <a:gd name="T61" fmla="*/ 136 h 668"/>
              <a:gd name="T62" fmla="*/ 1170 w 1290"/>
              <a:gd name="T63" fmla="*/ 184 h 668"/>
              <a:gd name="T64" fmla="*/ 1170 w 1290"/>
              <a:gd name="T65" fmla="*/ 280 h 668"/>
              <a:gd name="T66" fmla="*/ 1226 w 1290"/>
              <a:gd name="T67" fmla="*/ 440 h 668"/>
              <a:gd name="T68" fmla="*/ 1290 w 1290"/>
              <a:gd name="T69" fmla="*/ 57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0" h="668">
                <a:moveTo>
                  <a:pt x="10" y="568"/>
                </a:moveTo>
                <a:cubicBezTo>
                  <a:pt x="19" y="653"/>
                  <a:pt x="0" y="668"/>
                  <a:pt x="82" y="648"/>
                </a:cubicBezTo>
                <a:cubicBezTo>
                  <a:pt x="110" y="629"/>
                  <a:pt x="127" y="629"/>
                  <a:pt x="146" y="600"/>
                </a:cubicBezTo>
                <a:cubicBezTo>
                  <a:pt x="134" y="518"/>
                  <a:pt x="136" y="540"/>
                  <a:pt x="218" y="528"/>
                </a:cubicBezTo>
                <a:cubicBezTo>
                  <a:pt x="226" y="525"/>
                  <a:pt x="234" y="516"/>
                  <a:pt x="242" y="520"/>
                </a:cubicBezTo>
                <a:cubicBezTo>
                  <a:pt x="250" y="524"/>
                  <a:pt x="248" y="536"/>
                  <a:pt x="250" y="544"/>
                </a:cubicBezTo>
                <a:cubicBezTo>
                  <a:pt x="254" y="562"/>
                  <a:pt x="255" y="581"/>
                  <a:pt x="258" y="600"/>
                </a:cubicBezTo>
                <a:cubicBezTo>
                  <a:pt x="285" y="554"/>
                  <a:pt x="301" y="507"/>
                  <a:pt x="314" y="456"/>
                </a:cubicBezTo>
                <a:cubicBezTo>
                  <a:pt x="311" y="445"/>
                  <a:pt x="314" y="432"/>
                  <a:pt x="306" y="424"/>
                </a:cubicBezTo>
                <a:cubicBezTo>
                  <a:pt x="297" y="415"/>
                  <a:pt x="228" y="406"/>
                  <a:pt x="210" y="400"/>
                </a:cubicBezTo>
                <a:cubicBezTo>
                  <a:pt x="207" y="392"/>
                  <a:pt x="207" y="383"/>
                  <a:pt x="202" y="376"/>
                </a:cubicBezTo>
                <a:cubicBezTo>
                  <a:pt x="196" y="368"/>
                  <a:pt x="180" y="369"/>
                  <a:pt x="178" y="360"/>
                </a:cubicBezTo>
                <a:cubicBezTo>
                  <a:pt x="173" y="332"/>
                  <a:pt x="214" y="303"/>
                  <a:pt x="234" y="296"/>
                </a:cubicBezTo>
                <a:cubicBezTo>
                  <a:pt x="261" y="299"/>
                  <a:pt x="289" y="293"/>
                  <a:pt x="314" y="304"/>
                </a:cubicBezTo>
                <a:cubicBezTo>
                  <a:pt x="323" y="308"/>
                  <a:pt x="292" y="311"/>
                  <a:pt x="290" y="320"/>
                </a:cubicBezTo>
                <a:cubicBezTo>
                  <a:pt x="286" y="338"/>
                  <a:pt x="293" y="358"/>
                  <a:pt x="298" y="376"/>
                </a:cubicBezTo>
                <a:cubicBezTo>
                  <a:pt x="301" y="385"/>
                  <a:pt x="309" y="392"/>
                  <a:pt x="314" y="400"/>
                </a:cubicBezTo>
                <a:cubicBezTo>
                  <a:pt x="356" y="390"/>
                  <a:pt x="390" y="376"/>
                  <a:pt x="426" y="352"/>
                </a:cubicBezTo>
                <a:cubicBezTo>
                  <a:pt x="455" y="309"/>
                  <a:pt x="482" y="278"/>
                  <a:pt x="434" y="208"/>
                </a:cubicBezTo>
                <a:cubicBezTo>
                  <a:pt x="419" y="186"/>
                  <a:pt x="381" y="203"/>
                  <a:pt x="354" y="200"/>
                </a:cubicBezTo>
                <a:cubicBezTo>
                  <a:pt x="422" y="173"/>
                  <a:pt x="456" y="174"/>
                  <a:pt x="538" y="168"/>
                </a:cubicBezTo>
                <a:cubicBezTo>
                  <a:pt x="528" y="272"/>
                  <a:pt x="542" y="232"/>
                  <a:pt x="482" y="272"/>
                </a:cubicBezTo>
                <a:cubicBezTo>
                  <a:pt x="491" y="329"/>
                  <a:pt x="491" y="333"/>
                  <a:pt x="538" y="360"/>
                </a:cubicBezTo>
                <a:cubicBezTo>
                  <a:pt x="546" y="365"/>
                  <a:pt x="553" y="372"/>
                  <a:pt x="562" y="376"/>
                </a:cubicBezTo>
                <a:cubicBezTo>
                  <a:pt x="577" y="383"/>
                  <a:pt x="610" y="392"/>
                  <a:pt x="610" y="392"/>
                </a:cubicBezTo>
                <a:cubicBezTo>
                  <a:pt x="615" y="400"/>
                  <a:pt x="628" y="407"/>
                  <a:pt x="626" y="416"/>
                </a:cubicBezTo>
                <a:cubicBezTo>
                  <a:pt x="624" y="427"/>
                  <a:pt x="609" y="431"/>
                  <a:pt x="602" y="440"/>
                </a:cubicBezTo>
                <a:cubicBezTo>
                  <a:pt x="590" y="455"/>
                  <a:pt x="581" y="472"/>
                  <a:pt x="570" y="488"/>
                </a:cubicBezTo>
                <a:cubicBezTo>
                  <a:pt x="549" y="519"/>
                  <a:pt x="545" y="515"/>
                  <a:pt x="578" y="504"/>
                </a:cubicBezTo>
                <a:cubicBezTo>
                  <a:pt x="640" y="525"/>
                  <a:pt x="614" y="573"/>
                  <a:pt x="690" y="592"/>
                </a:cubicBezTo>
                <a:cubicBezTo>
                  <a:pt x="709" y="587"/>
                  <a:pt x="727" y="581"/>
                  <a:pt x="746" y="576"/>
                </a:cubicBezTo>
                <a:cubicBezTo>
                  <a:pt x="757" y="573"/>
                  <a:pt x="769" y="575"/>
                  <a:pt x="778" y="568"/>
                </a:cubicBezTo>
                <a:cubicBezTo>
                  <a:pt x="788" y="560"/>
                  <a:pt x="796" y="501"/>
                  <a:pt x="810" y="480"/>
                </a:cubicBezTo>
                <a:cubicBezTo>
                  <a:pt x="817" y="450"/>
                  <a:pt x="851" y="406"/>
                  <a:pt x="826" y="376"/>
                </a:cubicBezTo>
                <a:cubicBezTo>
                  <a:pt x="819" y="368"/>
                  <a:pt x="805" y="371"/>
                  <a:pt x="794" y="368"/>
                </a:cubicBezTo>
                <a:cubicBezTo>
                  <a:pt x="786" y="371"/>
                  <a:pt x="774" y="384"/>
                  <a:pt x="770" y="376"/>
                </a:cubicBezTo>
                <a:cubicBezTo>
                  <a:pt x="766" y="367"/>
                  <a:pt x="786" y="362"/>
                  <a:pt x="786" y="352"/>
                </a:cubicBezTo>
                <a:cubicBezTo>
                  <a:pt x="786" y="283"/>
                  <a:pt x="783" y="289"/>
                  <a:pt x="746" y="264"/>
                </a:cubicBezTo>
                <a:cubicBezTo>
                  <a:pt x="754" y="259"/>
                  <a:pt x="761" y="252"/>
                  <a:pt x="770" y="248"/>
                </a:cubicBezTo>
                <a:cubicBezTo>
                  <a:pt x="812" y="230"/>
                  <a:pt x="862" y="226"/>
                  <a:pt x="762" y="240"/>
                </a:cubicBezTo>
                <a:cubicBezTo>
                  <a:pt x="756" y="239"/>
                  <a:pt x="597" y="222"/>
                  <a:pt x="570" y="208"/>
                </a:cubicBezTo>
                <a:cubicBezTo>
                  <a:pt x="562" y="204"/>
                  <a:pt x="565" y="192"/>
                  <a:pt x="562" y="184"/>
                </a:cubicBezTo>
                <a:cubicBezTo>
                  <a:pt x="595" y="151"/>
                  <a:pt x="589" y="154"/>
                  <a:pt x="626" y="128"/>
                </a:cubicBezTo>
                <a:cubicBezTo>
                  <a:pt x="642" y="117"/>
                  <a:pt x="674" y="96"/>
                  <a:pt x="674" y="96"/>
                </a:cubicBezTo>
                <a:cubicBezTo>
                  <a:pt x="688" y="53"/>
                  <a:pt x="680" y="34"/>
                  <a:pt x="714" y="0"/>
                </a:cubicBezTo>
                <a:cubicBezTo>
                  <a:pt x="746" y="49"/>
                  <a:pt x="726" y="3"/>
                  <a:pt x="698" y="88"/>
                </a:cubicBezTo>
                <a:cubicBezTo>
                  <a:pt x="693" y="104"/>
                  <a:pt x="687" y="120"/>
                  <a:pt x="682" y="136"/>
                </a:cubicBezTo>
                <a:cubicBezTo>
                  <a:pt x="679" y="144"/>
                  <a:pt x="674" y="160"/>
                  <a:pt x="674" y="160"/>
                </a:cubicBezTo>
                <a:cubicBezTo>
                  <a:pt x="685" y="168"/>
                  <a:pt x="694" y="178"/>
                  <a:pt x="706" y="184"/>
                </a:cubicBezTo>
                <a:cubicBezTo>
                  <a:pt x="721" y="192"/>
                  <a:pt x="740" y="191"/>
                  <a:pt x="754" y="200"/>
                </a:cubicBezTo>
                <a:cubicBezTo>
                  <a:pt x="785" y="221"/>
                  <a:pt x="818" y="237"/>
                  <a:pt x="850" y="256"/>
                </a:cubicBezTo>
                <a:cubicBezTo>
                  <a:pt x="839" y="272"/>
                  <a:pt x="829" y="288"/>
                  <a:pt x="818" y="304"/>
                </a:cubicBezTo>
                <a:cubicBezTo>
                  <a:pt x="813" y="312"/>
                  <a:pt x="802" y="328"/>
                  <a:pt x="802" y="328"/>
                </a:cubicBezTo>
                <a:cubicBezTo>
                  <a:pt x="849" y="399"/>
                  <a:pt x="979" y="432"/>
                  <a:pt x="1058" y="464"/>
                </a:cubicBezTo>
                <a:cubicBezTo>
                  <a:pt x="1006" y="499"/>
                  <a:pt x="1052" y="470"/>
                  <a:pt x="1066" y="448"/>
                </a:cubicBezTo>
                <a:cubicBezTo>
                  <a:pt x="1072" y="439"/>
                  <a:pt x="1070" y="426"/>
                  <a:pt x="1074" y="416"/>
                </a:cubicBezTo>
                <a:cubicBezTo>
                  <a:pt x="1078" y="407"/>
                  <a:pt x="1085" y="400"/>
                  <a:pt x="1090" y="392"/>
                </a:cubicBezTo>
                <a:cubicBezTo>
                  <a:pt x="1080" y="331"/>
                  <a:pt x="1092" y="283"/>
                  <a:pt x="1034" y="264"/>
                </a:cubicBezTo>
                <a:cubicBezTo>
                  <a:pt x="1013" y="267"/>
                  <a:pt x="991" y="272"/>
                  <a:pt x="970" y="272"/>
                </a:cubicBezTo>
                <a:cubicBezTo>
                  <a:pt x="959" y="272"/>
                  <a:pt x="995" y="272"/>
                  <a:pt x="1002" y="264"/>
                </a:cubicBezTo>
                <a:cubicBezTo>
                  <a:pt x="1062" y="194"/>
                  <a:pt x="981" y="228"/>
                  <a:pt x="1042" y="208"/>
                </a:cubicBezTo>
                <a:cubicBezTo>
                  <a:pt x="1074" y="184"/>
                  <a:pt x="1086" y="173"/>
                  <a:pt x="1098" y="136"/>
                </a:cubicBezTo>
                <a:cubicBezTo>
                  <a:pt x="1127" y="146"/>
                  <a:pt x="1157" y="150"/>
                  <a:pt x="1186" y="160"/>
                </a:cubicBezTo>
                <a:cubicBezTo>
                  <a:pt x="1181" y="168"/>
                  <a:pt x="1177" y="177"/>
                  <a:pt x="1170" y="184"/>
                </a:cubicBezTo>
                <a:cubicBezTo>
                  <a:pt x="1144" y="210"/>
                  <a:pt x="1132" y="190"/>
                  <a:pt x="1170" y="216"/>
                </a:cubicBezTo>
                <a:cubicBezTo>
                  <a:pt x="1184" y="259"/>
                  <a:pt x="1212" y="252"/>
                  <a:pt x="1170" y="280"/>
                </a:cubicBezTo>
                <a:cubicBezTo>
                  <a:pt x="1141" y="323"/>
                  <a:pt x="1163" y="362"/>
                  <a:pt x="1178" y="408"/>
                </a:cubicBezTo>
                <a:cubicBezTo>
                  <a:pt x="1184" y="426"/>
                  <a:pt x="1226" y="440"/>
                  <a:pt x="1226" y="440"/>
                </a:cubicBezTo>
                <a:cubicBezTo>
                  <a:pt x="1212" y="481"/>
                  <a:pt x="1227" y="517"/>
                  <a:pt x="1250" y="552"/>
                </a:cubicBezTo>
                <a:cubicBezTo>
                  <a:pt x="1255" y="572"/>
                  <a:pt x="1266" y="624"/>
                  <a:pt x="1290" y="576"/>
                </a:cubicBezTo>
              </a:path>
            </a:pathLst>
          </a:custGeom>
          <a:noFill/>
          <a:ln w="60325">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056" name="Text Box 8"/>
          <p:cNvSpPr txBox="1">
            <a:spLocks noChangeArrowheads="1"/>
          </p:cNvSpPr>
          <p:nvPr/>
        </p:nvSpPr>
        <p:spPr bwMode="auto">
          <a:xfrm>
            <a:off x="215776" y="932616"/>
            <a:ext cx="513313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3000"/>
              </a:lnSpc>
              <a:buClr>
                <a:srgbClr val="000000"/>
              </a:buClr>
              <a:buSzPct val="45000"/>
              <a:buFont typeface="Wingdings" pitchFamily="2" charset="2"/>
              <a:defRPr>
                <a:solidFill>
                  <a:srgbClr val="000000"/>
                </a:solidFill>
                <a:latin typeface="Arial" charset="0"/>
              </a:defRPr>
            </a:lvl1pPr>
            <a:lvl2pPr>
              <a:lnSpc>
                <a:spcPct val="93000"/>
              </a:lnSpc>
              <a:buClr>
                <a:srgbClr val="000000"/>
              </a:buClr>
              <a:buSzPct val="45000"/>
              <a:buFont typeface="Wingdings" pitchFamily="2" charset="2"/>
              <a:defRPr>
                <a:solidFill>
                  <a:srgbClr val="000000"/>
                </a:solidFill>
                <a:latin typeface="Arial" charset="0"/>
              </a:defRPr>
            </a:lvl2pPr>
            <a:lvl3pPr>
              <a:lnSpc>
                <a:spcPct val="93000"/>
              </a:lnSpc>
              <a:buClr>
                <a:srgbClr val="000000"/>
              </a:buClr>
              <a:buSzPct val="45000"/>
              <a:buFont typeface="Wingdings" pitchFamily="2" charset="2"/>
              <a:defRPr>
                <a:solidFill>
                  <a:srgbClr val="000000"/>
                </a:solidFill>
                <a:latin typeface="Arial" charset="0"/>
              </a:defRPr>
            </a:lvl3pPr>
            <a:lvl4pPr>
              <a:lnSpc>
                <a:spcPct val="93000"/>
              </a:lnSpc>
              <a:buClr>
                <a:srgbClr val="000000"/>
              </a:buClr>
              <a:buSzPct val="45000"/>
              <a:buFont typeface="Wingdings" pitchFamily="2" charset="2"/>
              <a:defRPr>
                <a:solidFill>
                  <a:srgbClr val="000000"/>
                </a:solidFill>
                <a:latin typeface="Arial" charset="0"/>
              </a:defRPr>
            </a:lvl4pPr>
            <a:lvl5pPr>
              <a:lnSpc>
                <a:spcPct val="93000"/>
              </a:lnSpc>
              <a:buClr>
                <a:srgbClr val="000000"/>
              </a:buClr>
              <a:buSzPct val="45000"/>
              <a:buFont typeface="Wingdings" pitchFamily="2" charset="2"/>
              <a:defRPr>
                <a:solidFill>
                  <a:srgbClr val="000000"/>
                </a:solidFill>
                <a:latin typeface="Arial" charset="0"/>
              </a:defRPr>
            </a:lvl5pPr>
            <a:lvl6pPr marL="15367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19939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4511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29083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defTabSz="914400">
              <a:lnSpc>
                <a:spcPct val="100000"/>
              </a:lnSpc>
              <a:buClrTx/>
              <a:buSzTx/>
              <a:buFontTx/>
              <a:buNone/>
            </a:pPr>
            <a:r>
              <a:rPr lang="en-US" altLang="en-US" sz="2400" dirty="0" smtClean="0">
                <a:solidFill>
                  <a:schemeClr val="tx1"/>
                </a:solidFill>
              </a:rPr>
              <a:t>Simple (original) model of </a:t>
            </a:r>
            <a:r>
              <a:rPr lang="en-US" altLang="en-US" sz="2400" dirty="0" err="1" smtClean="0">
                <a:solidFill>
                  <a:schemeClr val="tx1"/>
                </a:solidFill>
              </a:rPr>
              <a:t>dMRI</a:t>
            </a:r>
            <a:endParaRPr lang="en-US" altLang="en-US" sz="2400" dirty="0" smtClean="0">
              <a:solidFill>
                <a:schemeClr val="tx1"/>
              </a:solidFill>
            </a:endParaRPr>
          </a:p>
          <a:p>
            <a:pPr defTabSz="914400">
              <a:lnSpc>
                <a:spcPct val="100000"/>
              </a:lnSpc>
              <a:buClrTx/>
              <a:buSzTx/>
              <a:buFontTx/>
              <a:buNone/>
            </a:pPr>
            <a:r>
              <a:rPr lang="en-US" altLang="en-US" sz="2400" dirty="0" smtClean="0">
                <a:solidFill>
                  <a:schemeClr val="tx1"/>
                </a:solidFill>
              </a:rPr>
              <a:t>Brain: 70 percent water</a:t>
            </a:r>
          </a:p>
          <a:p>
            <a:pPr defTabSz="914400">
              <a:lnSpc>
                <a:spcPct val="100000"/>
              </a:lnSpc>
              <a:buClrTx/>
              <a:buSzTx/>
              <a:buFontTx/>
              <a:buNone/>
            </a:pPr>
            <a:r>
              <a:rPr lang="en-US" altLang="en-US" sz="2400" dirty="0" smtClean="0">
                <a:solidFill>
                  <a:schemeClr val="tx1"/>
                </a:solidFill>
              </a:rPr>
              <a:t>Brownian </a:t>
            </a:r>
            <a:r>
              <a:rPr lang="en-US" altLang="en-US" sz="2400" dirty="0">
                <a:solidFill>
                  <a:schemeClr val="tx1"/>
                </a:solidFill>
              </a:rPr>
              <a:t>motion of water molecules</a:t>
            </a:r>
          </a:p>
        </p:txBody>
      </p:sp>
      <p:graphicFrame>
        <p:nvGraphicFramePr>
          <p:cNvPr id="258058" name="Object 10"/>
          <p:cNvGraphicFramePr>
            <a:graphicFrameLocks noChangeAspect="1"/>
          </p:cNvGraphicFramePr>
          <p:nvPr>
            <p:extLst>
              <p:ext uri="{D42A27DB-BD31-4B8C-83A1-F6EECF244321}">
                <p14:modId xmlns:p14="http://schemas.microsoft.com/office/powerpoint/2010/main" val="2300116701"/>
              </p:ext>
            </p:extLst>
          </p:nvPr>
        </p:nvGraphicFramePr>
        <p:xfrm>
          <a:off x="503808" y="4067869"/>
          <a:ext cx="2808288" cy="1612900"/>
        </p:xfrm>
        <a:graphic>
          <a:graphicData uri="http://schemas.openxmlformats.org/presentationml/2006/ole">
            <mc:AlternateContent xmlns:mc="http://schemas.openxmlformats.org/markup-compatibility/2006">
              <mc:Choice xmlns:v="urn:schemas-microsoft-com:vml" Requires="v">
                <p:oleObj spid="_x0000_s60590" name="Equation" r:id="rId6" imgW="1282680" imgH="736560" progId="Equation.3">
                  <p:embed/>
                </p:oleObj>
              </mc:Choice>
              <mc:Fallback>
                <p:oleObj name="Equation" r:id="rId6" imgW="1282680" imgH="736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08" y="4067869"/>
                        <a:ext cx="2808288"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059" name="Rectangle 11"/>
          <p:cNvSpPr>
            <a:spLocks noChangeArrowheads="1"/>
          </p:cNvSpPr>
          <p:nvPr/>
        </p:nvSpPr>
        <p:spPr bwMode="auto">
          <a:xfrm>
            <a:off x="5301795" y="3923853"/>
            <a:ext cx="4073551" cy="77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a:lnSpc>
                <a:spcPct val="93000"/>
              </a:lnSpc>
              <a:buClr>
                <a:srgbClr val="000000"/>
              </a:buClr>
              <a:buSzPct val="45000"/>
              <a:buFont typeface="Wingdings" pitchFamily="2" charset="2"/>
              <a:buNone/>
            </a:pPr>
            <a:r>
              <a:rPr lang="en-GB" altLang="en-US" sz="2400" dirty="0" smtClean="0"/>
              <a:t>Mean-squared displacement</a:t>
            </a:r>
          </a:p>
          <a:p>
            <a:pPr eaLnBrk="1">
              <a:lnSpc>
                <a:spcPct val="93000"/>
              </a:lnSpc>
              <a:buClr>
                <a:srgbClr val="000000"/>
              </a:buClr>
              <a:buSzPct val="45000"/>
              <a:buFont typeface="Wingdings" pitchFamily="2" charset="2"/>
              <a:buNone/>
            </a:pPr>
            <a:r>
              <a:rPr lang="en-GB" altLang="en-US" sz="2400" dirty="0" smtClean="0"/>
              <a:t>Can be obtained by </a:t>
            </a:r>
            <a:r>
              <a:rPr lang="en-GB" altLang="en-US" sz="2400" dirty="0" err="1" smtClean="0"/>
              <a:t>dMRI</a:t>
            </a:r>
            <a:r>
              <a:rPr lang="en-GB" altLang="en-US" sz="2400" dirty="0" smtClean="0"/>
              <a:t> </a:t>
            </a:r>
            <a:endParaRPr lang="en-GB" altLang="en-US" sz="2400" dirty="0"/>
          </a:p>
        </p:txBody>
      </p:sp>
      <p:graphicFrame>
        <p:nvGraphicFramePr>
          <p:cNvPr id="258060" name="Object 12"/>
          <p:cNvGraphicFramePr>
            <a:graphicFrameLocks noChangeAspect="1"/>
          </p:cNvGraphicFramePr>
          <p:nvPr>
            <p:extLst>
              <p:ext uri="{D42A27DB-BD31-4B8C-83A1-F6EECF244321}">
                <p14:modId xmlns:p14="http://schemas.microsoft.com/office/powerpoint/2010/main" val="2828137900"/>
              </p:ext>
            </p:extLst>
          </p:nvPr>
        </p:nvGraphicFramePr>
        <p:xfrm>
          <a:off x="3888184" y="4787949"/>
          <a:ext cx="6064250" cy="792162"/>
        </p:xfrm>
        <a:graphic>
          <a:graphicData uri="http://schemas.openxmlformats.org/presentationml/2006/ole">
            <mc:AlternateContent xmlns:mc="http://schemas.openxmlformats.org/markup-compatibility/2006">
              <mc:Choice xmlns:v="urn:schemas-microsoft-com:vml" Requires="v">
                <p:oleObj spid="_x0000_s60591" name="Équation" r:id="rId8" imgW="2336760" imgH="304560" progId="Equation.3">
                  <p:embed/>
                </p:oleObj>
              </mc:Choice>
              <mc:Fallback>
                <p:oleObj name="Équation" r:id="rId8" imgW="2336760" imgH="304560" progId="Equation.3">
                  <p:embed/>
                  <p:pic>
                    <p:nvPicPr>
                      <p:cNvPr id="0" name=""/>
                      <p:cNvPicPr>
                        <a:picLocks noChangeAspect="1" noChangeArrowheads="1"/>
                      </p:cNvPicPr>
                      <p:nvPr/>
                    </p:nvPicPr>
                    <p:blipFill>
                      <a:blip r:embed="rId9"/>
                      <a:srcRect/>
                      <a:stretch>
                        <a:fillRect/>
                      </a:stretch>
                    </p:blipFill>
                    <p:spPr bwMode="auto">
                      <a:xfrm>
                        <a:off x="3888184" y="4787949"/>
                        <a:ext cx="60642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3"/>
          <p:cNvSpPr txBox="1">
            <a:spLocks noChangeArrowheads="1"/>
          </p:cNvSpPr>
          <p:nvPr/>
        </p:nvSpPr>
        <p:spPr bwMode="auto">
          <a:xfrm>
            <a:off x="503808" y="5788510"/>
            <a:ext cx="7085146" cy="1015663"/>
          </a:xfrm>
          <a:prstGeom prst="rect">
            <a:avLst/>
          </a:prstGeom>
          <a:noFill/>
          <a:ln w="28575">
            <a:solidFill>
              <a:srgbClr val="FFC000"/>
            </a:solidFill>
            <a:miter lim="800000"/>
            <a:headEnd/>
            <a:tailEnd/>
          </a:ln>
        </p:spPr>
        <p:txBody>
          <a:bodyPr wrap="square">
            <a:spAutoFit/>
          </a:bodyPr>
          <a:lstStyle/>
          <a:p>
            <a:pPr defTabSz="914400" eaLnBrk="0" hangingPunct="0">
              <a:spcBef>
                <a:spcPct val="50000"/>
              </a:spcBef>
            </a:pPr>
            <a:r>
              <a:rPr lang="en-US" sz="2400" dirty="0" smtClean="0">
                <a:solidFill>
                  <a:srgbClr val="0070C0"/>
                </a:solidFill>
              </a:rPr>
              <a:t>D =  2 x </a:t>
            </a:r>
            <a:r>
              <a:rPr lang="fr-FR" altLang="en-US" sz="2400" dirty="0" smtClean="0">
                <a:solidFill>
                  <a:srgbClr val="0070C0"/>
                </a:solidFill>
              </a:rPr>
              <a:t>10</a:t>
            </a:r>
            <a:r>
              <a:rPr lang="fr-FR" altLang="en-US" sz="2400" baseline="30000" dirty="0" smtClean="0">
                <a:solidFill>
                  <a:srgbClr val="0070C0"/>
                </a:solidFill>
              </a:rPr>
              <a:t>-3</a:t>
            </a:r>
            <a:r>
              <a:rPr lang="fr-FR" altLang="en-US" sz="2400" dirty="0" smtClean="0">
                <a:solidFill>
                  <a:srgbClr val="0070C0"/>
                </a:solidFill>
              </a:rPr>
              <a:t> </a:t>
            </a:r>
            <a:r>
              <a:rPr lang="fr-FR" altLang="en-US" sz="2400" dirty="0">
                <a:solidFill>
                  <a:srgbClr val="0070C0"/>
                </a:solidFill>
              </a:rPr>
              <a:t>mm²/s </a:t>
            </a:r>
            <a:r>
              <a:rPr lang="fr-FR" altLang="en-US" sz="2400" dirty="0" smtClean="0">
                <a:solidFill>
                  <a:srgbClr val="0070C0"/>
                </a:solidFill>
              </a:rPr>
              <a:t>if no </a:t>
            </a:r>
            <a:r>
              <a:rPr lang="fr-FR" altLang="en-US" sz="2400" dirty="0" err="1" smtClean="0">
                <a:solidFill>
                  <a:srgbClr val="0070C0"/>
                </a:solidFill>
              </a:rPr>
              <a:t>cell</a:t>
            </a:r>
            <a:r>
              <a:rPr lang="fr-FR" altLang="en-US" sz="2400" dirty="0" smtClean="0">
                <a:solidFill>
                  <a:srgbClr val="0070C0"/>
                </a:solidFill>
              </a:rPr>
              <a:t> membranes</a:t>
            </a:r>
            <a:endParaRPr lang="en-US" sz="2400" dirty="0" smtClean="0">
              <a:solidFill>
                <a:srgbClr val="0070C0"/>
              </a:solidFill>
            </a:endParaRPr>
          </a:p>
          <a:p>
            <a:pPr defTabSz="914400" eaLnBrk="0" hangingPunct="0">
              <a:spcBef>
                <a:spcPct val="50000"/>
              </a:spcBef>
            </a:pPr>
            <a:r>
              <a:rPr lang="en-US" sz="2400" dirty="0" smtClean="0">
                <a:solidFill>
                  <a:srgbClr val="0070C0"/>
                </a:solidFill>
                <a:latin typeface="Arial" panose="020B0604020202020204" pitchFamily="34" charset="0"/>
                <a:cs typeface="Arial" panose="020B0604020202020204" pitchFamily="34" charset="0"/>
              </a:rPr>
              <a:t>Experimentally measured =  1x</a:t>
            </a:r>
            <a:r>
              <a:rPr lang="fr-FR" altLang="en-US" sz="2400" dirty="0" smtClean="0">
                <a:solidFill>
                  <a:srgbClr val="0070C0"/>
                </a:solidFill>
              </a:rPr>
              <a:t>10</a:t>
            </a:r>
            <a:r>
              <a:rPr lang="fr-FR" altLang="en-US" sz="2400" baseline="30000" dirty="0" smtClean="0">
                <a:solidFill>
                  <a:srgbClr val="0070C0"/>
                </a:solidFill>
              </a:rPr>
              <a:t>-3</a:t>
            </a:r>
            <a:r>
              <a:rPr lang="fr-FR" altLang="en-US" sz="2400" dirty="0" smtClean="0">
                <a:solidFill>
                  <a:srgbClr val="0070C0"/>
                </a:solidFill>
              </a:rPr>
              <a:t> mm²/s </a:t>
            </a:r>
            <a:endParaRPr lang="en-US" sz="2400"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233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ChangeArrowheads="1"/>
          </p:cNvSpPr>
          <p:nvPr/>
        </p:nvSpPr>
        <p:spPr bwMode="auto">
          <a:xfrm>
            <a:off x="503808" y="6459783"/>
            <a:ext cx="9577064" cy="344390"/>
          </a:xfrm>
          <a:prstGeom prst="rect">
            <a:avLst/>
          </a:prstGeom>
          <a:noFill/>
          <a:ln w="9525">
            <a:noFill/>
            <a:miter lim="800000"/>
            <a:headEnd/>
            <a:tailEnd/>
          </a:ln>
        </p:spPr>
        <p:txBody>
          <a:bodyPr wrap="square">
            <a:spAutoFit/>
          </a:bodyPr>
          <a:lstStyle/>
          <a:p>
            <a:pPr defTabSz="914400">
              <a:lnSpc>
                <a:spcPct val="91000"/>
              </a:lnSpc>
              <a:spcBef>
                <a:spcPct val="50000"/>
              </a:spcBef>
              <a:buClr>
                <a:srgbClr val="000000"/>
              </a:buClr>
              <a:buSzPct val="100000"/>
            </a:pPr>
            <a:r>
              <a:rPr lang="en-US" dirty="0" smtClean="0">
                <a:solidFill>
                  <a:srgbClr val="000000"/>
                </a:solidFill>
              </a:rPr>
              <a:t>Pulsed gradient </a:t>
            </a:r>
            <a:r>
              <a:rPr lang="en-US" dirty="0">
                <a:solidFill>
                  <a:srgbClr val="000000"/>
                </a:solidFill>
              </a:rPr>
              <a:t>s</a:t>
            </a:r>
            <a:r>
              <a:rPr lang="en-US" dirty="0" smtClean="0">
                <a:solidFill>
                  <a:srgbClr val="000000"/>
                </a:solidFill>
              </a:rPr>
              <a:t>pin echo (PGSE) sequence (Stejskal-Tanner-1965)</a:t>
            </a:r>
            <a:endParaRPr lang="en-US" b="1" dirty="0">
              <a:solidFill>
                <a:srgbClr val="000000"/>
              </a:solidFill>
            </a:endParaRPr>
          </a:p>
        </p:txBody>
      </p:sp>
      <p:grpSp>
        <p:nvGrpSpPr>
          <p:cNvPr id="5" name="Groupe 4"/>
          <p:cNvGrpSpPr/>
          <p:nvPr/>
        </p:nvGrpSpPr>
        <p:grpSpPr>
          <a:xfrm>
            <a:off x="647824" y="3059757"/>
            <a:ext cx="6985300" cy="3339381"/>
            <a:chOff x="1007340" y="3464792"/>
            <a:chExt cx="6964362" cy="3271043"/>
          </a:xfrm>
        </p:grpSpPr>
        <p:grpSp>
          <p:nvGrpSpPr>
            <p:cNvPr id="2" name="Groupe 1"/>
            <p:cNvGrpSpPr/>
            <p:nvPr/>
          </p:nvGrpSpPr>
          <p:grpSpPr>
            <a:xfrm>
              <a:off x="1007340" y="3464792"/>
              <a:ext cx="6964362" cy="3271043"/>
              <a:chOff x="360363" y="1325563"/>
              <a:chExt cx="9432925" cy="4614862"/>
            </a:xfrm>
          </p:grpSpPr>
          <p:sp>
            <p:nvSpPr>
              <p:cNvPr id="220162" name="Line 3"/>
              <p:cNvSpPr>
                <a:spLocks noChangeShapeType="1"/>
              </p:cNvSpPr>
              <p:nvPr/>
            </p:nvSpPr>
            <p:spPr bwMode="auto">
              <a:xfrm>
                <a:off x="2376488" y="2411413"/>
                <a:ext cx="3910012"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pic>
            <p:nvPicPr>
              <p:cNvPr id="220163" name="Picture 4"/>
              <p:cNvPicPr>
                <a:picLocks noChangeAspect="1" noChangeArrowheads="1"/>
              </p:cNvPicPr>
              <p:nvPr/>
            </p:nvPicPr>
            <p:blipFill>
              <a:blip r:embed="rId2"/>
              <a:srcRect/>
              <a:stretch>
                <a:fillRect/>
              </a:stretch>
            </p:blipFill>
            <p:spPr bwMode="auto">
              <a:xfrm>
                <a:off x="7632700" y="4044950"/>
                <a:ext cx="2160588" cy="1103313"/>
              </a:xfrm>
              <a:prstGeom prst="rect">
                <a:avLst/>
              </a:prstGeom>
              <a:noFill/>
              <a:ln w="9525">
                <a:noFill/>
                <a:miter lim="800000"/>
                <a:headEnd/>
                <a:tailEnd/>
              </a:ln>
            </p:spPr>
          </p:pic>
          <p:sp>
            <p:nvSpPr>
              <p:cNvPr id="220164" name="Text Box 5"/>
              <p:cNvSpPr txBox="1">
                <a:spLocks noChangeArrowheads="1"/>
              </p:cNvSpPr>
              <p:nvPr/>
            </p:nvSpPr>
            <p:spPr bwMode="auto">
              <a:xfrm>
                <a:off x="4587875" y="1995488"/>
                <a:ext cx="383438" cy="369332"/>
              </a:xfrm>
              <a:prstGeom prst="rect">
                <a:avLst/>
              </a:prstGeom>
              <a:noFill/>
              <a:ln w="9525">
                <a:noFill/>
                <a:miter lim="800000"/>
                <a:headEnd/>
                <a:tailEnd/>
              </a:ln>
            </p:spPr>
            <p:txBody>
              <a:bodyPr wrap="none">
                <a:spAutoFit/>
              </a:bodyPr>
              <a:lstStyle/>
              <a:p>
                <a:pPr defTabSz="914400" eaLnBrk="0" hangingPunct="0"/>
                <a:r>
                  <a:rPr lang="en-US" dirty="0" smtClean="0">
                    <a:solidFill>
                      <a:srgbClr val="000000"/>
                    </a:solidFill>
                    <a:latin typeface="Symbol" pitchFamily="18" charset="2"/>
                  </a:rPr>
                  <a:t>D </a:t>
                </a:r>
                <a:endParaRPr lang="en-US" dirty="0">
                  <a:solidFill>
                    <a:srgbClr val="000000"/>
                  </a:solidFill>
                  <a:latin typeface="Symbol" pitchFamily="18" charset="2"/>
                </a:endParaRPr>
              </a:p>
            </p:txBody>
          </p:sp>
          <p:grpSp>
            <p:nvGrpSpPr>
              <p:cNvPr id="220165" name="Group 6"/>
              <p:cNvGrpSpPr>
                <a:grpSpLocks/>
              </p:cNvGrpSpPr>
              <p:nvPr/>
            </p:nvGrpSpPr>
            <p:grpSpPr bwMode="auto">
              <a:xfrm>
                <a:off x="360363" y="2719388"/>
                <a:ext cx="9070975" cy="3221037"/>
                <a:chOff x="227" y="1713"/>
                <a:chExt cx="5714" cy="2029"/>
              </a:xfrm>
            </p:grpSpPr>
            <p:sp>
              <p:nvSpPr>
                <p:cNvPr id="220168" name="Line 7"/>
                <p:cNvSpPr>
                  <a:spLocks noChangeShapeType="1"/>
                </p:cNvSpPr>
                <p:nvPr/>
              </p:nvSpPr>
              <p:spPr bwMode="auto">
                <a:xfrm flipV="1">
                  <a:off x="227" y="2897"/>
                  <a:ext cx="5714" cy="0"/>
                </a:xfrm>
                <a:prstGeom prst="line">
                  <a:avLst/>
                </a:prstGeom>
                <a:noFill/>
                <a:ln w="19050">
                  <a:solidFill>
                    <a:schemeClr val="tx1"/>
                  </a:solidFill>
                  <a:round/>
                  <a:headEnd/>
                  <a:tailEnd type="triangle" w="med" len="med"/>
                </a:ln>
              </p:spPr>
              <p:txBody>
                <a:bodyPr/>
                <a:lstStyle/>
                <a:p>
                  <a:endParaRPr lang="fr-FR">
                    <a:solidFill>
                      <a:srgbClr val="000000"/>
                    </a:solidFill>
                  </a:endParaRPr>
                </a:p>
              </p:txBody>
            </p:sp>
            <p:pic>
              <p:nvPicPr>
                <p:cNvPr id="220169" name="Picture 8"/>
                <p:cNvPicPr>
                  <a:picLocks noChangeAspect="1" noChangeArrowheads="1"/>
                </p:cNvPicPr>
                <p:nvPr/>
              </p:nvPicPr>
              <p:blipFill>
                <a:blip r:embed="rId3"/>
                <a:srcRect/>
                <a:stretch>
                  <a:fillRect/>
                </a:stretch>
              </p:blipFill>
              <p:spPr bwMode="auto">
                <a:xfrm>
                  <a:off x="1508" y="2052"/>
                  <a:ext cx="684" cy="845"/>
                </a:xfrm>
                <a:prstGeom prst="rect">
                  <a:avLst/>
                </a:prstGeom>
                <a:noFill/>
                <a:ln w="9525">
                  <a:noFill/>
                  <a:miter lim="800000"/>
                  <a:headEnd/>
                  <a:tailEnd/>
                </a:ln>
              </p:spPr>
            </p:pic>
            <p:pic>
              <p:nvPicPr>
                <p:cNvPr id="220170" name="Picture 9"/>
                <p:cNvPicPr>
                  <a:picLocks noChangeAspect="1" noChangeArrowheads="1"/>
                </p:cNvPicPr>
                <p:nvPr/>
              </p:nvPicPr>
              <p:blipFill>
                <a:blip r:embed="rId4"/>
                <a:srcRect/>
                <a:stretch>
                  <a:fillRect/>
                </a:stretch>
              </p:blipFill>
              <p:spPr bwMode="auto">
                <a:xfrm>
                  <a:off x="2936" y="2474"/>
                  <a:ext cx="284" cy="654"/>
                </a:xfrm>
                <a:prstGeom prst="rect">
                  <a:avLst/>
                </a:prstGeom>
                <a:noFill/>
                <a:ln w="9525">
                  <a:noFill/>
                  <a:miter lim="800000"/>
                  <a:headEnd/>
                  <a:tailEnd/>
                </a:ln>
              </p:spPr>
            </p:pic>
            <p:pic>
              <p:nvPicPr>
                <p:cNvPr id="220171" name="Picture 10"/>
                <p:cNvPicPr>
                  <a:picLocks noChangeAspect="1" noChangeArrowheads="1"/>
                </p:cNvPicPr>
                <p:nvPr/>
              </p:nvPicPr>
              <p:blipFill>
                <a:blip r:embed="rId3"/>
                <a:srcRect/>
                <a:stretch>
                  <a:fillRect/>
                </a:stretch>
              </p:blipFill>
              <p:spPr bwMode="auto">
                <a:xfrm>
                  <a:off x="3991" y="2063"/>
                  <a:ext cx="684" cy="845"/>
                </a:xfrm>
                <a:prstGeom prst="rect">
                  <a:avLst/>
                </a:prstGeom>
                <a:noFill/>
                <a:ln w="9525">
                  <a:noFill/>
                  <a:miter lim="800000"/>
                  <a:headEnd/>
                  <a:tailEnd/>
                </a:ln>
              </p:spPr>
            </p:pic>
            <p:sp>
              <p:nvSpPr>
                <p:cNvPr id="220172" name="Line 11"/>
                <p:cNvSpPr>
                  <a:spLocks noChangeShapeType="1"/>
                </p:cNvSpPr>
                <p:nvPr/>
              </p:nvSpPr>
              <p:spPr bwMode="auto">
                <a:xfrm>
                  <a:off x="1508"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220173" name="Line 12"/>
                <p:cNvSpPr>
                  <a:spLocks noChangeShapeType="1"/>
                </p:cNvSpPr>
                <p:nvPr/>
              </p:nvSpPr>
              <p:spPr bwMode="auto">
                <a:xfrm>
                  <a:off x="3971"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220174" name="Text Box 13"/>
                <p:cNvSpPr txBox="1">
                  <a:spLocks noChangeArrowheads="1"/>
                </p:cNvSpPr>
                <p:nvPr/>
              </p:nvSpPr>
              <p:spPr bwMode="auto">
                <a:xfrm>
                  <a:off x="2740" y="2165"/>
                  <a:ext cx="548"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rPr>
                    <a:t>RF180</a:t>
                  </a:r>
                </a:p>
              </p:txBody>
            </p:sp>
            <p:sp>
              <p:nvSpPr>
                <p:cNvPr id="220175" name="Text Box 14"/>
                <p:cNvSpPr txBox="1">
                  <a:spLocks noChangeArrowheads="1"/>
                </p:cNvSpPr>
                <p:nvPr/>
              </p:nvSpPr>
              <p:spPr bwMode="auto">
                <a:xfrm>
                  <a:off x="1692" y="1713"/>
                  <a:ext cx="187"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latin typeface="Symbol" pitchFamily="18" charset="2"/>
                    </a:rPr>
                    <a:t>d</a:t>
                  </a:r>
                </a:p>
              </p:txBody>
            </p:sp>
            <p:sp>
              <p:nvSpPr>
                <p:cNvPr id="220176" name="Text Box 15"/>
                <p:cNvSpPr txBox="1">
                  <a:spLocks noChangeArrowheads="1"/>
                </p:cNvSpPr>
                <p:nvPr/>
              </p:nvSpPr>
              <p:spPr bwMode="auto">
                <a:xfrm>
                  <a:off x="4168" y="1744"/>
                  <a:ext cx="186"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latin typeface="Symbol" pitchFamily="18" charset="2"/>
                    </a:rPr>
                    <a:t>d</a:t>
                  </a:r>
                </a:p>
              </p:txBody>
            </p:sp>
            <p:sp>
              <p:nvSpPr>
                <p:cNvPr id="220177" name="Text Box 16"/>
                <p:cNvSpPr txBox="1">
                  <a:spLocks noChangeArrowheads="1"/>
                </p:cNvSpPr>
                <p:nvPr/>
              </p:nvSpPr>
              <p:spPr bwMode="auto">
                <a:xfrm>
                  <a:off x="1179" y="1882"/>
                  <a:ext cx="196"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rPr>
                    <a:t>g</a:t>
                  </a:r>
                </a:p>
              </p:txBody>
            </p:sp>
            <p:sp>
              <p:nvSpPr>
                <p:cNvPr id="220178" name="Text Box 17"/>
                <p:cNvSpPr txBox="1">
                  <a:spLocks noChangeArrowheads="1"/>
                </p:cNvSpPr>
                <p:nvPr/>
              </p:nvSpPr>
              <p:spPr bwMode="auto">
                <a:xfrm>
                  <a:off x="4763" y="1973"/>
                  <a:ext cx="196"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rPr>
                    <a:t>g</a:t>
                  </a:r>
                </a:p>
              </p:txBody>
            </p:sp>
            <p:sp>
              <p:nvSpPr>
                <p:cNvPr id="220179" name="Text Box 18"/>
                <p:cNvSpPr txBox="1">
                  <a:spLocks noChangeArrowheads="1"/>
                </p:cNvSpPr>
                <p:nvPr/>
              </p:nvSpPr>
              <p:spPr bwMode="auto">
                <a:xfrm>
                  <a:off x="5251" y="2165"/>
                  <a:ext cx="443"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rPr>
                    <a:t>Echo</a:t>
                  </a:r>
                </a:p>
              </p:txBody>
            </p:sp>
            <p:sp>
              <p:nvSpPr>
                <p:cNvPr id="220180" name="Text Box 19"/>
                <p:cNvSpPr txBox="1">
                  <a:spLocks noChangeArrowheads="1"/>
                </p:cNvSpPr>
                <p:nvPr/>
              </p:nvSpPr>
              <p:spPr bwMode="auto">
                <a:xfrm>
                  <a:off x="363" y="2440"/>
                  <a:ext cx="416" cy="327"/>
                </a:xfrm>
                <a:prstGeom prst="rect">
                  <a:avLst/>
                </a:prstGeom>
                <a:noFill/>
                <a:ln w="9525">
                  <a:noFill/>
                  <a:miter lim="800000"/>
                  <a:headEnd/>
                  <a:tailEnd/>
                </a:ln>
              </p:spPr>
              <p:txBody>
                <a:bodyPr wrap="none">
                  <a:spAutoFit/>
                </a:bodyPr>
                <a:lstStyle/>
                <a:p>
                  <a:pPr defTabSz="914400" eaLnBrk="0" hangingPunct="0"/>
                  <a:r>
                    <a:rPr lang="en-US" sz="2800" b="1">
                      <a:solidFill>
                        <a:srgbClr val="000066"/>
                      </a:solidFill>
                    </a:rPr>
                    <a:t>f(t)</a:t>
                  </a:r>
                </a:p>
              </p:txBody>
            </p:sp>
            <p:sp>
              <p:nvSpPr>
                <p:cNvPr id="220181" name="Line 20"/>
                <p:cNvSpPr>
                  <a:spLocks noChangeShapeType="1"/>
                </p:cNvSpPr>
                <p:nvPr/>
              </p:nvSpPr>
              <p:spPr bwMode="auto">
                <a:xfrm flipV="1">
                  <a:off x="2177" y="2018"/>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2" name="Line 21"/>
                <p:cNvSpPr>
                  <a:spLocks noChangeShapeType="1"/>
                </p:cNvSpPr>
                <p:nvPr/>
              </p:nvSpPr>
              <p:spPr bwMode="auto">
                <a:xfrm>
                  <a:off x="1497" y="2018"/>
                  <a:ext cx="680"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3" name="Line 22"/>
                <p:cNvSpPr>
                  <a:spLocks noChangeShapeType="1"/>
                </p:cNvSpPr>
                <p:nvPr/>
              </p:nvSpPr>
              <p:spPr bwMode="auto">
                <a:xfrm flipV="1">
                  <a:off x="1497" y="2018"/>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4" name="Line 23"/>
                <p:cNvSpPr>
                  <a:spLocks noChangeShapeType="1"/>
                </p:cNvSpPr>
                <p:nvPr/>
              </p:nvSpPr>
              <p:spPr bwMode="auto">
                <a:xfrm>
                  <a:off x="227" y="2880"/>
                  <a:ext cx="1269"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5" name="Line 24"/>
                <p:cNvSpPr>
                  <a:spLocks noChangeShapeType="1"/>
                </p:cNvSpPr>
                <p:nvPr/>
              </p:nvSpPr>
              <p:spPr bwMode="auto">
                <a:xfrm>
                  <a:off x="2177" y="2880"/>
                  <a:ext cx="1814"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6" name="Line 25"/>
                <p:cNvSpPr>
                  <a:spLocks noChangeShapeType="1"/>
                </p:cNvSpPr>
                <p:nvPr/>
              </p:nvSpPr>
              <p:spPr bwMode="auto">
                <a:xfrm flipV="1">
                  <a:off x="3991" y="2880"/>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7" name="Line 26"/>
                <p:cNvSpPr>
                  <a:spLocks noChangeShapeType="1"/>
                </p:cNvSpPr>
                <p:nvPr/>
              </p:nvSpPr>
              <p:spPr bwMode="auto">
                <a:xfrm>
                  <a:off x="3991" y="3742"/>
                  <a:ext cx="680"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8" name="Line 27"/>
                <p:cNvSpPr>
                  <a:spLocks noChangeShapeType="1"/>
                </p:cNvSpPr>
                <p:nvPr/>
              </p:nvSpPr>
              <p:spPr bwMode="auto">
                <a:xfrm flipV="1">
                  <a:off x="4672" y="2880"/>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220189" name="Line 28"/>
                <p:cNvSpPr>
                  <a:spLocks noChangeShapeType="1"/>
                </p:cNvSpPr>
                <p:nvPr/>
              </p:nvSpPr>
              <p:spPr bwMode="auto">
                <a:xfrm>
                  <a:off x="4672" y="2880"/>
                  <a:ext cx="1269" cy="0"/>
                </a:xfrm>
                <a:prstGeom prst="line">
                  <a:avLst/>
                </a:prstGeom>
                <a:noFill/>
                <a:ln w="63500">
                  <a:solidFill>
                    <a:srgbClr val="000080"/>
                  </a:solidFill>
                  <a:round/>
                  <a:headEnd/>
                  <a:tailEnd/>
                </a:ln>
              </p:spPr>
              <p:txBody>
                <a:bodyPr/>
                <a:lstStyle/>
                <a:p>
                  <a:endParaRPr lang="fr-FR">
                    <a:solidFill>
                      <a:srgbClr val="000000"/>
                    </a:solidFill>
                  </a:endParaRPr>
                </a:p>
              </p:txBody>
            </p:sp>
          </p:grpSp>
          <p:sp>
            <p:nvSpPr>
              <p:cNvPr id="220166" name="Line 29"/>
              <p:cNvSpPr>
                <a:spLocks noChangeShapeType="1"/>
              </p:cNvSpPr>
              <p:nvPr/>
            </p:nvSpPr>
            <p:spPr bwMode="auto">
              <a:xfrm>
                <a:off x="2376488" y="1835150"/>
                <a:ext cx="6264275"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220167" name="Text Box 30"/>
              <p:cNvSpPr txBox="1">
                <a:spLocks noChangeArrowheads="1"/>
              </p:cNvSpPr>
              <p:nvPr/>
            </p:nvSpPr>
            <p:spPr bwMode="auto">
              <a:xfrm>
                <a:off x="7324725" y="1325563"/>
                <a:ext cx="509588" cy="396875"/>
              </a:xfrm>
              <a:prstGeom prst="rect">
                <a:avLst/>
              </a:prstGeom>
              <a:noFill/>
              <a:ln w="9525">
                <a:noFill/>
                <a:miter lim="800000"/>
                <a:headEnd/>
                <a:tailEnd/>
              </a:ln>
            </p:spPr>
            <p:txBody>
              <a:bodyPr wrap="none">
                <a:spAutoFit/>
              </a:bodyPr>
              <a:lstStyle/>
              <a:p>
                <a:pPr defTabSz="914400" eaLnBrk="0" hangingPunct="0"/>
                <a:r>
                  <a:rPr lang="en-US" sz="2000" dirty="0">
                    <a:solidFill>
                      <a:srgbClr val="000000"/>
                    </a:solidFill>
                  </a:rPr>
                  <a:t>TE</a:t>
                </a:r>
              </a:p>
            </p:txBody>
          </p:sp>
        </p:grpSp>
        <p:sp>
          <p:nvSpPr>
            <p:cNvPr id="3" name="ZoneTexte 2"/>
            <p:cNvSpPr txBox="1"/>
            <p:nvPr/>
          </p:nvSpPr>
          <p:spPr>
            <a:xfrm>
              <a:off x="4476048" y="3922972"/>
              <a:ext cx="1728192" cy="369332"/>
            </a:xfrm>
            <a:prstGeom prst="rect">
              <a:avLst/>
            </a:prstGeom>
            <a:noFill/>
          </p:spPr>
          <p:txBody>
            <a:bodyPr wrap="square" rtlCol="0">
              <a:spAutoFit/>
            </a:bodyPr>
            <a:lstStyle/>
            <a:p>
              <a:r>
                <a:rPr lang="fr-FR" dirty="0" smtClean="0">
                  <a:solidFill>
                    <a:srgbClr val="000000"/>
                  </a:solidFill>
                </a:rPr>
                <a:t>Diffusion time</a:t>
              </a:r>
              <a:endParaRPr lang="fr-FR" dirty="0">
                <a:solidFill>
                  <a:srgbClr val="000000"/>
                </a:solidFill>
              </a:endParaRPr>
            </a:p>
          </p:txBody>
        </p:sp>
        <p:sp>
          <p:nvSpPr>
            <p:cNvPr id="4" name="ZoneTexte 3"/>
            <p:cNvSpPr txBox="1"/>
            <p:nvPr/>
          </p:nvSpPr>
          <p:spPr>
            <a:xfrm>
              <a:off x="3091265" y="4452744"/>
              <a:ext cx="2304256" cy="369332"/>
            </a:xfrm>
            <a:prstGeom prst="rect">
              <a:avLst/>
            </a:prstGeom>
            <a:noFill/>
          </p:spPr>
          <p:txBody>
            <a:bodyPr wrap="square" rtlCol="0">
              <a:spAutoFit/>
            </a:bodyPr>
            <a:lstStyle/>
            <a:p>
              <a:r>
                <a:rPr lang="fr-FR" dirty="0" smtClean="0">
                  <a:solidFill>
                    <a:srgbClr val="000000"/>
                  </a:solidFill>
                </a:rPr>
                <a:t>Gradient duration</a:t>
              </a:r>
              <a:endParaRPr lang="fr-FR" dirty="0">
                <a:solidFill>
                  <a:srgbClr val="000000"/>
                </a:solidFill>
              </a:endParaRPr>
            </a:p>
          </p:txBody>
        </p:sp>
      </p:grpSp>
      <p:grpSp>
        <p:nvGrpSpPr>
          <p:cNvPr id="35" name="Groupe 34"/>
          <p:cNvGrpSpPr/>
          <p:nvPr/>
        </p:nvGrpSpPr>
        <p:grpSpPr>
          <a:xfrm>
            <a:off x="7179699" y="1187549"/>
            <a:ext cx="2469125" cy="1871910"/>
            <a:chOff x="0" y="3132138"/>
            <a:chExt cx="2016125" cy="1439862"/>
          </a:xfrm>
        </p:grpSpPr>
        <p:sp>
          <p:nvSpPr>
            <p:cNvPr id="36" name="Line 16"/>
            <p:cNvSpPr>
              <a:spLocks noChangeShapeType="1"/>
            </p:cNvSpPr>
            <p:nvPr/>
          </p:nvSpPr>
          <p:spPr bwMode="auto">
            <a:xfrm flipH="1" flipV="1">
              <a:off x="1792288" y="4122738"/>
              <a:ext cx="9525" cy="285750"/>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37" name="Line 17"/>
            <p:cNvSpPr>
              <a:spLocks noChangeShapeType="1"/>
            </p:cNvSpPr>
            <p:nvPr/>
          </p:nvSpPr>
          <p:spPr bwMode="auto">
            <a:xfrm flipV="1">
              <a:off x="1527175" y="3903663"/>
              <a:ext cx="0" cy="504825"/>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38" name="Line 18"/>
            <p:cNvSpPr>
              <a:spLocks noChangeShapeType="1"/>
            </p:cNvSpPr>
            <p:nvPr/>
          </p:nvSpPr>
          <p:spPr bwMode="auto">
            <a:xfrm flipV="1">
              <a:off x="1252538" y="3732213"/>
              <a:ext cx="0" cy="676275"/>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39" name="Line 19"/>
            <p:cNvSpPr>
              <a:spLocks noChangeShapeType="1"/>
            </p:cNvSpPr>
            <p:nvPr/>
          </p:nvSpPr>
          <p:spPr bwMode="auto">
            <a:xfrm flipV="1">
              <a:off x="992161" y="3525136"/>
              <a:ext cx="0" cy="866775"/>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40" name="Line 20"/>
            <p:cNvSpPr>
              <a:spLocks noChangeShapeType="1"/>
            </p:cNvSpPr>
            <p:nvPr/>
          </p:nvSpPr>
          <p:spPr bwMode="auto">
            <a:xfrm flipV="1">
              <a:off x="704850" y="3379788"/>
              <a:ext cx="0" cy="1028700"/>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41" name="Line 21"/>
            <p:cNvSpPr>
              <a:spLocks noChangeShapeType="1"/>
            </p:cNvSpPr>
            <p:nvPr/>
          </p:nvSpPr>
          <p:spPr bwMode="auto">
            <a:xfrm flipH="1" flipV="1">
              <a:off x="430213" y="3132138"/>
              <a:ext cx="0" cy="1276350"/>
            </a:xfrm>
            <a:prstGeom prst="line">
              <a:avLst/>
            </a:prstGeom>
            <a:noFill/>
            <a:ln w="28575">
              <a:solidFill>
                <a:srgbClr val="FF0000"/>
              </a:solidFill>
              <a:round/>
              <a:headEnd type="none" w="sm" len="sm"/>
              <a:tailEnd type="stealth" w="lg" len="lg"/>
            </a:ln>
          </p:spPr>
          <p:txBody>
            <a:bodyPr/>
            <a:lstStyle/>
            <a:p>
              <a:endParaRPr lang="fr-FR">
                <a:solidFill>
                  <a:srgbClr val="000000"/>
                </a:solidFill>
              </a:endParaRPr>
            </a:p>
          </p:txBody>
        </p:sp>
        <p:sp>
          <p:nvSpPr>
            <p:cNvPr id="42" name="Line 21"/>
            <p:cNvSpPr>
              <a:spLocks noChangeShapeType="1"/>
            </p:cNvSpPr>
            <p:nvPr/>
          </p:nvSpPr>
          <p:spPr bwMode="auto">
            <a:xfrm flipH="1" flipV="1">
              <a:off x="431800" y="3203575"/>
              <a:ext cx="1368425" cy="936625"/>
            </a:xfrm>
            <a:prstGeom prst="line">
              <a:avLst/>
            </a:prstGeom>
            <a:noFill/>
            <a:ln w="28575">
              <a:solidFill>
                <a:srgbClr val="FF0000"/>
              </a:solidFill>
              <a:round/>
              <a:headEnd type="none" w="sm" len="sm"/>
              <a:tailEnd type="none" w="lg" len="lg"/>
            </a:ln>
          </p:spPr>
          <p:txBody>
            <a:bodyPr/>
            <a:lstStyle/>
            <a:p>
              <a:endParaRPr lang="fr-FR">
                <a:solidFill>
                  <a:srgbClr val="000000"/>
                </a:solidFill>
              </a:endParaRPr>
            </a:p>
          </p:txBody>
        </p:sp>
        <p:sp>
          <p:nvSpPr>
            <p:cNvPr id="43" name="Line 21"/>
            <p:cNvSpPr>
              <a:spLocks noChangeShapeType="1"/>
            </p:cNvSpPr>
            <p:nvPr/>
          </p:nvSpPr>
          <p:spPr bwMode="auto">
            <a:xfrm flipH="1" flipV="1">
              <a:off x="0" y="4572000"/>
              <a:ext cx="2016125" cy="0"/>
            </a:xfrm>
            <a:prstGeom prst="line">
              <a:avLst/>
            </a:prstGeom>
            <a:noFill/>
            <a:ln w="28575">
              <a:solidFill>
                <a:srgbClr val="FF0000"/>
              </a:solidFill>
              <a:round/>
              <a:headEnd type="none" w="sm" len="sm"/>
              <a:tailEnd type="none" w="lg" len="lg"/>
            </a:ln>
          </p:spPr>
          <p:txBody>
            <a:bodyPr/>
            <a:lstStyle/>
            <a:p>
              <a:endParaRPr lang="fr-FR">
                <a:solidFill>
                  <a:srgbClr val="000000"/>
                </a:solidFill>
              </a:endParaRPr>
            </a:p>
          </p:txBody>
        </p:sp>
      </p:grpSp>
      <mc:AlternateContent xmlns:mc="http://schemas.openxmlformats.org/markup-compatibility/2006" xmlns:a14="http://schemas.microsoft.com/office/drawing/2010/main">
        <mc:Choice Requires="a14">
          <p:sp>
            <p:nvSpPr>
              <p:cNvPr id="44" name="ZoneTexte 43"/>
              <p:cNvSpPr txBox="1"/>
              <p:nvPr/>
            </p:nvSpPr>
            <p:spPr>
              <a:xfrm>
                <a:off x="4836962" y="1878012"/>
                <a:ext cx="2723630" cy="461665"/>
              </a:xfrm>
              <a:prstGeom prst="rect">
                <a:avLst/>
              </a:prstGeom>
              <a:noFill/>
              <a:ln w="38100">
                <a:solidFill>
                  <a:srgbClr val="FFC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𝐵</m:t>
                      </m:r>
                      <m:d>
                        <m:dPr>
                          <m:ctrlPr>
                            <a:rPr lang="en-US" sz="2400" i="1" smtClean="0">
                              <a:solidFill>
                                <a:srgbClr val="FF0000"/>
                              </a:solidFill>
                              <a:latin typeface="Cambria Math"/>
                            </a:rPr>
                          </m:ctrlPr>
                        </m:dPr>
                        <m:e>
                          <m:r>
                            <a:rPr lang="en-US" sz="2400" b="1" smtClean="0">
                              <a:solidFill>
                                <a:srgbClr val="FF0000"/>
                              </a:solidFill>
                              <a:latin typeface="Cambria Math"/>
                            </a:rPr>
                            <m:t>𝐱</m:t>
                          </m:r>
                          <m:r>
                            <a:rPr lang="en-US" sz="2400" i="1" smtClean="0">
                              <a:solidFill>
                                <a:srgbClr val="FF0000"/>
                              </a:solidFill>
                              <a:latin typeface="Cambria Math"/>
                            </a:rPr>
                            <m:t>,</m:t>
                          </m:r>
                          <m:r>
                            <a:rPr lang="en-US" sz="2400" i="1" smtClean="0">
                              <a:solidFill>
                                <a:srgbClr val="FF0000"/>
                              </a:solidFill>
                              <a:latin typeface="Cambria Math"/>
                            </a:rPr>
                            <m:t>𝑡</m:t>
                          </m:r>
                        </m:e>
                      </m:d>
                      <m:r>
                        <a:rPr lang="en-US" sz="2400" i="1" smtClean="0">
                          <a:solidFill>
                            <a:srgbClr val="FF0000"/>
                          </a:solidFill>
                          <a:latin typeface="Cambria Math"/>
                        </a:rPr>
                        <m:t>=</m:t>
                      </m:r>
                      <m:r>
                        <a:rPr lang="en-US" sz="2400" i="1" smtClean="0">
                          <a:solidFill>
                            <a:srgbClr val="FF0000"/>
                          </a:solidFill>
                          <a:latin typeface="Cambria Math"/>
                        </a:rPr>
                        <m:t>𝑓</m:t>
                      </m:r>
                      <m:d>
                        <m:dPr>
                          <m:ctrlPr>
                            <a:rPr lang="en-US" sz="2400" i="1" smtClean="0">
                              <a:solidFill>
                                <a:srgbClr val="FF0000"/>
                              </a:solidFill>
                              <a:latin typeface="Cambria Math"/>
                            </a:rPr>
                          </m:ctrlPr>
                        </m:dPr>
                        <m:e>
                          <m:r>
                            <a:rPr lang="en-US" sz="2400" i="1" smtClean="0">
                              <a:solidFill>
                                <a:srgbClr val="FF0000"/>
                              </a:solidFill>
                              <a:latin typeface="Cambria Math"/>
                            </a:rPr>
                            <m:t>𝑡</m:t>
                          </m:r>
                        </m:e>
                      </m:d>
                      <m:r>
                        <a:rPr lang="en-US" sz="2400" i="1" smtClean="0">
                          <a:solidFill>
                            <a:srgbClr val="FF0000"/>
                          </a:solidFill>
                          <a:latin typeface="Cambria Math"/>
                        </a:rPr>
                        <m:t> </m:t>
                      </m:r>
                      <m:r>
                        <a:rPr lang="en-US" sz="2400" b="1" smtClean="0">
                          <a:solidFill>
                            <a:srgbClr val="FF0000"/>
                          </a:solidFill>
                          <a:latin typeface="Cambria Math"/>
                        </a:rPr>
                        <m:t>𝐠</m:t>
                      </m:r>
                      <m:r>
                        <a:rPr lang="en-US" sz="2400" i="1" smtClean="0">
                          <a:solidFill>
                            <a:srgbClr val="FF0000"/>
                          </a:solidFill>
                          <a:latin typeface="Cambria Math"/>
                        </a:rPr>
                        <m:t>⋅</m:t>
                      </m:r>
                      <m:r>
                        <a:rPr lang="en-US" sz="2400" b="1" smtClean="0">
                          <a:solidFill>
                            <a:srgbClr val="FF0000"/>
                          </a:solidFill>
                          <a:latin typeface="Cambria Math"/>
                        </a:rPr>
                        <m:t>𝐱</m:t>
                      </m:r>
                    </m:oMath>
                  </m:oMathPara>
                </a14:m>
                <a:endParaRPr lang="fr-FR" sz="2400" b="1" dirty="0">
                  <a:solidFill>
                    <a:srgbClr val="FF0000"/>
                  </a:solidFill>
                </a:endParaRPr>
              </a:p>
            </p:txBody>
          </p:sp>
        </mc:Choice>
        <mc:Fallback xmlns="">
          <p:sp>
            <p:nvSpPr>
              <p:cNvPr id="44" name="ZoneTexte 43"/>
              <p:cNvSpPr txBox="1">
                <a:spLocks noRot="1" noChangeAspect="1" noMove="1" noResize="1" noEditPoints="1" noAdjustHandles="1" noChangeArrowheads="1" noChangeShapeType="1" noTextEdit="1"/>
              </p:cNvSpPr>
              <p:nvPr/>
            </p:nvSpPr>
            <p:spPr>
              <a:xfrm>
                <a:off x="4836962" y="1878012"/>
                <a:ext cx="2723630" cy="461665"/>
              </a:xfrm>
              <a:prstGeom prst="rect">
                <a:avLst/>
              </a:prstGeom>
              <a:blipFill rotWithShape="1">
                <a:blip r:embed="rId5"/>
                <a:stretch>
                  <a:fillRect b="-14634"/>
                </a:stretch>
              </a:blipFill>
              <a:ln w="38100">
                <a:solidFill>
                  <a:srgbClr val="FFC000"/>
                </a:solidFill>
              </a:ln>
            </p:spPr>
            <p:txBody>
              <a:bodyPr/>
              <a:lstStyle/>
              <a:p>
                <a:r>
                  <a:rPr lang="fr-FR">
                    <a:noFill/>
                  </a:rPr>
                  <a:t> </a:t>
                </a:r>
              </a:p>
            </p:txBody>
          </p:sp>
        </mc:Fallback>
      </mc:AlternateContent>
      <p:sp>
        <p:nvSpPr>
          <p:cNvPr id="45" name="Rectangle 4"/>
          <p:cNvSpPr>
            <a:spLocks noChangeArrowheads="1"/>
          </p:cNvSpPr>
          <p:nvPr/>
        </p:nvSpPr>
        <p:spPr bwMode="auto">
          <a:xfrm>
            <a:off x="431998" y="755501"/>
            <a:ext cx="8640762" cy="588962"/>
          </a:xfrm>
          <a:prstGeom prst="rect">
            <a:avLst/>
          </a:prstGeom>
          <a:noFill/>
          <a:ln w="9525">
            <a:noFill/>
            <a:miter lim="800000"/>
            <a:headEnd/>
            <a:tailEnd/>
          </a:ln>
        </p:spPr>
        <p:txBody>
          <a:bodyPr lIns="101494" tIns="50748" rIns="101494" bIns="50748" anchor="b"/>
          <a:lstStyle/>
          <a:p>
            <a:pPr algn="ctr" defTabSz="1008063" eaLnBrk="0" hangingPunct="0"/>
            <a:r>
              <a:rPr lang="fr-FR" sz="2800" u="sng" dirty="0" smtClean="0">
                <a:solidFill>
                  <a:srgbClr val="000000"/>
                </a:solidFill>
                <a:latin typeface="Arial" pitchFamily="34" charset="0"/>
                <a:cs typeface="Arial" pitchFamily="34" charset="0"/>
              </a:rPr>
              <a:t>How diffusion MRI </a:t>
            </a:r>
            <a:r>
              <a:rPr lang="fr-FR" sz="2800" u="sng" dirty="0" err="1" smtClean="0">
                <a:solidFill>
                  <a:srgbClr val="000000"/>
                </a:solidFill>
                <a:latin typeface="Arial" pitchFamily="34" charset="0"/>
                <a:cs typeface="Arial" pitchFamily="34" charset="0"/>
              </a:rPr>
              <a:t>assigns</a:t>
            </a:r>
            <a:r>
              <a:rPr lang="fr-FR" sz="2800" u="sng" dirty="0" smtClean="0">
                <a:solidFill>
                  <a:srgbClr val="000000"/>
                </a:solidFill>
                <a:latin typeface="Arial" pitchFamily="34" charset="0"/>
                <a:cs typeface="Arial" pitchFamily="34" charset="0"/>
              </a:rPr>
              <a:t> </a:t>
            </a:r>
            <a:r>
              <a:rPr lang="fr-FR" sz="2800" u="sng" dirty="0" err="1" smtClean="0">
                <a:solidFill>
                  <a:srgbClr val="000000"/>
                </a:solidFill>
                <a:latin typeface="Arial" pitchFamily="34" charset="0"/>
                <a:cs typeface="Arial" pitchFamily="34" charset="0"/>
              </a:rPr>
              <a:t>contrast</a:t>
            </a:r>
            <a:r>
              <a:rPr lang="fr-FR" sz="2800" u="sng" dirty="0" smtClean="0">
                <a:solidFill>
                  <a:srgbClr val="000000"/>
                </a:solidFill>
                <a:latin typeface="Arial" pitchFamily="34" charset="0"/>
                <a:cs typeface="Arial" pitchFamily="34" charset="0"/>
              </a:rPr>
              <a:t> </a:t>
            </a:r>
            <a:r>
              <a:rPr lang="fr-FR" sz="2800" u="sng" dirty="0">
                <a:solidFill>
                  <a:srgbClr val="000000"/>
                </a:solidFill>
                <a:latin typeface="Arial" pitchFamily="34" charset="0"/>
                <a:cs typeface="Arial" pitchFamily="34" charset="0"/>
              </a:rPr>
              <a:t>to </a:t>
            </a:r>
            <a:r>
              <a:rPr lang="fr-FR" sz="2800" u="sng" dirty="0" err="1" smtClean="0">
                <a:solidFill>
                  <a:srgbClr val="3333CC"/>
                </a:solidFill>
                <a:latin typeface="Arial" pitchFamily="34" charset="0"/>
                <a:cs typeface="Arial" pitchFamily="34" charset="0"/>
              </a:rPr>
              <a:t>displacement</a:t>
            </a:r>
            <a:r>
              <a:rPr lang="fr-FR" sz="2800" u="sng" dirty="0" smtClean="0">
                <a:solidFill>
                  <a:srgbClr val="3333CC"/>
                </a:solidFill>
                <a:latin typeface="Arial" pitchFamily="34" charset="0"/>
                <a:cs typeface="Arial" pitchFamily="34" charset="0"/>
              </a:rPr>
              <a:t> </a:t>
            </a:r>
            <a:endParaRPr lang="en-US" sz="2800" u="sng" dirty="0">
              <a:solidFill>
                <a:srgbClr val="3333CC"/>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7" name="Text Box 16"/>
              <p:cNvSpPr txBox="1">
                <a:spLocks noChangeArrowheads="1"/>
              </p:cNvSpPr>
              <p:nvPr/>
            </p:nvSpPr>
            <p:spPr bwMode="auto">
              <a:xfrm>
                <a:off x="431800" y="1438929"/>
                <a:ext cx="4176713" cy="1692836"/>
              </a:xfrm>
              <a:prstGeom prst="rect">
                <a:avLst/>
              </a:prstGeom>
              <a:noFill/>
              <a:ln w="38100">
                <a:solidFill>
                  <a:srgbClr val="FFC000"/>
                </a:solidFill>
                <a:miter lim="800000"/>
                <a:headEnd/>
                <a:tailEnd/>
              </a:ln>
            </p:spPr>
            <p:txBody>
              <a:bodyPr>
                <a:spAutoFit/>
              </a:bodyPr>
              <a:lstStyle/>
              <a:p>
                <a:pPr defTabSz="503238" eaLnBrk="0" hangingPunct="0">
                  <a:spcBef>
                    <a:spcPct val="50000"/>
                  </a:spcBef>
                </a:pPr>
                <a:r>
                  <a:rPr lang="fr-FR" dirty="0" smtClean="0">
                    <a:solidFill>
                      <a:srgbClr val="000000"/>
                    </a:solidFill>
                  </a:rPr>
                  <a:t>Water </a:t>
                </a:r>
                <a:r>
                  <a:rPr lang="fr-FR" baseline="30000" dirty="0">
                    <a:solidFill>
                      <a:srgbClr val="000000"/>
                    </a:solidFill>
                  </a:rPr>
                  <a:t>1</a:t>
                </a:r>
                <a:r>
                  <a:rPr lang="fr-FR" dirty="0">
                    <a:solidFill>
                      <a:srgbClr val="000000"/>
                    </a:solidFill>
                  </a:rPr>
                  <a:t>H (</a:t>
                </a:r>
                <a:r>
                  <a:rPr lang="fr-FR" dirty="0" err="1">
                    <a:solidFill>
                      <a:srgbClr val="000000"/>
                    </a:solidFill>
                  </a:rPr>
                  <a:t>hydrogen</a:t>
                </a:r>
                <a:r>
                  <a:rPr lang="fr-FR" dirty="0">
                    <a:solidFill>
                      <a:srgbClr val="000000"/>
                    </a:solidFill>
                  </a:rPr>
                  <a:t> </a:t>
                </a:r>
                <a:r>
                  <a:rPr lang="fr-FR" dirty="0" err="1" smtClean="0">
                    <a:solidFill>
                      <a:srgbClr val="000000"/>
                    </a:solidFill>
                  </a:rPr>
                  <a:t>nuclei</a:t>
                </a:r>
                <a:r>
                  <a:rPr lang="fr-FR" dirty="0" smtClean="0">
                    <a:solidFill>
                      <a:srgbClr val="000000"/>
                    </a:solidFill>
                  </a:rPr>
                  <a:t>), spin ½</a:t>
                </a:r>
                <a:endParaRPr lang="en-US" dirty="0" smtClean="0">
                  <a:solidFill>
                    <a:srgbClr val="000000"/>
                  </a:solidFill>
                </a:endParaRPr>
              </a:p>
              <a:p>
                <a:pPr defTabSz="503238" eaLnBrk="0" hangingPunct="0">
                  <a:spcBef>
                    <a:spcPct val="50000"/>
                  </a:spcBef>
                </a:pPr>
                <a:r>
                  <a:rPr lang="en-US" dirty="0" smtClean="0">
                    <a:solidFill>
                      <a:srgbClr val="000000"/>
                    </a:solidFill>
                    <a:latin typeface="Arial" pitchFamily="34" charset="0"/>
                    <a:cs typeface="Arial" pitchFamily="34" charset="0"/>
                  </a:rPr>
                  <a:t>Precession </a:t>
                </a:r>
                <a:r>
                  <a:rPr kumimoji="1" lang="en-US" altLang="zh-TW" dirty="0" err="1" smtClean="0">
                    <a:solidFill>
                      <a:srgbClr val="000000"/>
                    </a:solidFill>
                    <a:latin typeface="Arial" pitchFamily="34" charset="0"/>
                    <a:ea typeface="新細明體"/>
                    <a:cs typeface="Arial" pitchFamily="34" charset="0"/>
                  </a:rPr>
                  <a:t>Larmor</a:t>
                </a:r>
                <a:r>
                  <a:rPr kumimoji="1" lang="en-US" altLang="zh-TW" dirty="0" smtClean="0">
                    <a:solidFill>
                      <a:srgbClr val="000000"/>
                    </a:solidFill>
                    <a:latin typeface="Arial" pitchFamily="34" charset="0"/>
                    <a:ea typeface="新細明體"/>
                    <a:cs typeface="Arial" pitchFamily="34" charset="0"/>
                  </a:rPr>
                  <a:t> </a:t>
                </a:r>
                <a:r>
                  <a:rPr kumimoji="1" lang="en-US" altLang="zh-TW" dirty="0">
                    <a:solidFill>
                      <a:srgbClr val="000000"/>
                    </a:solidFill>
                    <a:latin typeface="Arial" pitchFamily="34" charset="0"/>
                    <a:ea typeface="新細明體"/>
                    <a:cs typeface="Arial" pitchFamily="34" charset="0"/>
                  </a:rPr>
                  <a:t>frequency: </a:t>
                </a:r>
                <a:endParaRPr kumimoji="1" lang="en-US" altLang="zh-TW" dirty="0" smtClean="0">
                  <a:solidFill>
                    <a:srgbClr val="000000"/>
                  </a:solidFill>
                  <a:latin typeface="Arial" pitchFamily="34" charset="0"/>
                  <a:ea typeface="新細明體"/>
                  <a:cs typeface="Arial" pitchFamily="34" charset="0"/>
                </a:endParaRPr>
              </a:p>
              <a:p>
                <a:pPr lvl="2" eaLnBrk="0" hangingPunct="0">
                  <a:buFont typeface="Symbol" pitchFamily="18" charset="2"/>
                  <a:buNone/>
                </a:pPr>
                <a14:m>
                  <m:oMathPara xmlns:m="http://schemas.openxmlformats.org/officeDocument/2006/math">
                    <m:oMathParaPr>
                      <m:jc m:val="centerGroup"/>
                    </m:oMathParaPr>
                    <m:oMath xmlns:m="http://schemas.openxmlformats.org/officeDocument/2006/math">
                      <m:nary>
                        <m:naryPr>
                          <m:supHide m:val="on"/>
                          <m:ctrlPr>
                            <a:rPr kumimoji="1" lang="en-US" altLang="zh-TW" sz="2000" i="1" smtClean="0">
                              <a:solidFill>
                                <a:srgbClr val="000000"/>
                              </a:solidFill>
                              <a:latin typeface="Cambria Math"/>
                              <a:ea typeface="新細明體"/>
                            </a:rPr>
                          </m:ctrlPr>
                        </m:naryPr>
                        <m:sub>
                          <m:r>
                            <a:rPr kumimoji="1" lang="en-US" altLang="zh-TW" sz="2000" i="1" smtClean="0">
                              <a:solidFill>
                                <a:srgbClr val="000000"/>
                              </a:solidFill>
                              <a:latin typeface="Cambria Math"/>
                              <a:ea typeface="新細明體"/>
                            </a:rPr>
                            <m:t>𝑡</m:t>
                          </m:r>
                        </m:sub>
                        <m:sup/>
                        <m:e>
                          <m:r>
                            <a:rPr kumimoji="1" lang="en-US" altLang="zh-TW" sz="2000" i="1" smtClean="0">
                              <a:solidFill>
                                <a:srgbClr val="000000"/>
                              </a:solidFill>
                              <a:latin typeface="Cambria Math"/>
                              <a:ea typeface="新細明體"/>
                              <a:cs typeface="新細明體"/>
                            </a:rPr>
                            <m:t>𝛾</m:t>
                          </m:r>
                          <m:r>
                            <a:rPr kumimoji="1" lang="en-US" altLang="zh-TW" sz="2000" i="1">
                              <a:solidFill>
                                <a:srgbClr val="000000"/>
                              </a:solidFill>
                              <a:latin typeface="Cambria Math"/>
                              <a:ea typeface="新細明體"/>
                              <a:cs typeface="新細明體"/>
                            </a:rPr>
                            <m:t>𝐵</m:t>
                          </m:r>
                          <m:d>
                            <m:dPr>
                              <m:ctrlPr>
                                <a:rPr kumimoji="1" lang="en-US" altLang="zh-TW" sz="2000" i="1">
                                  <a:solidFill>
                                    <a:srgbClr val="000000"/>
                                  </a:solidFill>
                                  <a:latin typeface="Cambria Math"/>
                                  <a:ea typeface="新細明體"/>
                                  <a:cs typeface="新細明體"/>
                                </a:rPr>
                              </m:ctrlPr>
                            </m:dPr>
                            <m:e>
                              <m:r>
                                <a:rPr kumimoji="1" lang="en-US" altLang="zh-TW" sz="2000" b="1" smtClean="0">
                                  <a:solidFill>
                                    <a:srgbClr val="000000"/>
                                  </a:solidFill>
                                  <a:latin typeface="Cambria Math"/>
                                  <a:ea typeface="新細明體"/>
                                  <a:cs typeface="新細明體"/>
                                </a:rPr>
                                <m:t>𝐱</m:t>
                              </m:r>
                              <m:r>
                                <a:rPr kumimoji="1" lang="en-US" altLang="zh-TW" sz="2000" i="1">
                                  <a:solidFill>
                                    <a:srgbClr val="000000"/>
                                  </a:solidFill>
                                  <a:latin typeface="Cambria Math"/>
                                  <a:ea typeface="新細明體"/>
                                  <a:cs typeface="新細明體"/>
                                </a:rPr>
                                <m:t>,</m:t>
                              </m:r>
                              <m:r>
                                <a:rPr kumimoji="1" lang="en-US" altLang="zh-TW" sz="2000" i="1" smtClean="0">
                                  <a:solidFill>
                                    <a:srgbClr val="000000"/>
                                  </a:solidFill>
                                  <a:latin typeface="Cambria Math"/>
                                  <a:ea typeface="新細明體"/>
                                  <a:cs typeface="新細明體"/>
                                </a:rPr>
                                <m:t>𝑡</m:t>
                              </m:r>
                            </m:e>
                          </m:d>
                          <m:r>
                            <m:rPr>
                              <m:nor/>
                            </m:rPr>
                            <a:rPr kumimoji="1" lang="en-US" altLang="zh-TW" sz="2000" dirty="0">
                              <a:solidFill>
                                <a:srgbClr val="000000"/>
                              </a:solidFill>
                              <a:latin typeface="Times New Roman" pitchFamily="18" charset="0"/>
                              <a:ea typeface="新細明體"/>
                              <a:cs typeface="新細明體"/>
                            </a:rPr>
                            <m:t> </m:t>
                          </m:r>
                          <m:r>
                            <a:rPr kumimoji="1" lang="en-US" altLang="zh-TW" sz="2000" i="1" dirty="0" smtClean="0">
                              <a:solidFill>
                                <a:srgbClr val="000000"/>
                              </a:solidFill>
                              <a:latin typeface="Cambria Math"/>
                              <a:ea typeface="新細明體"/>
                              <a:cs typeface="新細明體"/>
                            </a:rPr>
                            <m:t>𝑑𝑡</m:t>
                          </m:r>
                        </m:e>
                      </m:nary>
                    </m:oMath>
                  </m:oMathPara>
                </a14:m>
                <a:endParaRPr kumimoji="1" lang="en-US" altLang="zh-TW" sz="2000" dirty="0" smtClean="0">
                  <a:solidFill>
                    <a:srgbClr val="000000"/>
                  </a:solidFill>
                  <a:latin typeface="Arial"/>
                  <a:ea typeface="新細明體"/>
                </a:endParaRPr>
              </a:p>
              <a:p>
                <a:pPr eaLnBrk="0" hangingPunct="0">
                  <a:buFont typeface="Symbol" pitchFamily="18" charset="2"/>
                  <a:buNone/>
                </a:pPr>
                <a:r>
                  <a:rPr lang="en-US" dirty="0">
                    <a:solidFill>
                      <a:srgbClr val="000000"/>
                    </a:solidFill>
                    <a:latin typeface="Arial" pitchFamily="34" charset="0"/>
                    <a:cs typeface="Arial" pitchFamily="34" charset="0"/>
                  </a:rPr>
                  <a:t>Proton:</a:t>
                </a:r>
                <a:r>
                  <a:rPr kumimoji="1" lang="en-US" altLang="zh-TW" dirty="0">
                    <a:solidFill>
                      <a:srgbClr val="000000"/>
                    </a:solidFill>
                    <a:latin typeface="Symbol" pitchFamily="18" charset="2"/>
                    <a:ea typeface="新細明體"/>
                    <a:cs typeface="新細明體"/>
                  </a:rPr>
                  <a:t> g</a:t>
                </a:r>
                <a:r>
                  <a:rPr kumimoji="1" lang="en-US" altLang="zh-TW" i="1" dirty="0">
                    <a:solidFill>
                      <a:srgbClr val="000000"/>
                    </a:solidFill>
                    <a:latin typeface="Times New Roman" pitchFamily="18" charset="0"/>
                    <a:ea typeface="新細明體"/>
                    <a:cs typeface="新細明體"/>
                  </a:rPr>
                  <a:t>/2</a:t>
                </a:r>
                <a:r>
                  <a:rPr kumimoji="1" lang="en-US" altLang="zh-TW" i="1" dirty="0">
                    <a:solidFill>
                      <a:srgbClr val="000000"/>
                    </a:solidFill>
                    <a:latin typeface="Symbol" pitchFamily="18" charset="2"/>
                    <a:ea typeface="新細明體"/>
                    <a:cs typeface="新細明體"/>
                  </a:rPr>
                  <a:t>p </a:t>
                </a:r>
                <a:r>
                  <a:rPr lang="en-US" b="1"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42.57 MHz / </a:t>
                </a:r>
                <a:r>
                  <a:rPr lang="en-US" dirty="0" smtClean="0">
                    <a:solidFill>
                      <a:srgbClr val="000000"/>
                    </a:solidFill>
                    <a:latin typeface="Arial" pitchFamily="34" charset="0"/>
                    <a:cs typeface="Arial" pitchFamily="34" charset="0"/>
                  </a:rPr>
                  <a:t>Tesla</a:t>
                </a:r>
                <a:endParaRPr kumimoji="1" lang="en-US" altLang="zh-TW" i="1" dirty="0">
                  <a:solidFill>
                    <a:srgbClr val="000000"/>
                  </a:solidFill>
                  <a:latin typeface="Arial" pitchFamily="34" charset="0"/>
                  <a:ea typeface="新細明體"/>
                  <a:cs typeface="Arial" pitchFamily="34" charset="0"/>
                </a:endParaRPr>
              </a:p>
            </p:txBody>
          </p:sp>
        </mc:Choice>
        <mc:Fallback xmlns="">
          <p:sp>
            <p:nvSpPr>
              <p:cNvPr id="47" name="Text Box 16"/>
              <p:cNvSpPr txBox="1">
                <a:spLocks noRot="1" noChangeAspect="1" noMove="1" noResize="1" noEditPoints="1" noAdjustHandles="1" noChangeArrowheads="1" noChangeShapeType="1" noTextEdit="1"/>
              </p:cNvSpPr>
              <p:nvPr/>
            </p:nvSpPr>
            <p:spPr bwMode="auto">
              <a:xfrm>
                <a:off x="431800" y="1438929"/>
                <a:ext cx="4176713" cy="1692836"/>
              </a:xfrm>
              <a:prstGeom prst="rect">
                <a:avLst/>
              </a:prstGeom>
              <a:blipFill rotWithShape="1">
                <a:blip r:embed="rId6"/>
                <a:stretch>
                  <a:fillRect l="-868" t="-704" b="-3521"/>
                </a:stretch>
              </a:blipFill>
              <a:ln w="38100">
                <a:solidFill>
                  <a:srgbClr val="FFC000"/>
                </a:solidFill>
                <a:miter lim="800000"/>
                <a:headEnd/>
                <a:tailEnd/>
              </a:ln>
            </p:spPr>
            <p:txBody>
              <a:bodyPr/>
              <a:lstStyle/>
              <a:p>
                <a:r>
                  <a:rPr lang="fr-FR">
                    <a:noFill/>
                  </a:rPr>
                  <a:t> </a:t>
                </a:r>
              </a:p>
            </p:txBody>
          </p:sp>
        </mc:Fallback>
      </mc:AlternateContent>
    </p:spTree>
    <p:extLst>
      <p:ext uri="{BB962C8B-B14F-4D97-AF65-F5344CB8AC3E}">
        <p14:creationId xmlns:p14="http://schemas.microsoft.com/office/powerpoint/2010/main" val="3957107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0" descr="File:Wiener process 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382" y="1283011"/>
            <a:ext cx="5040560" cy="49256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737389" y="2267669"/>
                <a:ext cx="3664273" cy="486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FF0000"/>
                              </a:solidFill>
                              <a:latin typeface="Cambria Math"/>
                            </a:rPr>
                          </m:ctrlPr>
                        </m:sSupPr>
                        <m:e>
                          <m:sSub>
                            <m:sSubPr>
                              <m:ctrlPr>
                                <a:rPr lang="en-US" sz="2400" i="1" smtClean="0">
                                  <a:solidFill>
                                    <a:srgbClr val="FF0000"/>
                                  </a:solidFill>
                                  <a:latin typeface="Cambria Math"/>
                                </a:rPr>
                              </m:ctrlPr>
                            </m:sSubPr>
                            <m:e>
                              <m:r>
                                <a:rPr lang="en-US" sz="2400" i="1" smtClean="0">
                                  <a:solidFill>
                                    <a:srgbClr val="FF0000"/>
                                  </a:solidFill>
                                  <a:latin typeface="Cambria Math"/>
                                </a:rPr>
                                <m:t>𝑡</m:t>
                              </m:r>
                              <m:r>
                                <a:rPr lang="en-US" sz="2400" i="1" smtClean="0">
                                  <a:solidFill>
                                    <a:srgbClr val="FF0000"/>
                                  </a:solidFill>
                                  <a:latin typeface="Cambria Math"/>
                                </a:rPr>
                                <m:t>=0: </m:t>
                              </m:r>
                              <m:r>
                                <a:rPr lang="en-US" sz="2400" i="1" smtClean="0">
                                  <a:solidFill>
                                    <a:srgbClr val="FF0000"/>
                                  </a:solidFill>
                                  <a:latin typeface="Cambria Math"/>
                                </a:rPr>
                                <m:t>𝑀</m:t>
                              </m:r>
                            </m:e>
                            <m:sub>
                              <m:r>
                                <a:rPr lang="en-US" sz="2400" i="1" smtClean="0">
                                  <a:solidFill>
                                    <a:srgbClr val="FF0000"/>
                                  </a:solidFill>
                                  <a:latin typeface="Cambria Math"/>
                                </a:rPr>
                                <m:t>𝛿</m:t>
                              </m:r>
                            </m:sub>
                          </m:sSub>
                          <m:r>
                            <a:rPr lang="en-US" sz="2400" i="1" smtClean="0">
                              <a:solidFill>
                                <a:srgbClr val="FF0000"/>
                              </a:solidFill>
                              <a:latin typeface="Cambria Math"/>
                            </a:rPr>
                            <m:t>=</m:t>
                          </m:r>
                          <m:sSub>
                            <m:sSubPr>
                              <m:ctrlPr>
                                <a:rPr lang="en-US" sz="2400" i="1" smtClean="0">
                                  <a:solidFill>
                                    <a:srgbClr val="FF0000"/>
                                  </a:solidFill>
                                  <a:latin typeface="Cambria Math"/>
                                </a:rPr>
                              </m:ctrlPr>
                            </m:sSubPr>
                            <m:e>
                              <m:r>
                                <a:rPr lang="en-US" sz="2400" i="1" smtClean="0">
                                  <a:solidFill>
                                    <a:srgbClr val="FF0000"/>
                                  </a:solidFill>
                                  <a:latin typeface="Cambria Math"/>
                                </a:rPr>
                                <m:t>𝑀</m:t>
                              </m:r>
                            </m:e>
                            <m:sub>
                              <m:r>
                                <a:rPr lang="en-US" sz="2400" i="1" smtClean="0">
                                  <a:solidFill>
                                    <a:srgbClr val="FF0000"/>
                                  </a:solidFill>
                                  <a:latin typeface="Cambria Math"/>
                                </a:rPr>
                                <m:t>0</m:t>
                              </m:r>
                            </m:sub>
                          </m:sSub>
                          <m:r>
                            <a:rPr lang="en-US" sz="2400" i="1">
                              <a:solidFill>
                                <a:srgbClr val="FF0000"/>
                              </a:solidFill>
                              <a:latin typeface="Cambria Math"/>
                            </a:rPr>
                            <m:t>𝑒</m:t>
                          </m:r>
                        </m:e>
                        <m:sup>
                          <m:r>
                            <a:rPr lang="en-US" sz="2400" i="1" smtClean="0">
                              <a:solidFill>
                                <a:srgbClr val="FF0000"/>
                              </a:solidFill>
                              <a:latin typeface="Cambria Math"/>
                            </a:rPr>
                            <m:t>−</m:t>
                          </m:r>
                          <m:r>
                            <a:rPr lang="en-US" sz="2400" i="1">
                              <a:solidFill>
                                <a:srgbClr val="FF0000"/>
                              </a:solidFill>
                              <a:latin typeface="Cambria Math"/>
                            </a:rPr>
                            <m:t>𝑖</m:t>
                          </m:r>
                          <m:r>
                            <a:rPr lang="en-US" sz="2400" i="1">
                              <a:solidFill>
                                <a:srgbClr val="FF0000"/>
                              </a:solidFill>
                              <a:latin typeface="Cambria Math"/>
                            </a:rPr>
                            <m:t>𝛾𝛿</m:t>
                          </m:r>
                          <m:r>
                            <a:rPr lang="en-US" sz="2400" b="1">
                              <a:solidFill>
                                <a:srgbClr val="FF0000"/>
                              </a:solidFill>
                              <a:latin typeface="Cambria Math"/>
                            </a:rPr>
                            <m:t>𝐠</m:t>
                          </m:r>
                          <m:r>
                            <a:rPr lang="en-US" sz="2400" b="1" i="1">
                              <a:solidFill>
                                <a:srgbClr val="FF0000"/>
                              </a:solidFill>
                              <a:latin typeface="Cambria Math"/>
                            </a:rPr>
                            <m:t>⋅</m:t>
                          </m:r>
                          <m:d>
                            <m:dPr>
                              <m:ctrlPr>
                                <a:rPr lang="en-US" sz="2400" b="1" i="1">
                                  <a:solidFill>
                                    <a:srgbClr val="FF0000"/>
                                  </a:solidFill>
                                  <a:latin typeface="Cambria Math"/>
                                </a:rPr>
                              </m:ctrlPr>
                            </m:dPr>
                            <m:e>
                              <m:sSub>
                                <m:sSubPr>
                                  <m:ctrlPr>
                                    <a:rPr lang="en-US" sz="2400" b="1" i="1" smtClean="0">
                                      <a:solidFill>
                                        <a:srgbClr val="FF0000"/>
                                      </a:solidFill>
                                      <a:latin typeface="Cambria Math"/>
                                    </a:rPr>
                                  </m:ctrlPr>
                                </m:sSubPr>
                                <m:e>
                                  <m:r>
                                    <a:rPr lang="en-US" sz="2400" b="1">
                                      <a:solidFill>
                                        <a:srgbClr val="FF0000"/>
                                      </a:solidFill>
                                      <a:latin typeface="Cambria Math"/>
                                    </a:rPr>
                                    <m:t>𝐱</m:t>
                                  </m:r>
                                </m:e>
                                <m:sub>
                                  <m:r>
                                    <a:rPr lang="en-US" sz="2400" i="1" smtClean="0">
                                      <a:solidFill>
                                        <a:srgbClr val="FF0000"/>
                                      </a:solidFill>
                                      <a:latin typeface="Cambria Math"/>
                                    </a:rPr>
                                    <m:t>0</m:t>
                                  </m:r>
                                </m:sub>
                              </m:sSub>
                            </m:e>
                          </m:d>
                        </m:sup>
                      </m:sSup>
                    </m:oMath>
                  </m:oMathPara>
                </a14:m>
                <a:endParaRPr lang="fr-FR" sz="2400" dirty="0" smtClean="0">
                  <a:solidFill>
                    <a:srgbClr val="0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37389" y="2267669"/>
                <a:ext cx="3664273" cy="486672"/>
              </a:xfrm>
              <a:prstGeom prst="rect">
                <a:avLst/>
              </a:prstGeom>
              <a:blipFill rotWithShape="1">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42140" y="5292038"/>
                <a:ext cx="4948471" cy="486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FF0000"/>
                              </a:solidFill>
                              <a:latin typeface="Cambria Math"/>
                            </a:rPr>
                          </m:ctrlPr>
                        </m:sSupPr>
                        <m:e>
                          <m:sSub>
                            <m:sSubPr>
                              <m:ctrlPr>
                                <a:rPr lang="en-US" sz="2400" i="1" smtClean="0">
                                  <a:solidFill>
                                    <a:srgbClr val="FF0000"/>
                                  </a:solidFill>
                                  <a:latin typeface="Cambria Math"/>
                                </a:rPr>
                              </m:ctrlPr>
                            </m:sSubPr>
                            <m:e>
                              <m:r>
                                <a:rPr lang="en-US" sz="2400" i="1" smtClean="0">
                                  <a:solidFill>
                                    <a:srgbClr val="FF0000"/>
                                  </a:solidFill>
                                  <a:latin typeface="Cambria Math"/>
                                </a:rPr>
                                <m:t>𝑡</m:t>
                              </m:r>
                              <m:r>
                                <a:rPr lang="en-US" sz="2400" i="1" smtClean="0">
                                  <a:solidFill>
                                    <a:srgbClr val="FF0000"/>
                                  </a:solidFill>
                                  <a:latin typeface="Cambria Math"/>
                                </a:rPr>
                                <m:t>=</m:t>
                              </m:r>
                              <m:r>
                                <m:rPr>
                                  <m:sty m:val="p"/>
                                </m:rPr>
                                <a:rPr lang="en-US" sz="2400" smtClean="0">
                                  <a:solidFill>
                                    <a:srgbClr val="FF0000"/>
                                  </a:solidFill>
                                  <a:latin typeface="Cambria Math"/>
                                </a:rPr>
                                <m:t>Δ</m:t>
                              </m:r>
                              <m:r>
                                <a:rPr lang="en-US" sz="2400" i="1" smtClean="0">
                                  <a:solidFill>
                                    <a:srgbClr val="FF0000"/>
                                  </a:solidFill>
                                  <a:latin typeface="Cambria Math"/>
                                </a:rPr>
                                <m:t>+</m:t>
                              </m:r>
                              <m:r>
                                <a:rPr lang="en-US" sz="2400" i="1" smtClean="0">
                                  <a:solidFill>
                                    <a:srgbClr val="FF0000"/>
                                  </a:solidFill>
                                  <a:latin typeface="Cambria Math"/>
                                </a:rPr>
                                <m:t>𝛿</m:t>
                              </m:r>
                              <m:r>
                                <a:rPr lang="en-US" sz="2400" i="1" smtClean="0">
                                  <a:solidFill>
                                    <a:srgbClr val="FF0000"/>
                                  </a:solidFill>
                                  <a:latin typeface="Cambria Math"/>
                                </a:rPr>
                                <m:t>, </m:t>
                              </m:r>
                              <m:r>
                                <a:rPr lang="en-US" sz="2400" i="1" smtClean="0">
                                  <a:solidFill>
                                    <a:srgbClr val="FF0000"/>
                                  </a:solidFill>
                                  <a:latin typeface="Cambria Math"/>
                                </a:rPr>
                                <m:t>𝑀</m:t>
                              </m:r>
                            </m:e>
                            <m:sub>
                              <m:r>
                                <m:rPr>
                                  <m:sty m:val="p"/>
                                </m:rPr>
                                <a:rPr lang="en-US" sz="2400" smtClean="0">
                                  <a:solidFill>
                                    <a:srgbClr val="FF0000"/>
                                  </a:solidFill>
                                  <a:latin typeface="Cambria Math"/>
                                </a:rPr>
                                <m:t>Δ</m:t>
                              </m:r>
                              <m:r>
                                <a:rPr lang="en-US" sz="2400" smtClean="0">
                                  <a:solidFill>
                                    <a:srgbClr val="FF0000"/>
                                  </a:solidFill>
                                  <a:latin typeface="Cambria Math"/>
                                </a:rPr>
                                <m:t>+</m:t>
                              </m:r>
                              <m:r>
                                <a:rPr lang="en-US" sz="2400" i="1" smtClean="0">
                                  <a:solidFill>
                                    <a:srgbClr val="FF0000"/>
                                  </a:solidFill>
                                  <a:latin typeface="Cambria Math"/>
                                </a:rPr>
                                <m:t>𝛿</m:t>
                              </m:r>
                            </m:sub>
                          </m:sSub>
                          <m:r>
                            <a:rPr lang="en-US" sz="2400" i="1" smtClean="0">
                              <a:solidFill>
                                <a:srgbClr val="FF0000"/>
                              </a:solidFill>
                              <a:latin typeface="Cambria Math"/>
                            </a:rPr>
                            <m:t>=</m:t>
                          </m:r>
                          <m:sSub>
                            <m:sSubPr>
                              <m:ctrlPr>
                                <a:rPr lang="en-US" sz="2400" i="1" smtClean="0">
                                  <a:solidFill>
                                    <a:srgbClr val="FF0000"/>
                                  </a:solidFill>
                                  <a:latin typeface="Cambria Math"/>
                                </a:rPr>
                              </m:ctrlPr>
                            </m:sSubPr>
                            <m:e>
                              <m:r>
                                <a:rPr lang="en-US" sz="2400" i="1" smtClean="0">
                                  <a:solidFill>
                                    <a:srgbClr val="FF0000"/>
                                  </a:solidFill>
                                  <a:latin typeface="Cambria Math"/>
                                </a:rPr>
                                <m:t>𝑀</m:t>
                              </m:r>
                            </m:e>
                            <m:sub>
                              <m:r>
                                <a:rPr lang="en-US" sz="2400" i="1" smtClean="0">
                                  <a:solidFill>
                                    <a:srgbClr val="FF0000"/>
                                  </a:solidFill>
                                  <a:latin typeface="Cambria Math"/>
                                </a:rPr>
                                <m:t>0</m:t>
                              </m:r>
                            </m:sub>
                          </m:sSub>
                          <m:r>
                            <a:rPr lang="en-US" sz="2400" i="1">
                              <a:solidFill>
                                <a:srgbClr val="FF0000"/>
                              </a:solidFill>
                              <a:latin typeface="Cambria Math"/>
                            </a:rPr>
                            <m:t>𝑒</m:t>
                          </m:r>
                        </m:e>
                        <m:sup>
                          <m:r>
                            <a:rPr lang="en-US" sz="2400" i="1">
                              <a:solidFill>
                                <a:srgbClr val="FF0000"/>
                              </a:solidFill>
                              <a:latin typeface="Cambria Math"/>
                            </a:rPr>
                            <m:t>𝑖</m:t>
                          </m:r>
                          <m:r>
                            <a:rPr lang="en-US" sz="2400" i="1">
                              <a:solidFill>
                                <a:srgbClr val="FF0000"/>
                              </a:solidFill>
                              <a:latin typeface="Cambria Math"/>
                            </a:rPr>
                            <m:t>𝛾𝛿</m:t>
                          </m:r>
                          <m:r>
                            <a:rPr lang="en-US" sz="2400" b="1">
                              <a:solidFill>
                                <a:srgbClr val="FF0000"/>
                              </a:solidFill>
                              <a:latin typeface="Cambria Math"/>
                            </a:rPr>
                            <m:t>𝐠</m:t>
                          </m:r>
                          <m:r>
                            <a:rPr lang="en-US" sz="2400" b="1" i="1">
                              <a:solidFill>
                                <a:srgbClr val="FF0000"/>
                              </a:solidFill>
                              <a:latin typeface="Cambria Math"/>
                            </a:rPr>
                            <m:t>⋅</m:t>
                          </m:r>
                          <m:d>
                            <m:dPr>
                              <m:ctrlPr>
                                <a:rPr lang="en-US" sz="2400" b="1" i="1">
                                  <a:solidFill>
                                    <a:srgbClr val="FF0000"/>
                                  </a:solidFill>
                                  <a:latin typeface="Cambria Math"/>
                                </a:rPr>
                              </m:ctrlPr>
                            </m:dPr>
                            <m:e>
                              <m:sSub>
                                <m:sSubPr>
                                  <m:ctrlPr>
                                    <a:rPr lang="en-US" sz="2400" b="1" i="1" smtClean="0">
                                      <a:solidFill>
                                        <a:srgbClr val="FF0000"/>
                                      </a:solidFill>
                                      <a:latin typeface="Cambria Math"/>
                                    </a:rPr>
                                  </m:ctrlPr>
                                </m:sSubPr>
                                <m:e>
                                  <m:r>
                                    <a:rPr lang="en-US" sz="2400" b="1">
                                      <a:solidFill>
                                        <a:srgbClr val="FF0000"/>
                                      </a:solidFill>
                                      <a:latin typeface="Cambria Math"/>
                                    </a:rPr>
                                    <m:t>𝐱</m:t>
                                  </m:r>
                                </m:e>
                                <m:sub>
                                  <m:r>
                                    <a:rPr lang="en-US" sz="2400" b="1" smtClean="0">
                                      <a:solidFill>
                                        <a:srgbClr val="FF0000"/>
                                      </a:solidFill>
                                      <a:latin typeface="Cambria Math"/>
                                    </a:rPr>
                                    <m:t>𝚫</m:t>
                                  </m:r>
                                  <m:r>
                                    <a:rPr lang="en-US" sz="2400" b="1" i="1" smtClean="0">
                                      <a:solidFill>
                                        <a:srgbClr val="FF0000"/>
                                      </a:solidFill>
                                      <a:latin typeface="Cambria Math"/>
                                    </a:rPr>
                                    <m:t>+</m:t>
                                  </m:r>
                                  <m:r>
                                    <a:rPr lang="en-US" sz="2400" b="1" i="1" smtClean="0">
                                      <a:solidFill>
                                        <a:srgbClr val="FF0000"/>
                                      </a:solidFill>
                                      <a:latin typeface="Cambria Math"/>
                                    </a:rPr>
                                    <m:t>𝜹</m:t>
                                  </m:r>
                                </m:sub>
                              </m:sSub>
                              <m:r>
                                <a:rPr lang="en-US" sz="2400" b="1" i="1">
                                  <a:solidFill>
                                    <a:srgbClr val="FF0000"/>
                                  </a:solidFill>
                                  <a:latin typeface="Cambria Math"/>
                                </a:rPr>
                                <m:t>−</m:t>
                              </m:r>
                              <m:sSub>
                                <m:sSubPr>
                                  <m:ctrlPr>
                                    <a:rPr lang="en-US" sz="2400" b="1" i="1" smtClean="0">
                                      <a:solidFill>
                                        <a:srgbClr val="FF0000"/>
                                      </a:solidFill>
                                      <a:latin typeface="Cambria Math"/>
                                    </a:rPr>
                                  </m:ctrlPr>
                                </m:sSubPr>
                                <m:e>
                                  <m:r>
                                    <a:rPr lang="en-US" sz="2400" b="1">
                                      <a:solidFill>
                                        <a:srgbClr val="FF0000"/>
                                      </a:solidFill>
                                      <a:latin typeface="Cambria Math"/>
                                    </a:rPr>
                                    <m:t>𝐱</m:t>
                                  </m:r>
                                </m:e>
                                <m:sub>
                                  <m:r>
                                    <a:rPr lang="en-US" sz="2400" i="1" smtClean="0">
                                      <a:solidFill>
                                        <a:srgbClr val="FF0000"/>
                                      </a:solidFill>
                                      <a:latin typeface="Cambria Math"/>
                                    </a:rPr>
                                    <m:t>0</m:t>
                                  </m:r>
                                </m:sub>
                              </m:sSub>
                            </m:e>
                          </m:d>
                        </m:sup>
                      </m:sSup>
                    </m:oMath>
                  </m:oMathPara>
                </a14:m>
                <a:endParaRPr lang="fr-FR" sz="2400" dirty="0">
                  <a:solidFill>
                    <a:srgbClr val="0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642140" y="5292038"/>
                <a:ext cx="4948471" cy="486672"/>
              </a:xfrm>
              <a:prstGeom prst="rect">
                <a:avLst/>
              </a:prstGeom>
              <a:blipFill rotWithShape="1">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68287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0" descr="File:Wiener process 3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 y="896143"/>
            <a:ext cx="2304256" cy="22517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ZoneTexte 2"/>
              <p:cNvSpPr txBox="1"/>
              <p:nvPr/>
            </p:nvSpPr>
            <p:spPr>
              <a:xfrm>
                <a:off x="3799784" y="827509"/>
                <a:ext cx="5330201" cy="1215269"/>
              </a:xfrm>
              <a:prstGeom prst="rect">
                <a:avLst/>
              </a:prstGeom>
              <a:noFill/>
            </p:spPr>
            <p:txBody>
              <a:bodyPr wrap="square" rtlCol="0">
                <a:spAutoFit/>
              </a:bodyPr>
              <a:lstStyle/>
              <a:p>
                <a14:m>
                  <m:oMath xmlns:m="http://schemas.openxmlformats.org/officeDocument/2006/math">
                    <m:r>
                      <a:rPr lang="en-US" sz="2800" i="1" smtClean="0">
                        <a:solidFill>
                          <a:srgbClr val="FF0000"/>
                        </a:solidFill>
                        <a:latin typeface="Cambria Math"/>
                      </a:rPr>
                      <m:t>𝑢</m:t>
                    </m:r>
                    <m:d>
                      <m:dPr>
                        <m:ctrlPr>
                          <a:rPr lang="en-US" sz="2800" i="1" smtClean="0">
                            <a:solidFill>
                              <a:srgbClr val="FF0000"/>
                            </a:solidFill>
                            <a:latin typeface="Cambria Math"/>
                          </a:rPr>
                        </m:ctrlPr>
                      </m:dPr>
                      <m:e>
                        <m:r>
                          <a:rPr lang="en-US" sz="2800" b="1" smtClean="0">
                            <a:solidFill>
                              <a:srgbClr val="FF0000"/>
                            </a:solidFill>
                            <a:latin typeface="Cambria Math"/>
                          </a:rPr>
                          <m:t>𝐱</m:t>
                        </m:r>
                        <m:r>
                          <a:rPr lang="en-US" sz="2800" i="1" smtClean="0">
                            <a:solidFill>
                              <a:srgbClr val="FF0000"/>
                            </a:solidFill>
                            <a:latin typeface="Cambria Math"/>
                          </a:rPr>
                          <m:t>,</m:t>
                        </m:r>
                        <m:r>
                          <a:rPr lang="en-US" sz="2800" i="1" smtClean="0">
                            <a:solidFill>
                              <a:srgbClr val="FF0000"/>
                            </a:solidFill>
                            <a:latin typeface="Cambria Math"/>
                          </a:rPr>
                          <m:t>𝑡</m:t>
                        </m:r>
                        <m:sSub>
                          <m:sSubPr>
                            <m:ctrlPr>
                              <a:rPr lang="en-US" sz="2800" i="1" smtClean="0">
                                <a:solidFill>
                                  <a:srgbClr val="FF0000"/>
                                </a:solidFill>
                                <a:latin typeface="Cambria Math"/>
                              </a:rPr>
                            </m:ctrlPr>
                          </m:sSubPr>
                          <m:e>
                            <m:r>
                              <a:rPr lang="en-US" sz="2800" b="1" i="1" smtClean="0">
                                <a:solidFill>
                                  <a:srgbClr val="FF0000"/>
                                </a:solidFill>
                                <a:latin typeface="Cambria Math"/>
                              </a:rPr>
                              <m:t>|</m:t>
                            </m:r>
                            <m:r>
                              <a:rPr lang="en-US" sz="2800" b="1" smtClean="0">
                                <a:solidFill>
                                  <a:srgbClr val="FF0000"/>
                                </a:solidFill>
                                <a:latin typeface="Cambria Math"/>
                              </a:rPr>
                              <m:t>𝐱</m:t>
                            </m:r>
                          </m:e>
                          <m:sub>
                            <m:r>
                              <a:rPr lang="en-US" sz="2800" i="1" smtClean="0">
                                <a:solidFill>
                                  <a:srgbClr val="FF0000"/>
                                </a:solidFill>
                                <a:latin typeface="Cambria Math"/>
                              </a:rPr>
                              <m:t>0</m:t>
                            </m:r>
                          </m:sub>
                        </m:sSub>
                      </m:e>
                    </m:d>
                    <m:r>
                      <a:rPr lang="en-US" sz="2800" i="1" smtClean="0">
                        <a:solidFill>
                          <a:srgbClr val="FF0000"/>
                        </a:solidFill>
                        <a:latin typeface="Cambria Math"/>
                      </a:rPr>
                      <m:t>=</m:t>
                    </m:r>
                    <m:f>
                      <m:fPr>
                        <m:ctrlPr>
                          <a:rPr lang="en-US" sz="2800" i="1" smtClean="0">
                            <a:solidFill>
                              <a:srgbClr val="FF0000"/>
                            </a:solidFill>
                            <a:latin typeface="Cambria Math"/>
                          </a:rPr>
                        </m:ctrlPr>
                      </m:fPr>
                      <m:num>
                        <m:sSup>
                          <m:sSupPr>
                            <m:ctrlPr>
                              <a:rPr lang="en-US" sz="2800" i="1" smtClean="0">
                                <a:solidFill>
                                  <a:srgbClr val="FF0000"/>
                                </a:solidFill>
                                <a:latin typeface="Cambria Math"/>
                              </a:rPr>
                            </m:ctrlPr>
                          </m:sSupPr>
                          <m:e>
                            <m:r>
                              <a:rPr lang="en-US" sz="2800" i="1" smtClean="0">
                                <a:solidFill>
                                  <a:srgbClr val="FF0000"/>
                                </a:solidFill>
                                <a:latin typeface="Cambria Math"/>
                              </a:rPr>
                              <m:t>𝑒</m:t>
                            </m:r>
                          </m:e>
                          <m:sup>
                            <m:r>
                              <a:rPr lang="en-US" sz="2800" i="1" smtClean="0">
                                <a:solidFill>
                                  <a:srgbClr val="FF0000"/>
                                </a:solidFill>
                                <a:latin typeface="Cambria Math"/>
                              </a:rPr>
                              <m:t>−</m:t>
                            </m:r>
                            <m:f>
                              <m:fPr>
                                <m:ctrlPr>
                                  <a:rPr lang="en-US" sz="2800" i="1" smtClean="0">
                                    <a:solidFill>
                                      <a:srgbClr val="FF0000"/>
                                    </a:solidFill>
                                    <a:latin typeface="Cambria Math"/>
                                  </a:rPr>
                                </m:ctrlPr>
                              </m:fPr>
                              <m:num>
                                <m:r>
                                  <m:rPr>
                                    <m:lit/>
                                  </m:rPr>
                                  <a:rPr lang="en-US" sz="2800" i="1" smtClean="0">
                                    <a:solidFill>
                                      <a:srgbClr val="FF0000"/>
                                    </a:solidFill>
                                    <a:latin typeface="Cambria Math"/>
                                  </a:rPr>
                                  <m:t>|</m:t>
                                </m:r>
                                <m:sSup>
                                  <m:sSupPr>
                                    <m:ctrlPr>
                                      <a:rPr lang="en-US" sz="2800" i="1" smtClean="0">
                                        <a:solidFill>
                                          <a:srgbClr val="FF0000"/>
                                        </a:solidFill>
                                        <a:latin typeface="Cambria Math"/>
                                      </a:rPr>
                                    </m:ctrlPr>
                                  </m:sSupPr>
                                  <m:e>
                                    <m:d>
                                      <m:dPr>
                                        <m:begChr m:val="|"/>
                                        <m:endChr m:val="|"/>
                                        <m:ctrlPr>
                                          <a:rPr lang="en-US" sz="2800" i="1" smtClean="0">
                                            <a:solidFill>
                                              <a:srgbClr val="FF0000"/>
                                            </a:solidFill>
                                            <a:latin typeface="Cambria Math"/>
                                          </a:rPr>
                                        </m:ctrlPr>
                                      </m:dPr>
                                      <m:e>
                                        <m:r>
                                          <a:rPr lang="en-US" sz="2800" b="1" smtClean="0">
                                            <a:solidFill>
                                              <a:srgbClr val="FF0000"/>
                                            </a:solidFill>
                                            <a:latin typeface="Cambria Math"/>
                                          </a:rPr>
                                          <m:t>𝐱</m:t>
                                        </m:r>
                                        <m:r>
                                          <a:rPr lang="en-US" sz="2800" i="1" smtClean="0">
                                            <a:solidFill>
                                              <a:srgbClr val="FF0000"/>
                                            </a:solidFill>
                                            <a:latin typeface="Cambria Math"/>
                                          </a:rPr>
                                          <m:t>−</m:t>
                                        </m:r>
                                        <m:sSub>
                                          <m:sSubPr>
                                            <m:ctrlPr>
                                              <a:rPr lang="en-US" sz="2800" i="1" smtClean="0">
                                                <a:solidFill>
                                                  <a:srgbClr val="FF0000"/>
                                                </a:solidFill>
                                                <a:latin typeface="Cambria Math"/>
                                              </a:rPr>
                                            </m:ctrlPr>
                                          </m:sSubPr>
                                          <m:e>
                                            <m:r>
                                              <a:rPr lang="en-US" sz="2800" b="1" smtClean="0">
                                                <a:solidFill>
                                                  <a:srgbClr val="FF0000"/>
                                                </a:solidFill>
                                                <a:latin typeface="Cambria Math"/>
                                              </a:rPr>
                                              <m:t>𝐱</m:t>
                                            </m:r>
                                          </m:e>
                                          <m:sub>
                                            <m:r>
                                              <a:rPr lang="en-US" sz="2800" i="1" smtClean="0">
                                                <a:solidFill>
                                                  <a:srgbClr val="FF0000"/>
                                                </a:solidFill>
                                                <a:latin typeface="Cambria Math"/>
                                              </a:rPr>
                                              <m:t>0</m:t>
                                            </m:r>
                                          </m:sub>
                                        </m:sSub>
                                        <m:r>
                                          <m:rPr>
                                            <m:lit/>
                                          </m:rPr>
                                          <a:rPr lang="en-US" sz="2800" i="1" smtClean="0">
                                            <a:solidFill>
                                              <a:srgbClr val="FF0000"/>
                                            </a:solidFill>
                                            <a:latin typeface="Cambria Math"/>
                                          </a:rPr>
                                          <m:t>|</m:t>
                                        </m:r>
                                      </m:e>
                                    </m:d>
                                  </m:e>
                                  <m:sup>
                                    <m:r>
                                      <a:rPr lang="en-US" sz="2800" i="1" smtClean="0">
                                        <a:solidFill>
                                          <a:srgbClr val="FF0000"/>
                                        </a:solidFill>
                                        <a:latin typeface="Cambria Math"/>
                                      </a:rPr>
                                      <m:t>2</m:t>
                                    </m:r>
                                  </m:sup>
                                </m:sSup>
                              </m:num>
                              <m:den>
                                <m:r>
                                  <a:rPr lang="en-US" sz="2800" i="1" smtClean="0">
                                    <a:solidFill>
                                      <a:srgbClr val="FF0000"/>
                                    </a:solidFill>
                                    <a:latin typeface="Cambria Math"/>
                                  </a:rPr>
                                  <m:t>4</m:t>
                                </m:r>
                                <m:r>
                                  <a:rPr lang="en-US" sz="2800" b="0" i="1" smtClean="0">
                                    <a:solidFill>
                                      <a:srgbClr val="FF0000"/>
                                    </a:solidFill>
                                    <a:latin typeface="Cambria Math"/>
                                  </a:rPr>
                                  <m:t>𝐷</m:t>
                                </m:r>
                                <m:r>
                                  <a:rPr lang="en-US" sz="2800" i="1" smtClean="0">
                                    <a:solidFill>
                                      <a:srgbClr val="FF0000"/>
                                    </a:solidFill>
                                    <a:latin typeface="Cambria Math"/>
                                  </a:rPr>
                                  <m:t>𝑡</m:t>
                                </m:r>
                              </m:den>
                            </m:f>
                          </m:sup>
                        </m:sSup>
                      </m:num>
                      <m:den>
                        <m:sSup>
                          <m:sSupPr>
                            <m:ctrlPr>
                              <a:rPr lang="en-US" sz="2800" i="1" smtClean="0">
                                <a:solidFill>
                                  <a:srgbClr val="FF0000"/>
                                </a:solidFill>
                                <a:latin typeface="Cambria Math"/>
                              </a:rPr>
                            </m:ctrlPr>
                          </m:sSupPr>
                          <m:e>
                            <m:d>
                              <m:dPr>
                                <m:ctrlPr>
                                  <a:rPr lang="en-US" sz="2800" i="1" smtClean="0">
                                    <a:solidFill>
                                      <a:srgbClr val="FF0000"/>
                                    </a:solidFill>
                                    <a:latin typeface="Cambria Math"/>
                                  </a:rPr>
                                </m:ctrlPr>
                              </m:dPr>
                              <m:e>
                                <m:r>
                                  <a:rPr lang="en-US" sz="2800" i="1" smtClean="0">
                                    <a:solidFill>
                                      <a:srgbClr val="FF0000"/>
                                    </a:solidFill>
                                    <a:latin typeface="Cambria Math"/>
                                  </a:rPr>
                                  <m:t>4</m:t>
                                </m:r>
                                <m:r>
                                  <a:rPr lang="en-US" sz="2800" i="1" smtClean="0">
                                    <a:solidFill>
                                      <a:srgbClr val="FF0000"/>
                                    </a:solidFill>
                                    <a:latin typeface="Cambria Math"/>
                                  </a:rPr>
                                  <m:t>𝜋</m:t>
                                </m:r>
                                <m:r>
                                  <a:rPr lang="en-US" sz="2800" b="0" i="1" smtClean="0">
                                    <a:solidFill>
                                      <a:srgbClr val="FF0000"/>
                                    </a:solidFill>
                                    <a:latin typeface="Cambria Math"/>
                                  </a:rPr>
                                  <m:t>𝐷</m:t>
                                </m:r>
                                <m:r>
                                  <a:rPr lang="en-US" sz="2800" i="1" smtClean="0">
                                    <a:solidFill>
                                      <a:srgbClr val="FF0000"/>
                                    </a:solidFill>
                                    <a:latin typeface="Cambria Math"/>
                                  </a:rPr>
                                  <m:t>𝑡</m:t>
                                </m:r>
                              </m:e>
                            </m:d>
                          </m:e>
                          <m:sup>
                            <m:f>
                              <m:fPr>
                                <m:ctrlPr>
                                  <a:rPr lang="en-US" sz="2800" i="1" smtClean="0">
                                    <a:solidFill>
                                      <a:srgbClr val="FF0000"/>
                                    </a:solidFill>
                                    <a:latin typeface="Cambria Math"/>
                                  </a:rPr>
                                </m:ctrlPr>
                              </m:fPr>
                              <m:num>
                                <m:r>
                                  <a:rPr lang="en-US" sz="2800" i="1" smtClean="0">
                                    <a:solidFill>
                                      <a:srgbClr val="FF0000"/>
                                    </a:solidFill>
                                    <a:latin typeface="Cambria Math"/>
                                  </a:rPr>
                                  <m:t>3</m:t>
                                </m:r>
                              </m:num>
                              <m:den>
                                <m:r>
                                  <a:rPr lang="en-US" sz="2800" i="1" smtClean="0">
                                    <a:solidFill>
                                      <a:srgbClr val="FF0000"/>
                                    </a:solidFill>
                                    <a:latin typeface="Cambria Math"/>
                                  </a:rPr>
                                  <m:t>2</m:t>
                                </m:r>
                              </m:den>
                            </m:f>
                          </m:sup>
                        </m:sSup>
                      </m:den>
                    </m:f>
                  </m:oMath>
                </a14:m>
                <a:r>
                  <a:rPr lang="fr-FR" sz="2400" dirty="0" smtClean="0">
                    <a:solidFill>
                      <a:srgbClr val="000000"/>
                    </a:solidFill>
                  </a:rPr>
                  <a:t> </a:t>
                </a:r>
                <a:endParaRPr lang="fr-FR" sz="2400" dirty="0">
                  <a:solidFill>
                    <a:srgbClr val="000000"/>
                  </a:solidFill>
                </a:endParaRPr>
              </a:p>
            </p:txBody>
          </p:sp>
        </mc:Choice>
        <mc:Fallback>
          <p:sp>
            <p:nvSpPr>
              <p:cNvPr id="3" name="ZoneTexte 2"/>
              <p:cNvSpPr txBox="1">
                <a:spLocks noRot="1" noChangeAspect="1" noMove="1" noResize="1" noEditPoints="1" noAdjustHandles="1" noChangeArrowheads="1" noChangeShapeType="1" noTextEdit="1"/>
              </p:cNvSpPr>
              <p:nvPr/>
            </p:nvSpPr>
            <p:spPr>
              <a:xfrm>
                <a:off x="3799784" y="827509"/>
                <a:ext cx="5330201" cy="1215269"/>
              </a:xfrm>
              <a:prstGeom prst="rect">
                <a:avLst/>
              </a:prstGeom>
              <a:blipFill rotWithShape="1">
                <a:blip r:embed="rId3"/>
                <a:stretch>
                  <a:fillRect/>
                </a:stretch>
              </a:blipFill>
            </p:spPr>
            <p:txBody>
              <a:bodyPr/>
              <a:lstStyle/>
              <a:p>
                <a:r>
                  <a:rPr lang="en-US">
                    <a:noFill/>
                  </a:rPr>
                  <a:t> </a:t>
                </a:r>
              </a:p>
            </p:txBody>
          </p:sp>
        </mc:Fallback>
      </mc:AlternateContent>
      <p:sp>
        <p:nvSpPr>
          <p:cNvPr id="7" name="Text Box 13"/>
          <p:cNvSpPr txBox="1">
            <a:spLocks noChangeArrowheads="1"/>
          </p:cNvSpPr>
          <p:nvPr/>
        </p:nvSpPr>
        <p:spPr bwMode="auto">
          <a:xfrm>
            <a:off x="3788408" y="4931965"/>
            <a:ext cx="6076440" cy="1569660"/>
          </a:xfrm>
          <a:prstGeom prst="rect">
            <a:avLst/>
          </a:prstGeom>
          <a:noFill/>
          <a:ln w="28575">
            <a:solidFill>
              <a:srgbClr val="FFC000"/>
            </a:solidFill>
            <a:miter lim="800000"/>
            <a:headEnd/>
            <a:tailEnd/>
          </a:ln>
        </p:spPr>
        <p:txBody>
          <a:bodyPr wrap="square">
            <a:spAutoFit/>
          </a:bodyPr>
          <a:lstStyle/>
          <a:p>
            <a:pPr defTabSz="914400" eaLnBrk="0" hangingPunct="0">
              <a:spcBef>
                <a:spcPct val="50000"/>
              </a:spcBef>
            </a:pPr>
            <a:r>
              <a:rPr lang="en-US" sz="2400" dirty="0" smtClean="0">
                <a:solidFill>
                  <a:srgbClr val="0070C0"/>
                </a:solidFill>
              </a:rPr>
              <a:t>MSD = ADC*(</a:t>
            </a:r>
            <a:r>
              <a:rPr lang="en-US" sz="2400" dirty="0">
                <a:solidFill>
                  <a:srgbClr val="0070C0"/>
                </a:solidFill>
              </a:rPr>
              <a:t>2</a:t>
            </a:r>
            <a:r>
              <a:rPr lang="en-US" sz="2400" dirty="0">
                <a:solidFill>
                  <a:srgbClr val="0070C0"/>
                </a:solidFill>
                <a:latin typeface="Symbol" panose="05050102010706020507" pitchFamily="18" charset="2"/>
              </a:rPr>
              <a:t>D</a:t>
            </a:r>
            <a:r>
              <a:rPr lang="en-US" sz="2400" dirty="0">
                <a:solidFill>
                  <a:srgbClr val="0070C0"/>
                </a:solidFill>
              </a:rPr>
              <a:t>) </a:t>
            </a:r>
            <a:endParaRPr lang="en-US" sz="2400" dirty="0" smtClean="0">
              <a:solidFill>
                <a:srgbClr val="0070C0"/>
              </a:solidFill>
            </a:endParaRPr>
          </a:p>
          <a:p>
            <a:pPr defTabSz="914400" eaLnBrk="0" hangingPunct="0">
              <a:spcBef>
                <a:spcPct val="50000"/>
              </a:spcBef>
            </a:pPr>
            <a:r>
              <a:rPr lang="en-US" sz="2400" dirty="0" smtClean="0">
                <a:solidFill>
                  <a:srgbClr val="0070C0"/>
                </a:solidFill>
                <a:latin typeface="Arial" panose="020B0604020202020204" pitchFamily="34" charset="0"/>
                <a:cs typeface="Arial" panose="020B0604020202020204" pitchFamily="34" charset="0"/>
              </a:rPr>
              <a:t>Brain gray matter: ADC around</a:t>
            </a:r>
            <a:r>
              <a:rPr lang="fr-FR" altLang="en-US" sz="2400" dirty="0" smtClean="0">
                <a:solidFill>
                  <a:srgbClr val="0070C0"/>
                </a:solidFill>
              </a:rPr>
              <a:t>10</a:t>
            </a:r>
            <a:r>
              <a:rPr lang="fr-FR" altLang="en-US" sz="2400" baseline="30000" dirty="0" smtClean="0">
                <a:solidFill>
                  <a:srgbClr val="0070C0"/>
                </a:solidFill>
              </a:rPr>
              <a:t>-3</a:t>
            </a:r>
            <a:r>
              <a:rPr lang="fr-FR" altLang="en-US" sz="2400" dirty="0" smtClean="0">
                <a:solidFill>
                  <a:srgbClr val="0070C0"/>
                </a:solidFill>
              </a:rPr>
              <a:t> mm²/s </a:t>
            </a:r>
            <a:endParaRPr lang="en-US" sz="2400" dirty="0" smtClean="0">
              <a:solidFill>
                <a:srgbClr val="0070C0"/>
              </a:solidFill>
              <a:latin typeface="Arial" panose="020B0604020202020204" pitchFamily="34" charset="0"/>
              <a:cs typeface="Arial" panose="020B0604020202020204" pitchFamily="34" charset="0"/>
            </a:endParaRPr>
          </a:p>
          <a:p>
            <a:pPr defTabSz="914400" eaLnBrk="0" hangingPunct="0">
              <a:spcBef>
                <a:spcPct val="50000"/>
              </a:spcBef>
            </a:pPr>
            <a:r>
              <a:rPr lang="en-US" sz="2400" dirty="0" smtClean="0">
                <a:solidFill>
                  <a:srgbClr val="0070C0"/>
                </a:solidFill>
                <a:latin typeface="Arial" panose="020B0604020202020204" pitchFamily="34" charset="0"/>
                <a:cs typeface="Arial" panose="020B0604020202020204" pitchFamily="34" charset="0"/>
              </a:rPr>
              <a:t>Root MSD: 6-13 </a:t>
            </a:r>
            <a:r>
              <a:rPr lang="en-US" sz="2400" dirty="0" smtClean="0">
                <a:solidFill>
                  <a:srgbClr val="0070C0"/>
                </a:solidFill>
                <a:latin typeface="Symbol" panose="05050102010706020507" pitchFamily="18" charset="2"/>
                <a:cs typeface="Arial" panose="020B0604020202020204" pitchFamily="34" charset="0"/>
              </a:rPr>
              <a:t>m</a:t>
            </a:r>
            <a:r>
              <a:rPr lang="en-US" sz="2400" dirty="0" smtClean="0">
                <a:solidFill>
                  <a:srgbClr val="0070C0"/>
                </a:solidFill>
                <a:latin typeface="Arial" panose="020B0604020202020204" pitchFamily="34" charset="0"/>
                <a:cs typeface="Arial" panose="020B0604020202020204" pitchFamily="34" charset="0"/>
              </a:rPr>
              <a:t>m</a:t>
            </a:r>
            <a:endParaRPr lang="en-US" sz="2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0" name="ZoneTexte 9"/>
              <p:cNvSpPr txBox="1"/>
              <p:nvPr/>
            </p:nvSpPr>
            <p:spPr>
              <a:xfrm>
                <a:off x="1275663" y="2195661"/>
                <a:ext cx="8922956" cy="17286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a:rPr>
                        <m:t>𝑆</m:t>
                      </m:r>
                      <m:d>
                        <m:dPr>
                          <m:ctrlPr>
                            <a:rPr lang="en-US" sz="2800" i="1" smtClean="0">
                              <a:solidFill>
                                <a:srgbClr val="FF0000"/>
                              </a:solidFill>
                              <a:latin typeface="Cambria Math"/>
                            </a:rPr>
                          </m:ctrlPr>
                        </m:dPr>
                        <m:e>
                          <m:r>
                            <a:rPr lang="en-US" sz="2800" i="1" smtClean="0">
                              <a:solidFill>
                                <a:srgbClr val="FF0000"/>
                              </a:solidFill>
                              <a:latin typeface="Cambria Math"/>
                            </a:rPr>
                            <m:t>𝑏</m:t>
                          </m:r>
                        </m:e>
                      </m:d>
                      <m:r>
                        <a:rPr lang="en-US" sz="2800" i="1" smtClean="0">
                          <a:solidFill>
                            <a:srgbClr val="FF0000"/>
                          </a:solidFill>
                          <a:latin typeface="Cambria Math"/>
                        </a:rPr>
                        <m:t>=</m:t>
                      </m:r>
                      <m:nary>
                        <m:naryPr>
                          <m:supHide m:val="on"/>
                          <m:ctrlPr>
                            <a:rPr lang="en-US" sz="2800" i="1" smtClean="0">
                              <a:solidFill>
                                <a:srgbClr val="FF0000"/>
                              </a:solidFill>
                              <a:latin typeface="Cambria Math"/>
                            </a:rPr>
                          </m:ctrlPr>
                        </m:naryPr>
                        <m:sub>
                          <m:r>
                            <a:rPr lang="en-US" sz="2800" b="1" smtClean="0">
                              <a:solidFill>
                                <a:srgbClr val="FF0000"/>
                              </a:solidFill>
                              <a:latin typeface="Cambria Math"/>
                            </a:rPr>
                            <m:t>𝐱</m:t>
                          </m:r>
                          <m:r>
                            <a:rPr lang="en-US" sz="2800" b="1" i="1" smtClean="0">
                              <a:solidFill>
                                <a:srgbClr val="FF0000"/>
                              </a:solidFill>
                              <a:latin typeface="Cambria Math"/>
                            </a:rPr>
                            <m:t>∈</m:t>
                          </m:r>
                          <m:r>
                            <a:rPr lang="en-US" sz="2800" i="1" smtClean="0">
                              <a:solidFill>
                                <a:srgbClr val="FF0000"/>
                              </a:solidFill>
                              <a:latin typeface="Cambria Math"/>
                            </a:rPr>
                            <m:t>𝑉</m:t>
                          </m:r>
                        </m:sub>
                        <m:sup/>
                        <m:e>
                          <m:nary>
                            <m:naryPr>
                              <m:supHide m:val="on"/>
                              <m:ctrlPr>
                                <a:rPr lang="en-US" sz="2800" i="1" smtClean="0">
                                  <a:solidFill>
                                    <a:srgbClr val="FF0000"/>
                                  </a:solidFill>
                                  <a:latin typeface="Cambria Math"/>
                                </a:rPr>
                              </m:ctrlPr>
                            </m:naryPr>
                            <m:sub>
                              <m:sSub>
                                <m:sSubPr>
                                  <m:ctrlPr>
                                    <a:rPr lang="en-US" sz="2800" i="1" smtClean="0">
                                      <a:solidFill>
                                        <a:srgbClr val="FF0000"/>
                                      </a:solidFill>
                                      <a:latin typeface="Cambria Math"/>
                                    </a:rPr>
                                  </m:ctrlPr>
                                </m:sSubPr>
                                <m:e>
                                  <m:r>
                                    <a:rPr lang="en-US" sz="2800" b="1" smtClean="0">
                                      <a:solidFill>
                                        <a:srgbClr val="FF0000"/>
                                      </a:solidFill>
                                      <a:latin typeface="Cambria Math"/>
                                    </a:rPr>
                                    <m:t>𝐱</m:t>
                                  </m:r>
                                </m:e>
                                <m:sub>
                                  <m:r>
                                    <a:rPr lang="en-US" sz="2800" i="1" smtClean="0">
                                      <a:solidFill>
                                        <a:srgbClr val="FF0000"/>
                                      </a:solidFill>
                                      <a:latin typeface="Cambria Math"/>
                                    </a:rPr>
                                    <m:t>0</m:t>
                                  </m:r>
                                </m:sub>
                              </m:sSub>
                              <m:r>
                                <a:rPr lang="en-US" sz="2800" i="1" smtClean="0">
                                  <a:solidFill>
                                    <a:srgbClr val="FF0000"/>
                                  </a:solidFill>
                                  <a:latin typeface="Cambria Math"/>
                                </a:rPr>
                                <m:t>∈</m:t>
                              </m:r>
                              <m:r>
                                <a:rPr lang="en-US" sz="2800" i="1" smtClean="0">
                                  <a:solidFill>
                                    <a:srgbClr val="FF0000"/>
                                  </a:solidFill>
                                  <a:latin typeface="Cambria Math"/>
                                </a:rPr>
                                <m:t>𝑉</m:t>
                              </m:r>
                            </m:sub>
                            <m:sup/>
                            <m:e>
                              <m:r>
                                <a:rPr lang="en-US" sz="2800" i="1">
                                  <a:solidFill>
                                    <a:srgbClr val="FF0000"/>
                                  </a:solidFill>
                                  <a:latin typeface="Cambria Math"/>
                                </a:rPr>
                                <m:t>𝑢</m:t>
                              </m:r>
                              <m:d>
                                <m:dPr>
                                  <m:ctrlPr>
                                    <a:rPr lang="en-US" sz="2800" i="1">
                                      <a:solidFill>
                                        <a:srgbClr val="FF0000"/>
                                      </a:solidFill>
                                      <a:latin typeface="Cambria Math"/>
                                    </a:rPr>
                                  </m:ctrlPr>
                                </m:dPr>
                                <m:e>
                                  <m:r>
                                    <a:rPr lang="en-US" sz="2800" b="1">
                                      <a:solidFill>
                                        <a:srgbClr val="FF0000"/>
                                      </a:solidFill>
                                      <a:latin typeface="Cambria Math"/>
                                    </a:rPr>
                                    <m:t>𝐱</m:t>
                                  </m:r>
                                  <m:r>
                                    <a:rPr lang="en-US" sz="2800" i="1">
                                      <a:solidFill>
                                        <a:srgbClr val="FF0000"/>
                                      </a:solidFill>
                                      <a:latin typeface="Cambria Math"/>
                                    </a:rPr>
                                    <m:t>,</m:t>
                                  </m:r>
                                  <m:r>
                                    <m:rPr>
                                      <m:sty m:val="p"/>
                                    </m:rPr>
                                    <a:rPr lang="en-US" sz="2800">
                                      <a:solidFill>
                                        <a:srgbClr val="FF0000"/>
                                      </a:solidFill>
                                      <a:latin typeface="Cambria Math"/>
                                    </a:rPr>
                                    <m:t>Δ</m:t>
                                  </m:r>
                                  <m:r>
                                    <a:rPr lang="en-US" sz="2800" b="0" i="0" smtClean="0">
                                      <a:solidFill>
                                        <a:srgbClr val="FF0000"/>
                                      </a:solidFill>
                                      <a:latin typeface="Cambria Math"/>
                                    </a:rPr>
                                    <m:t>+</m:t>
                                  </m:r>
                                  <m:r>
                                    <a:rPr lang="en-US" sz="2800" b="0" i="1" smtClean="0">
                                      <a:solidFill>
                                        <a:srgbClr val="FF0000"/>
                                      </a:solidFill>
                                      <a:latin typeface="Cambria Math"/>
                                    </a:rPr>
                                    <m:t>𝛿</m:t>
                                  </m:r>
                                  <m:r>
                                    <a:rPr lang="en-US" sz="2800" i="1">
                                      <a:solidFill>
                                        <a:srgbClr val="FF0000"/>
                                      </a:solidFill>
                                      <a:latin typeface="Cambria Math"/>
                                    </a:rPr>
                                    <m:t>|</m:t>
                                  </m:r>
                                  <m:sSub>
                                    <m:sSubPr>
                                      <m:ctrlPr>
                                        <a:rPr lang="en-US" sz="2800" i="1">
                                          <a:solidFill>
                                            <a:srgbClr val="FF0000"/>
                                          </a:solidFill>
                                          <a:latin typeface="Cambria Math"/>
                                        </a:rPr>
                                      </m:ctrlPr>
                                    </m:sSubPr>
                                    <m:e>
                                      <m:r>
                                        <a:rPr lang="en-US" sz="2800" b="1">
                                          <a:solidFill>
                                            <a:srgbClr val="FF0000"/>
                                          </a:solidFill>
                                          <a:latin typeface="Cambria Math"/>
                                        </a:rPr>
                                        <m:t>𝐱</m:t>
                                      </m:r>
                                    </m:e>
                                    <m:sub>
                                      <m:r>
                                        <a:rPr lang="en-US" sz="2800" i="1">
                                          <a:solidFill>
                                            <a:srgbClr val="FF0000"/>
                                          </a:solidFill>
                                          <a:latin typeface="Cambria Math"/>
                                        </a:rPr>
                                        <m:t>0</m:t>
                                      </m:r>
                                    </m:sub>
                                  </m:sSub>
                                  <m:r>
                                    <a:rPr lang="en-US" sz="2800" i="1">
                                      <a:solidFill>
                                        <a:srgbClr val="FF0000"/>
                                      </a:solidFill>
                                      <a:latin typeface="Cambria Math"/>
                                    </a:rPr>
                                    <m:t> </m:t>
                                  </m:r>
                                </m:e>
                              </m:d>
                              <m:sSup>
                                <m:sSupPr>
                                  <m:ctrlPr>
                                    <a:rPr lang="en-US" sz="2800" i="1">
                                      <a:solidFill>
                                        <a:srgbClr val="FF0000"/>
                                      </a:solidFill>
                                      <a:latin typeface="Cambria Math"/>
                                    </a:rPr>
                                  </m:ctrlPr>
                                </m:sSupPr>
                                <m:e>
                                  <m:r>
                                    <a:rPr lang="en-US" sz="2800" i="1">
                                      <a:solidFill>
                                        <a:srgbClr val="FF0000"/>
                                      </a:solidFill>
                                      <a:latin typeface="Cambria Math"/>
                                    </a:rPr>
                                    <m:t>𝑒</m:t>
                                  </m:r>
                                </m:e>
                                <m:sup>
                                  <m:r>
                                    <a:rPr lang="en-US" sz="2800" i="1">
                                      <a:solidFill>
                                        <a:srgbClr val="FF0000"/>
                                      </a:solidFill>
                                      <a:latin typeface="Cambria Math"/>
                                    </a:rPr>
                                    <m:t>𝑖</m:t>
                                  </m:r>
                                  <m:r>
                                    <a:rPr lang="en-US" sz="2800" i="1">
                                      <a:solidFill>
                                        <a:srgbClr val="FF0000"/>
                                      </a:solidFill>
                                      <a:latin typeface="Cambria Math"/>
                                    </a:rPr>
                                    <m:t>𝛾𝛿</m:t>
                                  </m:r>
                                  <m:r>
                                    <a:rPr lang="en-US" sz="2800" b="1">
                                      <a:solidFill>
                                        <a:srgbClr val="FF0000"/>
                                      </a:solidFill>
                                      <a:latin typeface="Cambria Math"/>
                                    </a:rPr>
                                    <m:t>𝐠</m:t>
                                  </m:r>
                                  <m:r>
                                    <a:rPr lang="en-US" sz="2800" b="1" i="1">
                                      <a:solidFill>
                                        <a:srgbClr val="FF0000"/>
                                      </a:solidFill>
                                      <a:latin typeface="Cambria Math"/>
                                    </a:rPr>
                                    <m:t>⋅</m:t>
                                  </m:r>
                                  <m:d>
                                    <m:dPr>
                                      <m:ctrlPr>
                                        <a:rPr lang="en-US" sz="2800" b="1" i="1">
                                          <a:solidFill>
                                            <a:srgbClr val="FF0000"/>
                                          </a:solidFill>
                                          <a:latin typeface="Cambria Math"/>
                                        </a:rPr>
                                      </m:ctrlPr>
                                    </m:dPr>
                                    <m:e>
                                      <m:r>
                                        <a:rPr lang="en-US" sz="2800" b="1">
                                          <a:solidFill>
                                            <a:srgbClr val="FF0000"/>
                                          </a:solidFill>
                                          <a:latin typeface="Cambria Math"/>
                                        </a:rPr>
                                        <m:t>𝐱</m:t>
                                      </m:r>
                                      <m:d>
                                        <m:dPr>
                                          <m:ctrlPr>
                                            <a:rPr lang="en-US" sz="2800" b="1" i="1">
                                              <a:solidFill>
                                                <a:srgbClr val="FF0000"/>
                                              </a:solidFill>
                                              <a:latin typeface="Cambria Math"/>
                                            </a:rPr>
                                          </m:ctrlPr>
                                        </m:dPr>
                                        <m:e>
                                          <m:r>
                                            <a:rPr lang="en-US" sz="2800" i="1">
                                              <a:solidFill>
                                                <a:srgbClr val="FF0000"/>
                                              </a:solidFill>
                                              <a:latin typeface="Cambria Math"/>
                                            </a:rPr>
                                            <m:t>𝛥</m:t>
                                          </m:r>
                                          <m:r>
                                            <a:rPr lang="en-US" sz="2800" b="0" i="1" smtClean="0">
                                              <a:solidFill>
                                                <a:srgbClr val="FF0000"/>
                                              </a:solidFill>
                                              <a:latin typeface="Cambria Math"/>
                                            </a:rPr>
                                            <m:t>+</m:t>
                                          </m:r>
                                          <m:r>
                                            <a:rPr lang="en-US" sz="2800" b="0" i="1" smtClean="0">
                                              <a:solidFill>
                                                <a:srgbClr val="FF0000"/>
                                              </a:solidFill>
                                              <a:latin typeface="Cambria Math"/>
                                            </a:rPr>
                                            <m:t>𝛿</m:t>
                                          </m:r>
                                        </m:e>
                                      </m:d>
                                      <m:r>
                                        <a:rPr lang="en-US" sz="2800" b="1" i="1">
                                          <a:solidFill>
                                            <a:srgbClr val="FF0000"/>
                                          </a:solidFill>
                                          <a:latin typeface="Cambria Math"/>
                                        </a:rPr>
                                        <m:t>−</m:t>
                                      </m:r>
                                      <m:r>
                                        <a:rPr lang="en-US" sz="2800" b="1">
                                          <a:solidFill>
                                            <a:srgbClr val="FF0000"/>
                                          </a:solidFill>
                                          <a:latin typeface="Cambria Math"/>
                                        </a:rPr>
                                        <m:t>𝐱</m:t>
                                      </m:r>
                                      <m:d>
                                        <m:dPr>
                                          <m:ctrlPr>
                                            <a:rPr lang="en-US" sz="2800" b="1" i="1">
                                              <a:solidFill>
                                                <a:srgbClr val="FF0000"/>
                                              </a:solidFill>
                                              <a:latin typeface="Cambria Math"/>
                                            </a:rPr>
                                          </m:ctrlPr>
                                        </m:dPr>
                                        <m:e>
                                          <m:r>
                                            <a:rPr lang="en-US" sz="2800" i="1">
                                              <a:solidFill>
                                                <a:srgbClr val="FF0000"/>
                                              </a:solidFill>
                                              <a:latin typeface="Cambria Math"/>
                                            </a:rPr>
                                            <m:t>0</m:t>
                                          </m:r>
                                        </m:e>
                                      </m:d>
                                    </m:e>
                                  </m:d>
                                </m:sup>
                              </m:sSup>
                              <m:r>
                                <a:rPr lang="en-US" sz="2800" i="1">
                                  <a:solidFill>
                                    <a:srgbClr val="FF0000"/>
                                  </a:solidFill>
                                  <a:latin typeface="Cambria Math"/>
                                </a:rPr>
                                <m:t>𝑑</m:t>
                              </m:r>
                              <m:r>
                                <a:rPr lang="en-US" sz="2800" b="1">
                                  <a:solidFill>
                                    <a:srgbClr val="FF0000"/>
                                  </a:solidFill>
                                  <a:latin typeface="Cambria Math"/>
                                </a:rPr>
                                <m:t>𝐱</m:t>
                              </m:r>
                              <m:r>
                                <a:rPr lang="en-US" sz="2800" i="1">
                                  <a:solidFill>
                                    <a:srgbClr val="FF0000"/>
                                  </a:solidFill>
                                  <a:latin typeface="Cambria Math"/>
                                </a:rPr>
                                <m:t>𝑑</m:t>
                              </m:r>
                              <m:sSub>
                                <m:sSubPr>
                                  <m:ctrlPr>
                                    <a:rPr lang="en-US" sz="2800" b="1" i="1">
                                      <a:solidFill>
                                        <a:srgbClr val="FF0000"/>
                                      </a:solidFill>
                                      <a:latin typeface="Cambria Math"/>
                                    </a:rPr>
                                  </m:ctrlPr>
                                </m:sSubPr>
                                <m:e>
                                  <m:r>
                                    <a:rPr lang="en-US" sz="2800" b="1">
                                      <a:solidFill>
                                        <a:srgbClr val="FF0000"/>
                                      </a:solidFill>
                                      <a:latin typeface="Cambria Math"/>
                                    </a:rPr>
                                    <m:t>𝐱</m:t>
                                  </m:r>
                                </m:e>
                                <m:sub>
                                  <m:r>
                                    <a:rPr lang="en-US" sz="2800" b="1">
                                      <a:solidFill>
                                        <a:srgbClr val="FF0000"/>
                                      </a:solidFill>
                                      <a:latin typeface="Cambria Math"/>
                                    </a:rPr>
                                    <m:t>𝟎</m:t>
                                  </m:r>
                                </m:sub>
                              </m:sSub>
                            </m:e>
                          </m:nary>
                        </m:e>
                      </m:nary>
                    </m:oMath>
                  </m:oMathPara>
                </a14:m>
                <a:endParaRPr lang="en-US" sz="2800" b="1" i="1" dirty="0" smtClean="0">
                  <a:solidFill>
                    <a:srgbClr val="FF0000"/>
                  </a:solidFill>
                  <a:latin typeface="Cambria Math"/>
                </a:endParaRPr>
              </a:p>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a:rPr>
                        <m:t>=</m:t>
                      </m:r>
                      <m:sSup>
                        <m:sSupPr>
                          <m:ctrlPr>
                            <a:rPr lang="en-US" sz="2800" i="1" smtClean="0">
                              <a:solidFill>
                                <a:srgbClr val="FF0000"/>
                              </a:solidFill>
                              <a:latin typeface="Cambria Math"/>
                            </a:rPr>
                          </m:ctrlPr>
                        </m:sSupPr>
                        <m:e>
                          <m:r>
                            <a:rPr lang="en-US" sz="2800" i="1" smtClean="0">
                              <a:solidFill>
                                <a:srgbClr val="FF0000"/>
                              </a:solidFill>
                              <a:latin typeface="Cambria Math"/>
                            </a:rPr>
                            <m:t>𝑒</m:t>
                          </m:r>
                        </m:e>
                        <m:sup>
                          <m:r>
                            <a:rPr lang="en-US" sz="2800" i="1" smtClean="0">
                              <a:solidFill>
                                <a:srgbClr val="FF0000"/>
                              </a:solidFill>
                              <a:latin typeface="Cambria Math"/>
                            </a:rPr>
                            <m:t>−</m:t>
                          </m:r>
                          <m:r>
                            <a:rPr lang="en-US" sz="2800" b="0" i="1" smtClean="0">
                              <a:solidFill>
                                <a:srgbClr val="FF0000"/>
                              </a:solidFill>
                              <a:latin typeface="Cambria Math"/>
                            </a:rPr>
                            <m:t>𝐷</m:t>
                          </m:r>
                          <m:r>
                            <a:rPr lang="en-US" sz="2800" i="1" smtClean="0">
                              <a:solidFill>
                                <a:srgbClr val="FF0000"/>
                              </a:solidFill>
                              <a:latin typeface="Cambria Math"/>
                            </a:rPr>
                            <m:t> </m:t>
                          </m:r>
                          <m:sSup>
                            <m:sSupPr>
                              <m:ctrlPr>
                                <a:rPr lang="en-US" sz="2800" i="1">
                                  <a:solidFill>
                                    <a:srgbClr val="FF0000"/>
                                  </a:solidFill>
                                  <a:latin typeface="Cambria Math"/>
                                  <a:cs typeface="Arial"/>
                                </a:rPr>
                              </m:ctrlPr>
                            </m:sSupPr>
                            <m:e>
                              <m:r>
                                <a:rPr lang="en-US" sz="2800" i="1">
                                  <a:solidFill>
                                    <a:srgbClr val="FF0000"/>
                                  </a:solidFill>
                                  <a:latin typeface="Cambria Math"/>
                                  <a:ea typeface="Calibri"/>
                                  <a:cs typeface="Arial"/>
                                </a:rPr>
                                <m:t>𝛾</m:t>
                              </m:r>
                            </m:e>
                            <m:sup>
                              <m:r>
                                <a:rPr lang="en-US" sz="2800" i="1">
                                  <a:solidFill>
                                    <a:srgbClr val="FF0000"/>
                                  </a:solidFill>
                                  <a:latin typeface="Cambria Math"/>
                                  <a:ea typeface="Calibri"/>
                                  <a:cs typeface="Arial"/>
                                </a:rPr>
                                <m:t>2</m:t>
                              </m:r>
                            </m:sup>
                          </m:sSup>
                          <m:sSup>
                            <m:sSupPr>
                              <m:ctrlPr>
                                <a:rPr lang="en-US" sz="2800" i="1">
                                  <a:solidFill>
                                    <a:srgbClr val="FF0000"/>
                                  </a:solidFill>
                                  <a:latin typeface="Cambria Math"/>
                                  <a:ea typeface="Calibri"/>
                                  <a:cs typeface="Arial"/>
                                </a:rPr>
                              </m:ctrlPr>
                            </m:sSupPr>
                            <m:e>
                              <m:r>
                                <a:rPr lang="en-US" sz="2800" i="1">
                                  <a:solidFill>
                                    <a:srgbClr val="FF0000"/>
                                  </a:solidFill>
                                  <a:latin typeface="Cambria Math"/>
                                  <a:ea typeface="Calibri"/>
                                  <a:cs typeface="Arial"/>
                                </a:rPr>
                                <m:t>𝛿</m:t>
                              </m:r>
                            </m:e>
                            <m:sup>
                              <m:r>
                                <a:rPr lang="en-US" sz="2800" i="1">
                                  <a:solidFill>
                                    <a:srgbClr val="FF0000"/>
                                  </a:solidFill>
                                  <a:latin typeface="Cambria Math"/>
                                  <a:ea typeface="Calibri"/>
                                  <a:cs typeface="Arial"/>
                                </a:rPr>
                                <m:t>2</m:t>
                              </m:r>
                            </m:sup>
                          </m:sSup>
                          <m:sSup>
                            <m:sSupPr>
                              <m:ctrlPr>
                                <a:rPr lang="en-US" sz="2800" i="1">
                                  <a:solidFill>
                                    <a:srgbClr val="FF0000"/>
                                  </a:solidFill>
                                  <a:latin typeface="Cambria Math"/>
                                  <a:cs typeface="Arial"/>
                                </a:rPr>
                              </m:ctrlPr>
                            </m:sSupPr>
                            <m:e>
                              <m:d>
                                <m:dPr>
                                  <m:begChr m:val="‖"/>
                                  <m:endChr m:val="‖"/>
                                  <m:ctrlPr>
                                    <a:rPr lang="en-US" sz="2800" i="1">
                                      <a:solidFill>
                                        <a:srgbClr val="FF0000"/>
                                      </a:solidFill>
                                      <a:latin typeface="Cambria Math"/>
                                      <a:cs typeface="Arial"/>
                                    </a:rPr>
                                  </m:ctrlPr>
                                </m:dPr>
                                <m:e>
                                  <m:r>
                                    <a:rPr lang="en-US" sz="2800" b="1">
                                      <a:solidFill>
                                        <a:srgbClr val="FF0000"/>
                                      </a:solidFill>
                                      <a:latin typeface="Cambria Math"/>
                                      <a:cs typeface="Arial"/>
                                    </a:rPr>
                                    <m:t>𝐠</m:t>
                                  </m:r>
                                </m:e>
                              </m:d>
                            </m:e>
                            <m:sup>
                              <m:r>
                                <a:rPr lang="en-US" sz="2800" i="1">
                                  <a:solidFill>
                                    <a:srgbClr val="FF0000"/>
                                  </a:solidFill>
                                  <a:latin typeface="Cambria Math"/>
                                  <a:ea typeface="Calibri"/>
                                  <a:cs typeface="Arial"/>
                                </a:rPr>
                                <m:t>2</m:t>
                              </m:r>
                            </m:sup>
                          </m:sSup>
                          <m:d>
                            <m:dPr>
                              <m:ctrlPr>
                                <a:rPr lang="en-US" sz="2800" i="1">
                                  <a:solidFill>
                                    <a:srgbClr val="FF0000"/>
                                  </a:solidFill>
                                  <a:latin typeface="Cambria Math"/>
                                  <a:ea typeface="Calibri"/>
                                  <a:cs typeface="Arial"/>
                                </a:rPr>
                              </m:ctrlPr>
                            </m:dPr>
                            <m:e>
                              <m:r>
                                <m:rPr>
                                  <m:sty m:val="p"/>
                                </m:rPr>
                                <a:rPr lang="en-US" sz="2800">
                                  <a:solidFill>
                                    <a:srgbClr val="FF0000"/>
                                  </a:solidFill>
                                  <a:latin typeface="Cambria Math"/>
                                  <a:ea typeface="Calibri"/>
                                  <a:cs typeface="Arial"/>
                                </a:rPr>
                                <m:t>Δ</m:t>
                              </m:r>
                              <m:r>
                                <a:rPr lang="en-US" sz="2800" i="1">
                                  <a:solidFill>
                                    <a:srgbClr val="FF0000"/>
                                  </a:solidFill>
                                  <a:latin typeface="Cambria Math"/>
                                  <a:ea typeface="Calibri"/>
                                  <a:cs typeface="Arial"/>
                                </a:rPr>
                                <m:t>−</m:t>
                              </m:r>
                              <m:f>
                                <m:fPr>
                                  <m:ctrlPr>
                                    <a:rPr lang="en-US" sz="2800" b="0" i="1" smtClean="0">
                                      <a:solidFill>
                                        <a:srgbClr val="FF0000"/>
                                      </a:solidFill>
                                      <a:latin typeface="Cambria Math"/>
                                      <a:ea typeface="Calibri"/>
                                      <a:cs typeface="Arial"/>
                                    </a:rPr>
                                  </m:ctrlPr>
                                </m:fPr>
                                <m:num>
                                  <m:r>
                                    <a:rPr lang="en-US" sz="2800" i="1">
                                      <a:solidFill>
                                        <a:srgbClr val="FF0000"/>
                                      </a:solidFill>
                                      <a:latin typeface="Cambria Math"/>
                                      <a:ea typeface="Calibri"/>
                                      <a:cs typeface="Arial"/>
                                    </a:rPr>
                                    <m:t>𝛿</m:t>
                                  </m:r>
                                </m:num>
                                <m:den>
                                  <m:r>
                                    <a:rPr lang="en-US" sz="2800" b="0" i="1" smtClean="0">
                                      <a:solidFill>
                                        <a:srgbClr val="FF0000"/>
                                      </a:solidFill>
                                      <a:latin typeface="Cambria Math"/>
                                      <a:ea typeface="Calibri"/>
                                      <a:cs typeface="Arial"/>
                                    </a:rPr>
                                    <m:t>3</m:t>
                                  </m:r>
                                </m:den>
                              </m:f>
                            </m:e>
                          </m:d>
                        </m:sup>
                      </m:sSup>
                    </m:oMath>
                  </m:oMathPara>
                </a14:m>
                <a:endParaRPr lang="fr-FR" sz="2800" dirty="0">
                  <a:solidFill>
                    <a:srgbClr val="000000"/>
                  </a:solidFill>
                </a:endParaRPr>
              </a:p>
            </p:txBody>
          </p:sp>
        </mc:Choice>
        <mc:Fallback>
          <p:sp>
            <p:nvSpPr>
              <p:cNvPr id="10" name="ZoneTexte 9"/>
              <p:cNvSpPr txBox="1">
                <a:spLocks noRot="1" noChangeAspect="1" noMove="1" noResize="1" noEditPoints="1" noAdjustHandles="1" noChangeArrowheads="1" noChangeShapeType="1" noTextEdit="1"/>
              </p:cNvSpPr>
              <p:nvPr/>
            </p:nvSpPr>
            <p:spPr>
              <a:xfrm>
                <a:off x="1275663" y="2195661"/>
                <a:ext cx="8922956" cy="172861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104208" y="3811775"/>
                <a:ext cx="4536504" cy="78386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ea typeface="Calibri"/>
                          <a:cs typeface="Arial"/>
                        </a:rPr>
                        <m:t>𝑏</m:t>
                      </m:r>
                      <m:d>
                        <m:dPr>
                          <m:ctrlPr>
                            <a:rPr lang="en-US" sz="2000" i="1">
                              <a:solidFill>
                                <a:srgbClr val="FF0000"/>
                              </a:solidFill>
                              <a:latin typeface="Cambria Math"/>
                              <a:cs typeface="Arial"/>
                            </a:rPr>
                          </m:ctrlPr>
                        </m:dPr>
                        <m:e>
                          <m:r>
                            <a:rPr lang="en-US" sz="2000" b="1" smtClean="0">
                              <a:solidFill>
                                <a:srgbClr val="FF0000"/>
                              </a:solidFill>
                              <a:latin typeface="Cambria Math"/>
                              <a:cs typeface="Arial"/>
                            </a:rPr>
                            <m:t>𝐠</m:t>
                          </m:r>
                          <m:r>
                            <a:rPr lang="en-US" sz="2000" i="1" smtClean="0">
                              <a:solidFill>
                                <a:srgbClr val="FF0000"/>
                              </a:solidFill>
                              <a:latin typeface="Cambria Math"/>
                              <a:cs typeface="Arial"/>
                            </a:rPr>
                            <m:t>,</m:t>
                          </m:r>
                          <m:r>
                            <m:rPr>
                              <m:sty m:val="p"/>
                            </m:rPr>
                            <a:rPr lang="en-US" sz="2000" smtClean="0">
                              <a:solidFill>
                                <a:srgbClr val="FF0000"/>
                              </a:solidFill>
                              <a:latin typeface="Cambria Math"/>
                              <a:cs typeface="Arial"/>
                            </a:rPr>
                            <m:t>Δ</m:t>
                          </m:r>
                          <m:r>
                            <a:rPr lang="en-US" sz="2000" b="0" i="0" smtClean="0">
                              <a:solidFill>
                                <a:srgbClr val="FF0000"/>
                              </a:solidFill>
                              <a:latin typeface="Cambria Math"/>
                              <a:cs typeface="Arial"/>
                            </a:rPr>
                            <m:t>,</m:t>
                          </m:r>
                          <m:r>
                            <a:rPr lang="en-US" sz="2000" b="0" i="1" smtClean="0">
                              <a:solidFill>
                                <a:srgbClr val="FF0000"/>
                              </a:solidFill>
                              <a:latin typeface="Cambria Math"/>
                              <a:cs typeface="Arial"/>
                            </a:rPr>
                            <m:t>𝛿</m:t>
                          </m:r>
                        </m:e>
                      </m:d>
                      <m:r>
                        <a:rPr lang="en-US" sz="2000" i="1" smtClean="0">
                          <a:solidFill>
                            <a:srgbClr val="FF0000"/>
                          </a:solidFill>
                          <a:latin typeface="Cambria Math"/>
                          <a:cs typeface="Arial"/>
                        </a:rPr>
                        <m:t>≡</m:t>
                      </m:r>
                      <m:sSup>
                        <m:sSupPr>
                          <m:ctrlPr>
                            <a:rPr lang="en-US" sz="2000" i="1">
                              <a:solidFill>
                                <a:srgbClr val="FF0000"/>
                              </a:solidFill>
                              <a:latin typeface="Cambria Math"/>
                              <a:cs typeface="Arial"/>
                            </a:rPr>
                          </m:ctrlPr>
                        </m:sSupPr>
                        <m:e>
                          <m:r>
                            <a:rPr lang="en-US" sz="2000" i="1">
                              <a:solidFill>
                                <a:srgbClr val="FF0000"/>
                              </a:solidFill>
                              <a:latin typeface="Cambria Math"/>
                              <a:ea typeface="Calibri"/>
                              <a:cs typeface="Arial"/>
                            </a:rPr>
                            <m:t>𝛾</m:t>
                          </m:r>
                        </m:e>
                        <m:sup>
                          <m:r>
                            <a:rPr lang="en-US" sz="2000" i="1">
                              <a:solidFill>
                                <a:srgbClr val="FF0000"/>
                              </a:solidFill>
                              <a:latin typeface="Cambria Math"/>
                              <a:ea typeface="Calibri"/>
                              <a:cs typeface="Arial"/>
                            </a:rPr>
                            <m:t>2</m:t>
                          </m:r>
                        </m:sup>
                      </m:sSup>
                      <m:sSup>
                        <m:sSupPr>
                          <m:ctrlPr>
                            <a:rPr lang="en-US" sz="2000" i="1" smtClean="0">
                              <a:solidFill>
                                <a:srgbClr val="FF0000"/>
                              </a:solidFill>
                              <a:latin typeface="Cambria Math"/>
                              <a:ea typeface="Calibri"/>
                              <a:cs typeface="Arial"/>
                            </a:rPr>
                          </m:ctrlPr>
                        </m:sSupPr>
                        <m:e>
                          <m:r>
                            <a:rPr lang="en-US" sz="2000" i="1" smtClean="0">
                              <a:solidFill>
                                <a:srgbClr val="FF0000"/>
                              </a:solidFill>
                              <a:latin typeface="Cambria Math"/>
                              <a:ea typeface="Calibri"/>
                              <a:cs typeface="Arial"/>
                            </a:rPr>
                            <m:t>𝛿</m:t>
                          </m:r>
                        </m:e>
                        <m:sup>
                          <m:r>
                            <a:rPr lang="en-US" sz="2000" i="1" smtClean="0">
                              <a:solidFill>
                                <a:srgbClr val="FF0000"/>
                              </a:solidFill>
                              <a:latin typeface="Cambria Math"/>
                              <a:ea typeface="Calibri"/>
                              <a:cs typeface="Arial"/>
                            </a:rPr>
                            <m:t>2</m:t>
                          </m:r>
                        </m:sup>
                      </m:sSup>
                      <m:sSup>
                        <m:sSupPr>
                          <m:ctrlPr>
                            <a:rPr lang="en-US" sz="2000" i="1">
                              <a:solidFill>
                                <a:srgbClr val="FF0000"/>
                              </a:solidFill>
                              <a:latin typeface="Cambria Math"/>
                              <a:cs typeface="Arial"/>
                            </a:rPr>
                          </m:ctrlPr>
                        </m:sSupPr>
                        <m:e>
                          <m:d>
                            <m:dPr>
                              <m:begChr m:val="‖"/>
                              <m:endChr m:val="‖"/>
                              <m:ctrlPr>
                                <a:rPr lang="en-US" sz="2000" i="1">
                                  <a:solidFill>
                                    <a:srgbClr val="FF0000"/>
                                  </a:solidFill>
                                  <a:latin typeface="Cambria Math"/>
                                  <a:cs typeface="Arial"/>
                                </a:rPr>
                              </m:ctrlPr>
                            </m:dPr>
                            <m:e>
                              <m:r>
                                <a:rPr lang="en-US" sz="2000" b="1" smtClean="0">
                                  <a:solidFill>
                                    <a:srgbClr val="FF0000"/>
                                  </a:solidFill>
                                  <a:latin typeface="Cambria Math"/>
                                  <a:cs typeface="Arial"/>
                                </a:rPr>
                                <m:t>𝐠</m:t>
                              </m:r>
                            </m:e>
                          </m:d>
                        </m:e>
                        <m:sup>
                          <m:r>
                            <a:rPr lang="en-US" sz="2000" i="1">
                              <a:solidFill>
                                <a:srgbClr val="FF0000"/>
                              </a:solidFill>
                              <a:latin typeface="Cambria Math"/>
                              <a:ea typeface="Calibri"/>
                              <a:cs typeface="Arial"/>
                            </a:rPr>
                            <m:t>2</m:t>
                          </m:r>
                        </m:sup>
                      </m:sSup>
                      <m:d>
                        <m:dPr>
                          <m:ctrlPr>
                            <a:rPr lang="en-US" sz="2000" i="1" smtClean="0">
                              <a:solidFill>
                                <a:srgbClr val="FF0000"/>
                              </a:solidFill>
                              <a:latin typeface="Cambria Math"/>
                              <a:ea typeface="Calibri"/>
                              <a:cs typeface="Arial"/>
                            </a:rPr>
                          </m:ctrlPr>
                        </m:dPr>
                        <m:e>
                          <m:r>
                            <m:rPr>
                              <m:sty m:val="p"/>
                            </m:rPr>
                            <a:rPr lang="en-US" sz="2000" smtClean="0">
                              <a:solidFill>
                                <a:srgbClr val="FF0000"/>
                              </a:solidFill>
                              <a:latin typeface="Cambria Math"/>
                              <a:ea typeface="Calibri"/>
                              <a:cs typeface="Arial"/>
                            </a:rPr>
                            <m:t>Δ</m:t>
                          </m:r>
                          <m:r>
                            <a:rPr lang="en-US" sz="2000" i="1" smtClean="0">
                              <a:solidFill>
                                <a:srgbClr val="FF0000"/>
                              </a:solidFill>
                              <a:latin typeface="Cambria Math"/>
                              <a:ea typeface="Calibri"/>
                              <a:cs typeface="Arial"/>
                            </a:rPr>
                            <m:t>−</m:t>
                          </m:r>
                          <m:f>
                            <m:fPr>
                              <m:ctrlPr>
                                <a:rPr lang="en-US" sz="2000" b="0" i="1" smtClean="0">
                                  <a:solidFill>
                                    <a:srgbClr val="FF0000"/>
                                  </a:solidFill>
                                  <a:latin typeface="Cambria Math"/>
                                  <a:ea typeface="Calibri"/>
                                  <a:cs typeface="Arial"/>
                                </a:rPr>
                              </m:ctrlPr>
                            </m:fPr>
                            <m:num>
                              <m:r>
                                <a:rPr lang="en-US" sz="2000" i="1" smtClean="0">
                                  <a:solidFill>
                                    <a:srgbClr val="FF0000"/>
                                  </a:solidFill>
                                  <a:latin typeface="Cambria Math"/>
                                  <a:ea typeface="Calibri"/>
                                  <a:cs typeface="Arial"/>
                                </a:rPr>
                                <m:t>𝛿</m:t>
                              </m:r>
                            </m:num>
                            <m:den>
                              <m:r>
                                <a:rPr lang="en-US" sz="2000" b="0" i="1" smtClean="0">
                                  <a:solidFill>
                                    <a:srgbClr val="FF0000"/>
                                  </a:solidFill>
                                  <a:latin typeface="Cambria Math"/>
                                  <a:ea typeface="Calibri"/>
                                  <a:cs typeface="Arial"/>
                                </a:rPr>
                                <m:t>3</m:t>
                              </m:r>
                            </m:den>
                          </m:f>
                        </m:e>
                      </m:d>
                      <m:r>
                        <a:rPr lang="en-US" sz="2000" i="1">
                          <a:solidFill>
                            <a:srgbClr val="FF0000"/>
                          </a:solidFill>
                          <a:latin typeface="Cambria Math"/>
                          <a:ea typeface="Calibri"/>
                          <a:cs typeface="Arial"/>
                        </a:rPr>
                        <m:t>, </m:t>
                      </m:r>
                    </m:oMath>
                  </m:oMathPara>
                </a14:m>
                <a:endParaRPr lang="fr-FR" sz="2000" dirty="0">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104208" y="3811775"/>
                <a:ext cx="4536504" cy="78386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13"/>
              <p:cNvSpPr txBox="1">
                <a:spLocks noChangeArrowheads="1"/>
              </p:cNvSpPr>
              <p:nvPr/>
            </p:nvSpPr>
            <p:spPr bwMode="auto">
              <a:xfrm>
                <a:off x="259764" y="3203773"/>
                <a:ext cx="3168353" cy="4229043"/>
              </a:xfrm>
              <a:prstGeom prst="rect">
                <a:avLst/>
              </a:prstGeom>
              <a:noFill/>
              <a:ln w="9525">
                <a:noFill/>
                <a:miter lim="800000"/>
                <a:headEnd/>
                <a:tailEnd/>
              </a:ln>
            </p:spPr>
            <p:txBody>
              <a:bodyPr wrap="square">
                <a:spAutoFit/>
              </a:bodyPr>
              <a:lstStyle/>
              <a:p>
                <a:pPr defTabSz="914400" eaLnBrk="0" hangingPunct="0">
                  <a:spcBef>
                    <a:spcPct val="50000"/>
                  </a:spcBef>
                </a:pPr>
                <a:r>
                  <a:rPr lang="en-US" sz="2400" dirty="0" smtClean="0">
                    <a:solidFill>
                      <a:srgbClr val="0070C0"/>
                    </a:solidFill>
                  </a:rPr>
                  <a:t>Experimental parameters </a:t>
                </a:r>
              </a:p>
              <a:p>
                <a:pPr defTabSz="914400" eaLnBrk="0" hangingPunct="0">
                  <a:spcBef>
                    <a:spcPct val="50000"/>
                  </a:spcBef>
                </a:pPr>
                <a:r>
                  <a:rPr lang="en-US" sz="2400" b="1" dirty="0" smtClean="0">
                    <a:solidFill>
                      <a:srgbClr val="0070C0"/>
                    </a:solidFill>
                  </a:rPr>
                  <a:t>g </a:t>
                </a:r>
                <a:r>
                  <a:rPr lang="en-US" sz="2400" b="1" dirty="0" smtClean="0">
                    <a:solidFill>
                      <a:srgbClr val="0070C0"/>
                    </a:solidFill>
                    <a:latin typeface="Symbol" panose="05050102010706020507" pitchFamily="18" charset="2"/>
                  </a:rPr>
                  <a:t>D</a:t>
                </a:r>
                <a:r>
                  <a:rPr lang="en-US" sz="2400" b="1" dirty="0" smtClean="0">
                    <a:solidFill>
                      <a:srgbClr val="0070C0"/>
                    </a:solidFill>
                  </a:rPr>
                  <a:t>, </a:t>
                </a:r>
                <a:r>
                  <a:rPr lang="en-US" sz="2400" b="1" dirty="0" smtClean="0">
                    <a:solidFill>
                      <a:srgbClr val="0070C0"/>
                    </a:solidFill>
                    <a:latin typeface="Symbol" panose="05050102010706020507" pitchFamily="18" charset="2"/>
                  </a:rPr>
                  <a:t>d</a:t>
                </a:r>
                <a:r>
                  <a:rPr lang="en-US" sz="2400" dirty="0" smtClean="0">
                    <a:solidFill>
                      <a:srgbClr val="0070C0"/>
                    </a:solidFill>
                  </a:rPr>
                  <a:t> can be varied</a:t>
                </a:r>
              </a:p>
              <a:p>
                <a:pPr defTabSz="914400" eaLnBrk="0" hangingPunct="0">
                  <a:spcBef>
                    <a:spcPct val="50000"/>
                  </a:spcBef>
                </a:pPr>
                <a14:m>
                  <m:oMath xmlns:m="http://schemas.openxmlformats.org/officeDocument/2006/math">
                    <m:r>
                      <a:rPr lang="en-US" sz="2400" i="1">
                        <a:solidFill>
                          <a:srgbClr val="FF0000"/>
                        </a:solidFill>
                        <a:latin typeface="Cambria Math"/>
                      </a:rPr>
                      <m:t>𝐴𝐷𝐶</m:t>
                    </m:r>
                    <m:r>
                      <a:rPr lang="en-US" sz="2400" i="1">
                        <a:solidFill>
                          <a:srgbClr val="FF0000"/>
                        </a:solidFill>
                        <a:latin typeface="Cambria Math"/>
                      </a:rPr>
                      <m:t>≡</m:t>
                    </m:r>
                    <m:r>
                      <a:rPr lang="en-US" sz="2400">
                        <a:solidFill>
                          <a:srgbClr val="FF0000"/>
                        </a:solidFill>
                        <a:latin typeface="Cambria Math"/>
                      </a:rPr>
                      <m:t>−</m:t>
                    </m:r>
                    <m:f>
                      <m:fPr>
                        <m:ctrlPr>
                          <a:rPr lang="en-US" sz="2400" i="1">
                            <a:solidFill>
                              <a:srgbClr val="FF0000"/>
                            </a:solidFill>
                            <a:latin typeface="Cambria Math"/>
                          </a:rPr>
                        </m:ctrlPr>
                      </m:fPr>
                      <m:num>
                        <m:r>
                          <m:rPr>
                            <m:sty m:val="p"/>
                          </m:rPr>
                          <a:rPr lang="en-US" sz="2400">
                            <a:solidFill>
                              <a:srgbClr val="FF0000"/>
                            </a:solidFill>
                            <a:latin typeface="Cambria Math"/>
                          </a:rPr>
                          <m:t>d</m:t>
                        </m:r>
                      </m:num>
                      <m:den>
                        <m:r>
                          <m:rPr>
                            <m:sty m:val="p"/>
                          </m:rPr>
                          <a:rPr lang="en-US" sz="2400">
                            <a:solidFill>
                              <a:srgbClr val="FF0000"/>
                            </a:solidFill>
                            <a:latin typeface="Cambria Math"/>
                          </a:rPr>
                          <m:t>db</m:t>
                        </m:r>
                      </m:den>
                    </m:f>
                    <m:r>
                      <m:rPr>
                        <m:sty m:val="p"/>
                      </m:rPr>
                      <a:rPr lang="en-US" sz="2400">
                        <a:solidFill>
                          <a:srgbClr val="FF0000"/>
                        </a:solidFill>
                        <a:latin typeface="Cambria Math"/>
                      </a:rPr>
                      <m:t>log</m:t>
                    </m:r>
                    <m:r>
                      <a:rPr lang="en-US" sz="2400" i="1">
                        <a:solidFill>
                          <a:srgbClr val="FF0000"/>
                        </a:solidFill>
                        <a:latin typeface="Cambria Math"/>
                      </a:rPr>
                      <m:t>⁡(</m:t>
                    </m:r>
                    <m:r>
                      <a:rPr lang="en-US" sz="2400" i="1">
                        <a:solidFill>
                          <a:srgbClr val="FF0000"/>
                        </a:solidFill>
                        <a:latin typeface="Cambria Math"/>
                      </a:rPr>
                      <m:t>𝑆</m:t>
                    </m:r>
                    <m:d>
                      <m:dPr>
                        <m:ctrlPr>
                          <a:rPr lang="en-US" sz="2400" i="1">
                            <a:solidFill>
                              <a:srgbClr val="FF0000"/>
                            </a:solidFill>
                            <a:latin typeface="Cambria Math"/>
                          </a:rPr>
                        </m:ctrlPr>
                      </m:dPr>
                      <m:e>
                        <m:r>
                          <a:rPr lang="en-US" sz="2400" i="1">
                            <a:solidFill>
                              <a:srgbClr val="FF0000"/>
                            </a:solidFill>
                            <a:latin typeface="Cambria Math"/>
                          </a:rPr>
                          <m:t>𝑏</m:t>
                        </m:r>
                      </m:e>
                    </m:d>
                    <m:r>
                      <a:rPr lang="en-US" sz="2400" i="1">
                        <a:solidFill>
                          <a:srgbClr val="FF0000"/>
                        </a:solidFill>
                        <a:latin typeface="Cambria Math"/>
                      </a:rPr>
                      <m:t>)</m:t>
                    </m:r>
                  </m:oMath>
                </a14:m>
                <a:r>
                  <a:rPr lang="en-US" sz="2400" dirty="0">
                    <a:solidFill>
                      <a:srgbClr val="FF0000"/>
                    </a:solidFill>
                  </a:rPr>
                  <a:t>: </a:t>
                </a:r>
              </a:p>
              <a:p>
                <a:pPr defTabSz="914400" eaLnBrk="0" hangingPunct="0">
                  <a:spcBef>
                    <a:spcPct val="50000"/>
                  </a:spcBef>
                </a:pPr>
                <a:r>
                  <a:rPr lang="en-US" sz="2400" dirty="0">
                    <a:solidFill>
                      <a:srgbClr val="0070C0"/>
                    </a:solidFill>
                  </a:rPr>
                  <a:t>“apparent diffusion coefficient”</a:t>
                </a:r>
              </a:p>
              <a:p>
                <a:pPr defTabSz="914400" eaLnBrk="0" hangingPunct="0">
                  <a:spcBef>
                    <a:spcPct val="50000"/>
                  </a:spcBef>
                </a:pPr>
                <a:r>
                  <a:rPr lang="en-US" sz="2400" dirty="0">
                    <a:solidFill>
                      <a:srgbClr val="0070C0"/>
                    </a:solidFill>
                  </a:rPr>
                  <a:t>Fitted at every voxel </a:t>
                </a:r>
              </a:p>
              <a:p>
                <a:pPr defTabSz="914400" eaLnBrk="0" hangingPunct="0">
                  <a:spcBef>
                    <a:spcPct val="50000"/>
                  </a:spcBef>
                </a:pPr>
                <a:endParaRPr lang="en-US" sz="2400" dirty="0">
                  <a:solidFill>
                    <a:srgbClr val="0070C0"/>
                  </a:solidFill>
                </a:endParaRPr>
              </a:p>
            </p:txBody>
          </p:sp>
        </mc:Choice>
        <mc:Fallback xmlns="">
          <p:sp>
            <p:nvSpPr>
              <p:cNvPr id="16" name="Text Box 13"/>
              <p:cNvSpPr txBox="1">
                <a:spLocks noRot="1" noChangeAspect="1" noMove="1" noResize="1" noEditPoints="1" noAdjustHandles="1" noChangeArrowheads="1" noChangeShapeType="1" noTextEdit="1"/>
              </p:cNvSpPr>
              <p:nvPr/>
            </p:nvSpPr>
            <p:spPr bwMode="auto">
              <a:xfrm>
                <a:off x="259764" y="3203773"/>
                <a:ext cx="3168353" cy="4229043"/>
              </a:xfrm>
              <a:prstGeom prst="rect">
                <a:avLst/>
              </a:prstGeom>
              <a:blipFill rotWithShape="1">
                <a:blip r:embed="rId6"/>
                <a:stretch>
                  <a:fillRect l="-3083" t="-1010" r="-404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11571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4" name="Group 20"/>
          <p:cNvGrpSpPr>
            <a:grpSpLocks/>
          </p:cNvGrpSpPr>
          <p:nvPr/>
        </p:nvGrpSpPr>
        <p:grpSpPr bwMode="auto">
          <a:xfrm>
            <a:off x="0" y="2700338"/>
            <a:ext cx="5761038" cy="4035425"/>
            <a:chOff x="454" y="929"/>
            <a:chExt cx="3629" cy="2542"/>
          </a:xfrm>
        </p:grpSpPr>
        <p:graphicFrame>
          <p:nvGraphicFramePr>
            <p:cNvPr id="6154" name="Object 10"/>
            <p:cNvGraphicFramePr>
              <a:graphicFrameLocks noChangeAspect="1"/>
            </p:cNvGraphicFramePr>
            <p:nvPr/>
          </p:nvGraphicFramePr>
          <p:xfrm>
            <a:off x="454" y="929"/>
            <a:ext cx="3629" cy="2542"/>
          </p:xfrm>
          <a:graphic>
            <a:graphicData uri="http://schemas.openxmlformats.org/presentationml/2006/ole">
              <mc:AlternateContent xmlns:mc="http://schemas.openxmlformats.org/markup-compatibility/2006">
                <mc:Choice xmlns:v="urn:schemas-microsoft-com:vml" Requires="v">
                  <p:oleObj spid="_x0000_s61700" name="Chart" r:id="rId4" imgW="5457819" imgH="4410072" progId="Excel.Chart.8">
                    <p:embed/>
                  </p:oleObj>
                </mc:Choice>
                <mc:Fallback>
                  <p:oleObj name="Chart" r:id="rId4" imgW="5457819" imgH="441007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 y="929"/>
                          <a:ext cx="3629" cy="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7" name="Line 13"/>
            <p:cNvSpPr>
              <a:spLocks noChangeShapeType="1"/>
            </p:cNvSpPr>
            <p:nvPr/>
          </p:nvSpPr>
          <p:spPr bwMode="auto">
            <a:xfrm>
              <a:off x="907" y="1202"/>
              <a:ext cx="1384" cy="181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2225">
                  <a:solidFill>
                    <a:schemeClr val="accent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8" name="Text Box 4"/>
          <p:cNvSpPr txBox="1">
            <a:spLocks noChangeArrowheads="1"/>
          </p:cNvSpPr>
          <p:nvPr/>
        </p:nvSpPr>
        <p:spPr bwMode="auto">
          <a:xfrm>
            <a:off x="503238" y="1979613"/>
            <a:ext cx="3810000" cy="660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a:lnSpc>
                <a:spcPct val="93000"/>
              </a:lnSpc>
              <a:buClr>
                <a:srgbClr val="000000"/>
              </a:buClr>
              <a:buSzPct val="45000"/>
              <a:buFont typeface="Wingdings" pitchFamily="2" charset="2"/>
              <a:defRPr>
                <a:solidFill>
                  <a:srgbClr val="000000"/>
                </a:solidFill>
                <a:latin typeface="Arial" charset="0"/>
              </a:defRPr>
            </a:lvl1pPr>
            <a:lvl2pPr>
              <a:lnSpc>
                <a:spcPct val="93000"/>
              </a:lnSpc>
              <a:buClr>
                <a:srgbClr val="000000"/>
              </a:buClr>
              <a:buSzPct val="45000"/>
              <a:buFont typeface="Wingdings" pitchFamily="2" charset="2"/>
              <a:defRPr>
                <a:solidFill>
                  <a:srgbClr val="000000"/>
                </a:solidFill>
                <a:latin typeface="Arial" charset="0"/>
              </a:defRPr>
            </a:lvl2pPr>
            <a:lvl3pPr>
              <a:lnSpc>
                <a:spcPct val="93000"/>
              </a:lnSpc>
              <a:buClr>
                <a:srgbClr val="000000"/>
              </a:buClr>
              <a:buSzPct val="45000"/>
              <a:buFont typeface="Wingdings" pitchFamily="2" charset="2"/>
              <a:defRPr>
                <a:solidFill>
                  <a:srgbClr val="000000"/>
                </a:solidFill>
                <a:latin typeface="Arial" charset="0"/>
              </a:defRPr>
            </a:lvl3pPr>
            <a:lvl4pPr marL="862013" indent="-214313">
              <a:lnSpc>
                <a:spcPct val="93000"/>
              </a:lnSpc>
              <a:buClr>
                <a:srgbClr val="000000"/>
              </a:buClr>
              <a:buSzPct val="45000"/>
              <a:buFont typeface="Wingdings" pitchFamily="2" charset="2"/>
              <a:defRPr>
                <a:solidFill>
                  <a:srgbClr val="000000"/>
                </a:solidFill>
                <a:latin typeface="Arial" charset="0"/>
              </a:defRPr>
            </a:lvl4pPr>
            <a:lvl5pPr indent="-217488">
              <a:lnSpc>
                <a:spcPct val="93000"/>
              </a:lnSpc>
              <a:buClr>
                <a:srgbClr val="000000"/>
              </a:buClr>
              <a:buSzPct val="45000"/>
              <a:buFont typeface="Wingdings" pitchFamily="2" charset="2"/>
              <a:defRPr>
                <a:solidFill>
                  <a:srgbClr val="000000"/>
                </a:solidFill>
                <a:latin typeface="Arial" charset="0"/>
              </a:defRPr>
            </a:lvl5pPr>
            <a:lvl6pPr marL="1536700" indent="-217488" defTabSz="4572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1993900" indent="-217488" defTabSz="4572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451100" indent="-217488" defTabSz="4572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2908300" indent="-217488" defTabSz="4572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algn="ctr" eaLnBrk="1"/>
            <a:r>
              <a:rPr lang="en-US" altLang="en-US" sz="2000" dirty="0"/>
              <a:t>Human visual cortex</a:t>
            </a:r>
          </a:p>
          <a:p>
            <a:pPr algn="ctr" eaLnBrk="1"/>
            <a:r>
              <a:rPr lang="en-US" altLang="en-US" sz="1600" i="1" dirty="0"/>
              <a:t>(Le </a:t>
            </a:r>
            <a:r>
              <a:rPr lang="en-US" altLang="en-US" sz="1600" i="1" dirty="0" err="1"/>
              <a:t>Bihan</a:t>
            </a:r>
            <a:r>
              <a:rPr lang="en-US" altLang="en-US" sz="1600" i="1" dirty="0"/>
              <a:t> et al. PNAS 2006).</a:t>
            </a:r>
            <a:r>
              <a:rPr lang="en-US" altLang="en-US" sz="2000" dirty="0"/>
              <a:t>  </a:t>
            </a:r>
          </a:p>
        </p:txBody>
      </p:sp>
      <p:graphicFrame>
        <p:nvGraphicFramePr>
          <p:cNvPr id="6161" name="Object 17"/>
          <p:cNvGraphicFramePr>
            <a:graphicFrameLocks noChangeAspect="1"/>
          </p:cNvGraphicFramePr>
          <p:nvPr>
            <p:extLst>
              <p:ext uri="{D42A27DB-BD31-4B8C-83A1-F6EECF244321}">
                <p14:modId xmlns:p14="http://schemas.microsoft.com/office/powerpoint/2010/main" val="3929379649"/>
              </p:ext>
            </p:extLst>
          </p:nvPr>
        </p:nvGraphicFramePr>
        <p:xfrm>
          <a:off x="3878263" y="1643063"/>
          <a:ext cx="2109787" cy="1023937"/>
        </p:xfrm>
        <a:graphic>
          <a:graphicData uri="http://schemas.openxmlformats.org/presentationml/2006/ole">
            <mc:AlternateContent xmlns:mc="http://schemas.openxmlformats.org/markup-compatibility/2006">
              <mc:Choice xmlns:v="urn:schemas-microsoft-com:vml" Requires="v">
                <p:oleObj spid="_x0000_s61701" name="Équation" r:id="rId6" imgW="812520" imgH="393480" progId="Equation.3">
                  <p:embed/>
                </p:oleObj>
              </mc:Choice>
              <mc:Fallback>
                <p:oleObj name="Équation" r:id="rId6" imgW="812520" imgH="393480" progId="Equation.3">
                  <p:embed/>
                  <p:pic>
                    <p:nvPicPr>
                      <p:cNvPr id="0" name=""/>
                      <p:cNvPicPr>
                        <a:picLocks noChangeAspect="1" noChangeArrowheads="1"/>
                      </p:cNvPicPr>
                      <p:nvPr/>
                    </p:nvPicPr>
                    <p:blipFill>
                      <a:blip r:embed="rId7"/>
                      <a:srcRect/>
                      <a:stretch>
                        <a:fillRect/>
                      </a:stretch>
                    </p:blipFill>
                    <p:spPr bwMode="auto">
                      <a:xfrm>
                        <a:off x="3878263" y="1643063"/>
                        <a:ext cx="2109787" cy="1023937"/>
                      </a:xfrm>
                      <a:prstGeom prst="rect">
                        <a:avLst/>
                      </a:prstGeom>
                      <a:noFill/>
                      <a:ln>
                        <a:noFill/>
                      </a:ln>
                      <a:effectLst/>
                      <a:extLst/>
                    </p:spPr>
                  </p:pic>
                </p:oleObj>
              </mc:Fallback>
            </mc:AlternateContent>
          </a:graphicData>
        </a:graphic>
      </p:graphicFrame>
      <p:sp>
        <p:nvSpPr>
          <p:cNvPr id="6172" name="Text Box 28"/>
          <p:cNvSpPr txBox="1">
            <a:spLocks noChangeArrowheads="1"/>
          </p:cNvSpPr>
          <p:nvPr/>
        </p:nvSpPr>
        <p:spPr bwMode="auto">
          <a:xfrm>
            <a:off x="5999648" y="1876660"/>
            <a:ext cx="4060825" cy="230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spAutoFit/>
          </a:bodyPr>
          <a:lstStyle>
            <a:lvl1pPr defTabSz="912813">
              <a:lnSpc>
                <a:spcPct val="93000"/>
              </a:lnSpc>
              <a:buClr>
                <a:srgbClr val="000000"/>
              </a:buClr>
              <a:buSzPct val="45000"/>
              <a:buFont typeface="Wingdings" pitchFamily="2" charset="2"/>
              <a:defRPr>
                <a:solidFill>
                  <a:srgbClr val="000000"/>
                </a:solidFill>
                <a:latin typeface="Arial" charset="0"/>
              </a:defRPr>
            </a:lvl1pPr>
            <a:lvl2pPr defTabSz="912813">
              <a:lnSpc>
                <a:spcPct val="93000"/>
              </a:lnSpc>
              <a:buClr>
                <a:srgbClr val="000000"/>
              </a:buClr>
              <a:buSzPct val="45000"/>
              <a:buFont typeface="Wingdings" pitchFamily="2" charset="2"/>
              <a:defRPr>
                <a:solidFill>
                  <a:srgbClr val="000000"/>
                </a:solidFill>
                <a:latin typeface="Arial" charset="0"/>
              </a:defRPr>
            </a:lvl2pPr>
            <a:lvl3pPr defTabSz="912813">
              <a:lnSpc>
                <a:spcPct val="93000"/>
              </a:lnSpc>
              <a:buClr>
                <a:srgbClr val="000000"/>
              </a:buClr>
              <a:buSzPct val="45000"/>
              <a:buFont typeface="Wingdings" pitchFamily="2" charset="2"/>
              <a:defRPr>
                <a:solidFill>
                  <a:srgbClr val="000000"/>
                </a:solidFill>
                <a:latin typeface="Arial" charset="0"/>
              </a:defRPr>
            </a:lvl3pPr>
            <a:lvl4pPr marL="862013" indent="-214313" defTabSz="912813">
              <a:lnSpc>
                <a:spcPct val="93000"/>
              </a:lnSpc>
              <a:buClr>
                <a:srgbClr val="000000"/>
              </a:buClr>
              <a:buSzPct val="45000"/>
              <a:buFont typeface="Wingdings" pitchFamily="2" charset="2"/>
              <a:defRPr>
                <a:solidFill>
                  <a:srgbClr val="000000"/>
                </a:solidFill>
                <a:latin typeface="Arial" charset="0"/>
              </a:defRPr>
            </a:lvl4pPr>
            <a:lvl5pPr indent="-217488" defTabSz="912813">
              <a:lnSpc>
                <a:spcPct val="93000"/>
              </a:lnSpc>
              <a:buClr>
                <a:srgbClr val="000000"/>
              </a:buClr>
              <a:buSzPct val="45000"/>
              <a:buFont typeface="Wingdings" pitchFamily="2" charset="2"/>
              <a:defRPr>
                <a:solidFill>
                  <a:srgbClr val="000000"/>
                </a:solidFill>
                <a:latin typeface="Arial" charset="0"/>
              </a:defRPr>
            </a:lvl5pPr>
            <a:lvl6pPr marL="1536700" indent="-217488" defTabSz="91281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1993900" indent="-217488" defTabSz="91281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451100" indent="-217488" defTabSz="91281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2908300" indent="-217488" defTabSz="91281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a:lnSpc>
                <a:spcPct val="100000"/>
              </a:lnSpc>
              <a:buClrTx/>
              <a:buSzTx/>
            </a:pPr>
            <a:r>
              <a:rPr lang="fr-FR" altLang="en-US" sz="2400" dirty="0">
                <a:solidFill>
                  <a:schemeClr val="tx1"/>
                </a:solidFill>
              </a:rPr>
              <a:t>Log plot not a straight line.</a:t>
            </a:r>
          </a:p>
          <a:p>
            <a:pPr>
              <a:lnSpc>
                <a:spcPct val="100000"/>
              </a:lnSpc>
              <a:buClrTx/>
              <a:buSzTx/>
              <a:buFontTx/>
              <a:buNone/>
            </a:pPr>
            <a:endParaRPr lang="en-US" altLang="en-US" sz="2400" dirty="0" smtClean="0">
              <a:solidFill>
                <a:schemeClr val="tx1"/>
              </a:solidFill>
            </a:endParaRPr>
          </a:p>
          <a:p>
            <a:pPr>
              <a:lnSpc>
                <a:spcPct val="100000"/>
              </a:lnSpc>
              <a:buClrTx/>
              <a:buSzTx/>
              <a:buFontTx/>
              <a:buNone/>
            </a:pPr>
            <a:r>
              <a:rPr lang="en-US" altLang="en-US" sz="2400" dirty="0" smtClean="0">
                <a:solidFill>
                  <a:schemeClr val="tx1"/>
                </a:solidFill>
              </a:rPr>
              <a:t>Simple model is “wrong”</a:t>
            </a:r>
          </a:p>
          <a:p>
            <a:pPr>
              <a:lnSpc>
                <a:spcPct val="100000"/>
              </a:lnSpc>
              <a:buClrTx/>
              <a:buSzTx/>
              <a:buFontTx/>
              <a:buNone/>
            </a:pPr>
            <a:endParaRPr lang="en-US" altLang="en-US" sz="2400" dirty="0">
              <a:solidFill>
                <a:schemeClr val="tx1"/>
              </a:solidFill>
            </a:endParaRPr>
          </a:p>
          <a:p>
            <a:pPr>
              <a:lnSpc>
                <a:spcPct val="100000"/>
              </a:lnSpc>
              <a:buClrTx/>
              <a:buSzTx/>
              <a:buFontTx/>
              <a:buNone/>
            </a:pPr>
            <a:r>
              <a:rPr lang="en-US" altLang="en-US" sz="2400" dirty="0" smtClean="0">
                <a:solidFill>
                  <a:schemeClr val="tx1"/>
                </a:solidFill>
              </a:rPr>
              <a:t>Physicists try a different simple model</a:t>
            </a:r>
            <a:endParaRPr lang="en-US" altLang="en-US" sz="2400" dirty="0">
              <a:solidFill>
                <a:schemeClr val="tx1"/>
              </a:solidFill>
            </a:endParaRPr>
          </a:p>
        </p:txBody>
      </p:sp>
      <p:graphicFrame>
        <p:nvGraphicFramePr>
          <p:cNvPr id="6173" name="Object 29"/>
          <p:cNvGraphicFramePr>
            <a:graphicFrameLocks noChangeAspect="1"/>
          </p:cNvGraphicFramePr>
          <p:nvPr>
            <p:extLst>
              <p:ext uri="{D42A27DB-BD31-4B8C-83A1-F6EECF244321}">
                <p14:modId xmlns:p14="http://schemas.microsoft.com/office/powerpoint/2010/main" val="2749211525"/>
              </p:ext>
            </p:extLst>
          </p:nvPr>
        </p:nvGraphicFramePr>
        <p:xfrm>
          <a:off x="5184774" y="4356099"/>
          <a:ext cx="4676029" cy="1151929"/>
        </p:xfrm>
        <a:graphic>
          <a:graphicData uri="http://schemas.openxmlformats.org/presentationml/2006/ole">
            <mc:AlternateContent xmlns:mc="http://schemas.openxmlformats.org/markup-compatibility/2006">
              <mc:Choice xmlns:v="urn:schemas-microsoft-com:vml" Requires="v">
                <p:oleObj spid="_x0000_s61702" name="Équation" r:id="rId8" imgW="1600200" imgH="393480" progId="Equation.3">
                  <p:embed/>
                </p:oleObj>
              </mc:Choice>
              <mc:Fallback>
                <p:oleObj name="Équation" r:id="rId8" imgW="1600200" imgH="393480" progId="Equation.3">
                  <p:embed/>
                  <p:pic>
                    <p:nvPicPr>
                      <p:cNvPr id="0" name=""/>
                      <p:cNvPicPr>
                        <a:picLocks noChangeAspect="1" noChangeArrowheads="1"/>
                      </p:cNvPicPr>
                      <p:nvPr/>
                    </p:nvPicPr>
                    <p:blipFill>
                      <a:blip r:embed="rId9"/>
                      <a:srcRect/>
                      <a:stretch>
                        <a:fillRect/>
                      </a:stretch>
                    </p:blipFill>
                    <p:spPr bwMode="auto">
                      <a:xfrm>
                        <a:off x="5184774" y="4356099"/>
                        <a:ext cx="4676029" cy="1151929"/>
                      </a:xfrm>
                      <a:prstGeom prst="rect">
                        <a:avLst/>
                      </a:prstGeom>
                      <a:noFill/>
                      <a:ln w="47625">
                        <a:solidFill>
                          <a:srgbClr val="FF0000"/>
                        </a:solidFill>
                        <a:miter lim="800000"/>
                        <a:headEnd/>
                        <a:tailEnd/>
                      </a:ln>
                      <a:effectLst/>
                      <a:extLst/>
                    </p:spPr>
                  </p:pic>
                </p:oleObj>
              </mc:Fallback>
            </mc:AlternateContent>
          </a:graphicData>
        </a:graphic>
      </p:graphicFrame>
      <p:sp>
        <p:nvSpPr>
          <p:cNvPr id="6175" name="Text Box 31"/>
          <p:cNvSpPr txBox="1">
            <a:spLocks noChangeArrowheads="1"/>
          </p:cNvSpPr>
          <p:nvPr/>
        </p:nvSpPr>
        <p:spPr bwMode="auto">
          <a:xfrm>
            <a:off x="503238" y="971550"/>
            <a:ext cx="84255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3000"/>
              </a:lnSpc>
              <a:buClr>
                <a:srgbClr val="000000"/>
              </a:buClr>
              <a:buSzPct val="45000"/>
              <a:buFont typeface="Wingdings" pitchFamily="2" charset="2"/>
              <a:defRPr>
                <a:solidFill>
                  <a:srgbClr val="000000"/>
                </a:solidFill>
                <a:latin typeface="Arial" charset="0"/>
              </a:defRPr>
            </a:lvl1pPr>
            <a:lvl2pPr>
              <a:lnSpc>
                <a:spcPct val="93000"/>
              </a:lnSpc>
              <a:buClr>
                <a:srgbClr val="000000"/>
              </a:buClr>
              <a:buSzPct val="45000"/>
              <a:buFont typeface="Wingdings" pitchFamily="2" charset="2"/>
              <a:defRPr>
                <a:solidFill>
                  <a:srgbClr val="000000"/>
                </a:solidFill>
                <a:latin typeface="Arial" charset="0"/>
              </a:defRPr>
            </a:lvl2pPr>
            <a:lvl3pPr>
              <a:lnSpc>
                <a:spcPct val="93000"/>
              </a:lnSpc>
              <a:buClr>
                <a:srgbClr val="000000"/>
              </a:buClr>
              <a:buSzPct val="45000"/>
              <a:buFont typeface="Wingdings" pitchFamily="2" charset="2"/>
              <a:defRPr>
                <a:solidFill>
                  <a:srgbClr val="000000"/>
                </a:solidFill>
                <a:latin typeface="Arial" charset="0"/>
              </a:defRPr>
            </a:lvl3pPr>
            <a:lvl4pPr>
              <a:lnSpc>
                <a:spcPct val="93000"/>
              </a:lnSpc>
              <a:buClr>
                <a:srgbClr val="000000"/>
              </a:buClr>
              <a:buSzPct val="45000"/>
              <a:buFont typeface="Wingdings" pitchFamily="2" charset="2"/>
              <a:defRPr>
                <a:solidFill>
                  <a:srgbClr val="000000"/>
                </a:solidFill>
                <a:latin typeface="Arial" charset="0"/>
              </a:defRPr>
            </a:lvl4pPr>
            <a:lvl5pPr>
              <a:lnSpc>
                <a:spcPct val="93000"/>
              </a:lnSpc>
              <a:buClr>
                <a:srgbClr val="000000"/>
              </a:buClr>
              <a:buSzPct val="45000"/>
              <a:buFont typeface="Wingdings" pitchFamily="2" charset="2"/>
              <a:defRPr>
                <a:solidFill>
                  <a:srgbClr val="000000"/>
                </a:solidFill>
                <a:latin typeface="Arial" charset="0"/>
              </a:defRPr>
            </a:lvl5pPr>
            <a:lvl6pPr marL="15367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19939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4511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29083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defTabSz="914400">
              <a:lnSpc>
                <a:spcPct val="100000"/>
              </a:lnSpc>
              <a:buClrTx/>
              <a:buSzTx/>
              <a:buFontTx/>
              <a:buNone/>
            </a:pPr>
            <a:r>
              <a:rPr lang="en-US" altLang="en-US" sz="2800" dirty="0"/>
              <a:t>Diffusion is not </a:t>
            </a:r>
            <a:r>
              <a:rPr lang="en-US" altLang="en-US" sz="2800" dirty="0" smtClean="0"/>
              <a:t>Gaussian </a:t>
            </a:r>
            <a:r>
              <a:rPr lang="en-US" altLang="en-US" sz="2800" dirty="0"/>
              <a:t>in biological tissues</a:t>
            </a:r>
          </a:p>
          <a:p>
            <a:pPr defTabSz="914400">
              <a:lnSpc>
                <a:spcPct val="100000"/>
              </a:lnSpc>
              <a:buClrTx/>
              <a:buSzTx/>
              <a:buFontTx/>
              <a:buNone/>
            </a:pPr>
            <a:r>
              <a:rPr lang="en-US" altLang="en-US" sz="2800" dirty="0">
                <a:solidFill>
                  <a:srgbClr val="FF0000"/>
                </a:solidFill>
              </a:rPr>
              <a:t>(In each voxel)</a:t>
            </a:r>
          </a:p>
        </p:txBody>
      </p:sp>
      <p:sp>
        <p:nvSpPr>
          <p:cNvPr id="6176" name="Rectangle 32"/>
          <p:cNvSpPr>
            <a:spLocks noChangeArrowheads="1"/>
          </p:cNvSpPr>
          <p:nvPr/>
        </p:nvSpPr>
        <p:spPr bwMode="auto">
          <a:xfrm>
            <a:off x="685800" y="4114800"/>
            <a:ext cx="1477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1600">
                <a:solidFill>
                  <a:schemeClr val="accent2"/>
                </a:solidFill>
              </a:rPr>
              <a:t>Free diffusion:</a:t>
            </a:r>
          </a:p>
          <a:p>
            <a:r>
              <a:rPr lang="fr-FR" altLang="en-US" sz="1600">
                <a:solidFill>
                  <a:schemeClr val="accent2"/>
                </a:solidFill>
              </a:rPr>
              <a:t>ln(S/S0) = -bD</a:t>
            </a:r>
          </a:p>
        </p:txBody>
      </p:sp>
      <p:sp>
        <p:nvSpPr>
          <p:cNvPr id="6177" name="Rectangle 33"/>
          <p:cNvSpPr>
            <a:spLocks noChangeArrowheads="1"/>
          </p:cNvSpPr>
          <p:nvPr/>
        </p:nvSpPr>
        <p:spPr bwMode="auto">
          <a:xfrm>
            <a:off x="5256337" y="5508029"/>
            <a:ext cx="38884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pPr>
            <a:r>
              <a:rPr lang="fr-FR" altLang="en-US" sz="2400" dirty="0" err="1"/>
              <a:t>f</a:t>
            </a:r>
            <a:r>
              <a:rPr lang="fr-FR" altLang="en-US" sz="2400" baseline="-25000" dirty="0" err="1"/>
              <a:t>fast</a:t>
            </a:r>
            <a:r>
              <a:rPr lang="fr-FR" altLang="en-US" sz="2400" dirty="0"/>
              <a:t>= 65.9%, </a:t>
            </a:r>
            <a:r>
              <a:rPr lang="fr-FR" altLang="en-US" sz="2400" dirty="0" err="1"/>
              <a:t>f</a:t>
            </a:r>
            <a:r>
              <a:rPr lang="fr-FR" altLang="en-US" sz="2400" baseline="-25000" dirty="0" err="1"/>
              <a:t>slow</a:t>
            </a:r>
            <a:r>
              <a:rPr lang="fr-FR" altLang="en-US" sz="2400" dirty="0"/>
              <a:t>= 34.1%</a:t>
            </a:r>
          </a:p>
          <a:p>
            <a:pPr algn="ctr" eaLnBrk="1" hangingPunct="1">
              <a:spcBef>
                <a:spcPct val="50000"/>
              </a:spcBef>
            </a:pPr>
            <a:r>
              <a:rPr lang="fr-FR" altLang="en-US" sz="2400" dirty="0" err="1"/>
              <a:t>D</a:t>
            </a:r>
            <a:r>
              <a:rPr lang="fr-FR" altLang="en-US" sz="2400" baseline="-25000" dirty="0" err="1"/>
              <a:t>fast</a:t>
            </a:r>
            <a:r>
              <a:rPr lang="fr-FR" altLang="en-US" sz="2400" dirty="0"/>
              <a:t> = 1.39 10</a:t>
            </a:r>
            <a:r>
              <a:rPr lang="fr-FR" altLang="en-US" sz="2400" baseline="30000" dirty="0"/>
              <a:t>-3</a:t>
            </a:r>
            <a:r>
              <a:rPr lang="fr-FR" altLang="en-US" sz="2400" dirty="0"/>
              <a:t> mm²/s, </a:t>
            </a:r>
            <a:br>
              <a:rPr lang="fr-FR" altLang="en-US" sz="2400" dirty="0"/>
            </a:br>
            <a:r>
              <a:rPr lang="fr-FR" altLang="en-US" sz="2400" dirty="0" err="1"/>
              <a:t>D</a:t>
            </a:r>
            <a:r>
              <a:rPr lang="fr-FR" altLang="en-US" sz="2400" baseline="-25000" dirty="0" err="1"/>
              <a:t>slow</a:t>
            </a:r>
            <a:r>
              <a:rPr lang="fr-FR" altLang="en-US" sz="2400" dirty="0"/>
              <a:t> = 3.25 10</a:t>
            </a:r>
            <a:r>
              <a:rPr lang="fr-FR" altLang="en-US" sz="2400" baseline="30000" dirty="0"/>
              <a:t>-4</a:t>
            </a:r>
            <a:r>
              <a:rPr lang="fr-FR" altLang="en-US" sz="2400" dirty="0"/>
              <a:t> mm²/s</a:t>
            </a:r>
          </a:p>
        </p:txBody>
      </p:sp>
      <p:sp>
        <p:nvSpPr>
          <p:cNvPr id="6178" name="Line 34"/>
          <p:cNvSpPr>
            <a:spLocks noChangeShapeType="1"/>
          </p:cNvSpPr>
          <p:nvPr/>
        </p:nvSpPr>
        <p:spPr bwMode="auto">
          <a:xfrm>
            <a:off x="719138" y="3203575"/>
            <a:ext cx="2209800" cy="2819400"/>
          </a:xfrm>
          <a:prstGeom prst="line">
            <a:avLst/>
          </a:prstGeom>
          <a:noFill/>
          <a:ln w="31750">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2367557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768" y="1023268"/>
            <a:ext cx="9433048" cy="6683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2pPr>
            <a:lvl3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3pPr>
            <a:lvl4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4pPr>
            <a:lvl5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5pPr>
            <a:lvl6pPr marL="15367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6pPr>
            <a:lvl7pPr marL="19939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7pPr>
            <a:lvl8pPr marL="24511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8pPr>
            <a:lvl9pPr marL="29083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9pPr>
          </a:lstStyle>
          <a:p>
            <a:pPr marL="457200" lvl="1" indent="0">
              <a:lnSpc>
                <a:spcPct val="81000"/>
              </a:lnSpc>
            </a:pPr>
            <a:r>
              <a:rPr lang="en-US" sz="3200" dirty="0" smtClean="0"/>
              <a:t>DMRI </a:t>
            </a:r>
            <a:r>
              <a:rPr lang="en-US" sz="3200" dirty="0"/>
              <a:t>signal due to tissue (</a:t>
            </a:r>
            <a:r>
              <a:rPr lang="en-US" sz="3200" dirty="0" err="1"/>
              <a:t>neurons+other</a:t>
            </a:r>
            <a:r>
              <a:rPr lang="en-US" sz="3200" dirty="0"/>
              <a:t> cells)</a:t>
            </a:r>
          </a:p>
        </p:txBody>
      </p:sp>
      <p:sp>
        <p:nvSpPr>
          <p:cNvPr id="3" name="Rectangle 3"/>
          <p:cNvSpPr txBox="1">
            <a:spLocks noChangeArrowheads="1"/>
          </p:cNvSpPr>
          <p:nvPr/>
        </p:nvSpPr>
        <p:spPr bwMode="auto">
          <a:xfrm>
            <a:off x="143768" y="1690290"/>
            <a:ext cx="9505056" cy="540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1313" indent="-341313" algn="l" defTabSz="457200" rtl="0" eaLnBrk="0" fontAlgn="base" hangingPunct="0">
              <a:lnSpc>
                <a:spcPct val="9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1000"/>
              </a:lnSpc>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lnSpc>
                <a:spcPct val="91000"/>
              </a:lnSpc>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6pPr>
            <a:lvl7pPr marL="29718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7pPr>
            <a:lvl8pPr marL="34290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8pPr>
            <a:lvl9pPr marL="38862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9pPr>
          </a:lstStyle>
          <a:p>
            <a:pPr marL="57150" indent="0">
              <a:lnSpc>
                <a:spcPct val="81000"/>
              </a:lnSpc>
              <a:buNone/>
            </a:pPr>
            <a:endParaRPr lang="en-US" sz="2400" dirty="0"/>
          </a:p>
          <a:p>
            <a:pPr marL="914400" lvl="1" indent="-457200">
              <a:lnSpc>
                <a:spcPct val="81000"/>
              </a:lnSpc>
              <a:buAutoNum type="alphaUcPeriod"/>
            </a:pPr>
            <a:r>
              <a:rPr lang="en-US" sz="2400" dirty="0" smtClean="0"/>
              <a:t>Direct simulation of reference </a:t>
            </a:r>
            <a:r>
              <a:rPr lang="en-US" sz="2400" dirty="0"/>
              <a:t>model (</a:t>
            </a:r>
            <a:r>
              <a:rPr lang="en-US" sz="2400" dirty="0" smtClean="0"/>
              <a:t>Bloch-Torrey PDE) </a:t>
            </a:r>
          </a:p>
          <a:p>
            <a:pPr marL="914400" lvl="1" indent="-457200">
              <a:lnSpc>
                <a:spcPct val="81000"/>
              </a:lnSpc>
              <a:buAutoNum type="alphaUcPeriod"/>
            </a:pPr>
            <a:endParaRPr lang="en-US" sz="2400" dirty="0" smtClean="0"/>
          </a:p>
          <a:p>
            <a:pPr lvl="2">
              <a:lnSpc>
                <a:spcPct val="81000"/>
              </a:lnSpc>
              <a:buFont typeface="Courier New" panose="02070309020205020404" pitchFamily="49" charset="0"/>
              <a:buChar char="o"/>
            </a:pPr>
            <a:r>
              <a:rPr lang="en-US" dirty="0" smtClean="0"/>
              <a:t>Finite volume and finite elements (Ph.D. Dang Van Nguyen) codes</a:t>
            </a:r>
          </a:p>
          <a:p>
            <a:pPr marL="914400" lvl="1" indent="-457200">
              <a:lnSpc>
                <a:spcPct val="81000"/>
              </a:lnSpc>
              <a:buAutoNum type="alphaUcPeriod"/>
            </a:pPr>
            <a:endParaRPr lang="en-US" sz="2400" dirty="0" smtClean="0"/>
          </a:p>
          <a:p>
            <a:pPr marL="971550" lvl="1" indent="-514350">
              <a:lnSpc>
                <a:spcPct val="81000"/>
              </a:lnSpc>
              <a:buAutoNum type="alphaUcPeriod"/>
            </a:pPr>
            <a:r>
              <a:rPr lang="en-US" sz="2400" dirty="0" smtClean="0"/>
              <a:t>Asymptotic models using homogenization  </a:t>
            </a:r>
          </a:p>
          <a:p>
            <a:pPr marL="457200" lvl="1" indent="0">
              <a:lnSpc>
                <a:spcPct val="81000"/>
              </a:lnSpc>
              <a:buNone/>
            </a:pPr>
            <a:endParaRPr lang="en-US" sz="2400" dirty="0" smtClean="0"/>
          </a:p>
          <a:p>
            <a:pPr marL="457200" lvl="1" indent="0">
              <a:lnSpc>
                <a:spcPct val="81000"/>
              </a:lnSpc>
              <a:buNone/>
            </a:pPr>
            <a:r>
              <a:rPr lang="en-US" sz="2400" dirty="0" smtClean="0"/>
              <a:t>C.  Experimental </a:t>
            </a:r>
            <a:r>
              <a:rPr lang="en-US" sz="2400" dirty="0"/>
              <a:t>validation in simpler organism: </a:t>
            </a:r>
            <a:r>
              <a:rPr lang="en-US" sz="2400" dirty="0" err="1"/>
              <a:t>Aplysia</a:t>
            </a:r>
            <a:endParaRPr lang="en-US" sz="2400" dirty="0"/>
          </a:p>
          <a:p>
            <a:pPr marL="971550" lvl="1" indent="-514350">
              <a:lnSpc>
                <a:spcPct val="81000"/>
              </a:lnSpc>
              <a:buAutoNum type="alphaUcPeriod"/>
            </a:pPr>
            <a:endParaRPr lang="en-US" sz="2400" dirty="0" smtClean="0"/>
          </a:p>
          <a:p>
            <a:pPr marL="858837" lvl="2" indent="0">
              <a:lnSpc>
                <a:spcPct val="81000"/>
              </a:lnSpc>
              <a:buNone/>
            </a:pPr>
            <a:endParaRPr lang="en-US" sz="2400" dirty="0"/>
          </a:p>
          <a:p>
            <a:pPr marL="457200" lvl="1" indent="0">
              <a:lnSpc>
                <a:spcPct val="81000"/>
              </a:lnSpc>
              <a:buNone/>
            </a:pPr>
            <a:endParaRPr lang="en-US" dirty="0"/>
          </a:p>
          <a:p>
            <a:pPr marL="457200" lvl="1" indent="0">
              <a:lnSpc>
                <a:spcPct val="81000"/>
              </a:lnSpc>
              <a:buNone/>
            </a:pPr>
            <a:endParaRPr lang="en-US" sz="2400" dirty="0" smtClean="0"/>
          </a:p>
        </p:txBody>
      </p:sp>
    </p:spTree>
    <p:extLst>
      <p:ext uri="{BB962C8B-B14F-4D97-AF65-F5344CB8AC3E}">
        <p14:creationId xmlns:p14="http://schemas.microsoft.com/office/powerpoint/2010/main" val="220539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6516762" y="3671937"/>
            <a:ext cx="3408521" cy="3292489"/>
            <a:chOff x="2767260" y="1220103"/>
            <a:chExt cx="4217268" cy="3990256"/>
          </a:xfrm>
        </p:grpSpPr>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08064" y="1220103"/>
              <a:ext cx="4176464" cy="3341170"/>
            </a:xfrm>
            <a:prstGeom prst="rect">
              <a:avLst/>
            </a:prstGeom>
            <a:noFill/>
            <a:extLst>
              <a:ext uri="{909E8E84-426E-40DD-AFC4-6F175D3DCCD1}">
                <a14:hiddenFill xmlns:a14="http://schemas.microsoft.com/office/drawing/2010/main">
                  <a:solidFill>
                    <a:srgbClr val="FFFFFF"/>
                  </a:solidFill>
                </a14:hiddenFill>
              </a:ext>
            </a:extLst>
          </p:spPr>
        </p:pic>
        <p:sp>
          <p:nvSpPr>
            <p:cNvPr id="12" name="Line 28"/>
            <p:cNvSpPr>
              <a:spLocks noChangeShapeType="1"/>
            </p:cNvSpPr>
            <p:nvPr/>
          </p:nvSpPr>
          <p:spPr bwMode="auto">
            <a:xfrm flipH="1">
              <a:off x="3096096" y="3781124"/>
              <a:ext cx="0" cy="934817"/>
            </a:xfrm>
            <a:prstGeom prst="line">
              <a:avLst/>
            </a:prstGeom>
            <a:noFill/>
            <a:ln w="38100">
              <a:solidFill>
                <a:srgbClr val="FF6600"/>
              </a:solidFill>
              <a:round/>
              <a:headEnd type="triangle" w="med" len="med"/>
              <a:tailEnd/>
            </a:ln>
          </p:spPr>
          <p:txBody>
            <a:bodyPr/>
            <a:lstStyle/>
            <a:p>
              <a:endParaRPr lang="fr-FR">
                <a:solidFill>
                  <a:srgbClr val="000000"/>
                </a:solidFill>
              </a:endParaRPr>
            </a:p>
          </p:txBody>
        </p:sp>
        <p:sp>
          <p:nvSpPr>
            <p:cNvPr id="13" name="Line 28"/>
            <p:cNvSpPr>
              <a:spLocks noChangeShapeType="1"/>
            </p:cNvSpPr>
            <p:nvPr/>
          </p:nvSpPr>
          <p:spPr bwMode="auto">
            <a:xfrm flipH="1">
              <a:off x="6048424" y="3107762"/>
              <a:ext cx="0" cy="1608179"/>
            </a:xfrm>
            <a:prstGeom prst="line">
              <a:avLst/>
            </a:prstGeom>
            <a:noFill/>
            <a:ln w="38100">
              <a:solidFill>
                <a:srgbClr val="FF6600"/>
              </a:solidFill>
              <a:round/>
              <a:headEnd type="triangle" w="med" len="med"/>
              <a:tailEnd/>
            </a:ln>
          </p:spPr>
          <p:txBody>
            <a:bodyPr/>
            <a:lstStyle/>
            <a:p>
              <a:endParaRPr lang="fr-FR">
                <a:solidFill>
                  <a:srgbClr val="000000"/>
                </a:solidFill>
              </a:endParaRPr>
            </a:p>
          </p:txBody>
        </p:sp>
        <mc:AlternateContent xmlns:mc="http://schemas.openxmlformats.org/markup-compatibility/2006">
          <mc:Choice xmlns:a14="http://schemas.microsoft.com/office/drawing/2010/main" Requires="a14">
            <p:sp>
              <p:nvSpPr>
                <p:cNvPr id="14" name="Rectangle 13"/>
                <p:cNvSpPr/>
                <p:nvPr/>
              </p:nvSpPr>
              <p:spPr>
                <a:xfrm>
                  <a:off x="2767260" y="4715941"/>
                  <a:ext cx="1112502" cy="476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00"/>
                                </a:solidFill>
                                <a:latin typeface="Cambria Math"/>
                                <a:cs typeface="Arial"/>
                              </a:rPr>
                            </m:ctrlPr>
                          </m:sSupPr>
                          <m:e>
                            <m:sSup>
                              <m:sSupPr>
                                <m:ctrlPr>
                                  <a:rPr lang="en-US" i="1" smtClean="0">
                                    <a:solidFill>
                                      <a:srgbClr val="000000"/>
                                    </a:solidFill>
                                    <a:latin typeface="Cambria Math"/>
                                    <a:cs typeface="Arial"/>
                                  </a:rPr>
                                </m:ctrlPr>
                              </m:sSupPr>
                              <m:e>
                                <m:r>
                                  <m:rPr>
                                    <m:sty m:val="p"/>
                                  </m:rPr>
                                  <a:rPr lang="en-US" smtClean="0">
                                    <a:solidFill>
                                      <a:srgbClr val="000000"/>
                                    </a:solidFill>
                                    <a:latin typeface="Cambria Math"/>
                                    <a:cs typeface="Arial"/>
                                  </a:rPr>
                                  <m:t>Ω</m:t>
                                </m:r>
                              </m:e>
                              <m:sup>
                                <m:r>
                                  <a:rPr lang="en-US" i="1" smtClean="0">
                                    <a:solidFill>
                                      <a:srgbClr val="000000"/>
                                    </a:solidFill>
                                    <a:latin typeface="Cambria Math"/>
                                    <a:cs typeface="Arial"/>
                                  </a:rPr>
                                  <m:t>𝑖</m:t>
                                </m:r>
                              </m:sup>
                            </m:sSup>
                            <m:r>
                              <a:rPr lang="en-US" i="1" smtClean="0">
                                <a:solidFill>
                                  <a:srgbClr val="000000"/>
                                </a:solidFill>
                                <a:latin typeface="Cambria Math"/>
                                <a:cs typeface="Arial"/>
                              </a:rPr>
                              <m:t>, </m:t>
                            </m:r>
                            <m:r>
                              <a:rPr lang="en-US" i="1">
                                <a:solidFill>
                                  <a:srgbClr val="000000"/>
                                </a:solidFill>
                                <a:latin typeface="Cambria Math"/>
                                <a:ea typeface="Calibri"/>
                                <a:cs typeface="Arial"/>
                              </a:rPr>
                              <m:t>𝐷</m:t>
                            </m:r>
                          </m:e>
                          <m:sup/>
                        </m:sSup>
                      </m:oMath>
                    </m:oMathPara>
                  </a14:m>
                  <a:endParaRPr lang="fr-FR" dirty="0">
                    <a:solidFill>
                      <a:srgbClr val="000000"/>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2767260" y="4715941"/>
                  <a:ext cx="1112502" cy="47627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5612695" y="4734080"/>
                  <a:ext cx="1151295" cy="476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000000"/>
                                </a:solidFill>
                                <a:latin typeface="Cambria Math"/>
                                <a:cs typeface="Arial"/>
                              </a:rPr>
                            </m:ctrlPr>
                          </m:sSupPr>
                          <m:e>
                            <m:sSup>
                              <m:sSupPr>
                                <m:ctrlPr>
                                  <a:rPr lang="en-US" i="1" smtClean="0">
                                    <a:solidFill>
                                      <a:srgbClr val="000000"/>
                                    </a:solidFill>
                                    <a:latin typeface="Cambria Math"/>
                                    <a:cs typeface="Arial"/>
                                  </a:rPr>
                                </m:ctrlPr>
                              </m:sSupPr>
                              <m:e>
                                <m:r>
                                  <m:rPr>
                                    <m:sty m:val="p"/>
                                  </m:rPr>
                                  <a:rPr lang="en-US" smtClean="0">
                                    <a:solidFill>
                                      <a:srgbClr val="000000"/>
                                    </a:solidFill>
                                    <a:latin typeface="Cambria Math"/>
                                    <a:cs typeface="Arial"/>
                                  </a:rPr>
                                  <m:t>Ω</m:t>
                                </m:r>
                              </m:e>
                              <m:sup>
                                <m:r>
                                  <a:rPr lang="en-US" i="1" smtClean="0">
                                    <a:solidFill>
                                      <a:srgbClr val="000000"/>
                                    </a:solidFill>
                                    <a:latin typeface="Cambria Math"/>
                                    <a:cs typeface="Arial"/>
                                  </a:rPr>
                                  <m:t>𝑒</m:t>
                                </m:r>
                              </m:sup>
                            </m:sSup>
                            <m:r>
                              <a:rPr lang="en-US" i="1" smtClean="0">
                                <a:solidFill>
                                  <a:srgbClr val="000000"/>
                                </a:solidFill>
                                <a:latin typeface="Cambria Math"/>
                                <a:cs typeface="Arial"/>
                              </a:rPr>
                              <m:t>, </m:t>
                            </m:r>
                            <m:r>
                              <a:rPr lang="en-US" i="1">
                                <a:solidFill>
                                  <a:srgbClr val="000000"/>
                                </a:solidFill>
                                <a:latin typeface="Cambria Math"/>
                                <a:ea typeface="Calibri"/>
                                <a:cs typeface="Arial"/>
                              </a:rPr>
                              <m:t>𝐷</m:t>
                            </m:r>
                          </m:e>
                          <m:sup/>
                        </m:sSup>
                      </m:oMath>
                    </m:oMathPara>
                  </a14:m>
                  <a:endParaRPr lang="fr-FR" dirty="0">
                    <a:solidFill>
                      <a:srgbClr val="000000"/>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5612695" y="4734080"/>
                  <a:ext cx="1151295" cy="47627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392240" y="4720554"/>
                  <a:ext cx="549831" cy="378245"/>
                </a:xfrm>
                <a:prstGeom prst="rect">
                  <a:avLst/>
                </a:prstGeom>
              </p:spPr>
              <p:txBody>
                <a:bodyPr wrap="none">
                  <a:spAutoFit/>
                </a:bodyPr>
                <a:lstStyle/>
                <a:p>
                  <a14:m>
                    <m:oMath xmlns:m="http://schemas.openxmlformats.org/officeDocument/2006/math">
                      <m:sSup>
                        <m:sSupPr>
                          <m:ctrlPr>
                            <a:rPr lang="en-US" i="1" smtClean="0">
                              <a:solidFill>
                                <a:srgbClr val="000000"/>
                              </a:solidFill>
                              <a:latin typeface="Cambria Math"/>
                            </a:rPr>
                          </m:ctrlPr>
                        </m:sSupPr>
                        <m:e>
                          <m:r>
                            <a:rPr lang="en-US" i="1" smtClean="0">
                              <a:solidFill>
                                <a:srgbClr val="000000"/>
                              </a:solidFill>
                              <a:latin typeface="Cambria Math"/>
                            </a:rPr>
                            <m:t>𝜅</m:t>
                          </m:r>
                        </m:e>
                        <m:sup>
                          <m:r>
                            <a:rPr lang="en-US" i="1" smtClean="0">
                              <a:solidFill>
                                <a:srgbClr val="000000"/>
                              </a:solidFill>
                              <a:latin typeface="Cambria Math"/>
                            </a:rPr>
                            <m:t>𝑖𝑒</m:t>
                          </m:r>
                        </m:sup>
                      </m:sSup>
                    </m:oMath>
                  </a14:m>
                  <a:r>
                    <a:rPr lang="fr-FR" dirty="0" smtClean="0">
                      <a:solidFill>
                        <a:srgbClr val="000000"/>
                      </a:solidFill>
                    </a:rPr>
                    <a:t> </a:t>
                  </a:r>
                  <a:endParaRPr lang="fr-FR" dirty="0">
                    <a:solidFill>
                      <a:srgbClr val="00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392240" y="4720554"/>
                  <a:ext cx="549831" cy="378245"/>
                </a:xfrm>
                <a:prstGeom prst="rect">
                  <a:avLst/>
                </a:prstGeom>
                <a:blipFill rotWithShape="1">
                  <a:blip r:embed="rId6"/>
                  <a:stretch>
                    <a:fillRect/>
                  </a:stretch>
                </a:blipFill>
              </p:spPr>
              <p:txBody>
                <a:bodyPr/>
                <a:lstStyle/>
                <a:p>
                  <a:r>
                    <a:rPr lang="fr-FR">
                      <a:noFill/>
                    </a:rPr>
                    <a:t> </a:t>
                  </a:r>
                </a:p>
              </p:txBody>
            </p:sp>
          </mc:Fallback>
        </mc:AlternateContent>
        <p:sp>
          <p:nvSpPr>
            <p:cNvPr id="17" name="Line 28"/>
            <p:cNvSpPr>
              <a:spLocks noChangeShapeType="1"/>
            </p:cNvSpPr>
            <p:nvPr/>
          </p:nvSpPr>
          <p:spPr bwMode="auto">
            <a:xfrm flipH="1">
              <a:off x="4680272" y="3731708"/>
              <a:ext cx="0" cy="984233"/>
            </a:xfrm>
            <a:prstGeom prst="line">
              <a:avLst/>
            </a:prstGeom>
            <a:noFill/>
            <a:ln w="38100">
              <a:solidFill>
                <a:srgbClr val="FF6600"/>
              </a:solidFill>
              <a:round/>
              <a:headEnd type="triangle" w="med" len="med"/>
              <a:tailEnd/>
            </a:ln>
          </p:spPr>
          <p:txBody>
            <a:bodyPr/>
            <a:lstStyle/>
            <a:p>
              <a:endParaRPr lang="fr-FR">
                <a:solidFill>
                  <a:srgbClr val="000000"/>
                </a:solidFill>
              </a:endParaRPr>
            </a:p>
          </p:txBody>
        </p:sp>
      </p:grpSp>
      <p:sp>
        <p:nvSpPr>
          <p:cNvPr id="280596" name="Rectangle 18"/>
          <p:cNvSpPr>
            <a:spLocks noChangeArrowheads="1"/>
          </p:cNvSpPr>
          <p:nvPr/>
        </p:nvSpPr>
        <p:spPr bwMode="auto">
          <a:xfrm>
            <a:off x="1475613" y="852210"/>
            <a:ext cx="6912802" cy="623371"/>
          </a:xfrm>
          <a:prstGeom prst="rect">
            <a:avLst/>
          </a:prstGeom>
          <a:noFill/>
          <a:ln w="9525">
            <a:noFill/>
            <a:round/>
            <a:headEnd/>
            <a:tailEnd/>
          </a:ln>
        </p:spPr>
        <p:txBody>
          <a:bodyPr lIns="89991" tIns="46795" rIns="89991" bIns="46795" anchor="ctr"/>
          <a:lstStyle/>
          <a:p>
            <a:pPr marL="1079500" indent="-215900" algn="ctr">
              <a:lnSpc>
                <a:spcPct val="91000"/>
              </a:lnSpc>
              <a:buClr>
                <a:srgbClr val="000000"/>
              </a:buClr>
              <a:buSzPct val="45000"/>
              <a:buFont typeface="Wingdings" pitchFamily="2" charset="2"/>
              <a:buNone/>
            </a:pPr>
            <a:r>
              <a:rPr lang="en-US" sz="2800" dirty="0" smtClean="0"/>
              <a:t>Reference model: Bloch-Torrey PDE</a:t>
            </a:r>
            <a:endParaRPr lang="en-US" sz="2800" dirty="0"/>
          </a:p>
        </p:txBody>
      </p:sp>
      <p:sp>
        <p:nvSpPr>
          <p:cNvPr id="280597" name="Rectangle 18"/>
          <p:cNvSpPr>
            <a:spLocks noChangeArrowheads="1"/>
          </p:cNvSpPr>
          <p:nvPr/>
        </p:nvSpPr>
        <p:spPr bwMode="auto">
          <a:xfrm>
            <a:off x="71760" y="2194892"/>
            <a:ext cx="9217024" cy="504825"/>
          </a:xfrm>
          <a:prstGeom prst="rect">
            <a:avLst/>
          </a:prstGeom>
          <a:noFill/>
          <a:ln w="9525">
            <a:noFill/>
            <a:round/>
            <a:headEnd/>
            <a:tailEnd/>
          </a:ln>
        </p:spPr>
        <p:txBody>
          <a:bodyPr lIns="89991" tIns="46795" rIns="89991" bIns="46795" anchor="ctr"/>
          <a:lstStyle/>
          <a:p>
            <a:pPr marL="1079500" indent="-215900">
              <a:lnSpc>
                <a:spcPct val="91000"/>
              </a:lnSpc>
              <a:buClr>
                <a:srgbClr val="000000"/>
              </a:buClr>
              <a:buSzPct val="45000"/>
              <a:buFont typeface="Wingdings" pitchFamily="2" charset="2"/>
              <a:buNone/>
            </a:pPr>
            <a:r>
              <a:rPr lang="en-US" sz="2000" dirty="0">
                <a:solidFill>
                  <a:srgbClr val="000000"/>
                </a:solidFill>
              </a:rPr>
              <a:t>PDE with interface condition </a:t>
            </a:r>
            <a:r>
              <a:rPr lang="en-US" sz="2000" dirty="0" smtClean="0">
                <a:solidFill>
                  <a:srgbClr val="000000"/>
                </a:solidFill>
              </a:rPr>
              <a:t>between cells and the extra-cellular space</a:t>
            </a:r>
            <a:endParaRPr lang="en-US" sz="2000" dirty="0">
              <a:solidFill>
                <a:srgbClr val="000000"/>
              </a:solidFill>
            </a:endParaRPr>
          </a:p>
        </p:txBody>
      </p:sp>
      <mc:AlternateContent xmlns:mc="http://schemas.openxmlformats.org/markup-compatibility/2006">
        <mc:Choice xmlns:a14="http://schemas.microsoft.com/office/drawing/2010/main" Requires="a14">
          <p:sp>
            <p:nvSpPr>
              <p:cNvPr id="3" name="Rectangle 2"/>
              <p:cNvSpPr/>
              <p:nvPr/>
            </p:nvSpPr>
            <p:spPr>
              <a:xfrm>
                <a:off x="791269" y="1474886"/>
                <a:ext cx="8281491" cy="720775"/>
              </a:xfrm>
              <a:prstGeom prst="rect">
                <a:avLst/>
              </a:prstGeom>
              <a:ln w="28575">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rgbClr val="FF0000"/>
                              </a:solidFill>
                              <a:latin typeface="Cambria Math"/>
                              <a:ea typeface="Calibri"/>
                              <a:cs typeface="Arial"/>
                            </a:rPr>
                          </m:ctrlPr>
                        </m:fPr>
                        <m:num>
                          <m:r>
                            <a:rPr lang="en-US" sz="2000" i="1">
                              <a:solidFill>
                                <a:srgbClr val="FF0000"/>
                              </a:solidFill>
                              <a:latin typeface="Cambria Math"/>
                              <a:ea typeface="Calibri"/>
                              <a:cs typeface="Arial"/>
                            </a:rPr>
                            <m:t>𝜕</m:t>
                          </m:r>
                          <m:sSup>
                            <m:sSupPr>
                              <m:ctrlPr>
                                <a:rPr lang="en-US" sz="2000" i="1">
                                  <a:solidFill>
                                    <a:srgbClr val="FF0000"/>
                                  </a:solidFill>
                                  <a:latin typeface="Cambria Math"/>
                                  <a:ea typeface="Calibri"/>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ea typeface="Calibri"/>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smtClean="0">
                                  <a:solidFill>
                                    <a:srgbClr val="FF0000"/>
                                  </a:solidFill>
                                  <a:latin typeface="Cambria Math"/>
                                  <a:ea typeface="Calibri"/>
                                  <a:cs typeface="Arial"/>
                                </a:rPr>
                                <m:t>𝐠</m:t>
                              </m:r>
                            </m:e>
                          </m:d>
                        </m:num>
                        <m:den>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den>
                      </m:f>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𝑖</m:t>
                      </m:r>
                      <m:r>
                        <a:rPr lang="en-US" sz="2000" i="1">
                          <a:solidFill>
                            <a:srgbClr val="FF0000"/>
                          </a:solidFill>
                          <a:latin typeface="Cambria Math"/>
                          <a:ea typeface="Calibri"/>
                          <a:cs typeface="Arial"/>
                        </a:rPr>
                        <m:t> </m:t>
                      </m:r>
                      <m:r>
                        <a:rPr lang="en-US" sz="2000" i="1">
                          <a:solidFill>
                            <a:srgbClr val="FF0000"/>
                          </a:solidFill>
                          <a:latin typeface="Cambria Math"/>
                          <a:ea typeface="Calibri"/>
                          <a:cs typeface="Arial"/>
                        </a:rPr>
                        <m:t>𝛾</m:t>
                      </m:r>
                      <m:r>
                        <a:rPr lang="en-US" sz="2000" i="1">
                          <a:solidFill>
                            <a:srgbClr val="FF0000"/>
                          </a:solidFill>
                          <a:latin typeface="Cambria Math"/>
                          <a:ea typeface="Calibri"/>
                          <a:cs typeface="Arial"/>
                        </a:rPr>
                        <m:t>𝑓</m:t>
                      </m:r>
                      <m:d>
                        <m:dPr>
                          <m:ctrlPr>
                            <a:rPr lang="en-US" sz="2000" i="1">
                              <a:solidFill>
                                <a:srgbClr val="FF0000"/>
                              </a:solidFill>
                              <a:latin typeface="Cambria Math"/>
                              <a:ea typeface="Calibri"/>
                              <a:cs typeface="Arial"/>
                            </a:rPr>
                          </m:ctrlPr>
                        </m:dPr>
                        <m:e>
                          <m:r>
                            <a:rPr lang="en-US" sz="2000" i="1">
                              <a:solidFill>
                                <a:srgbClr val="FF0000"/>
                              </a:solidFill>
                              <a:latin typeface="Cambria Math"/>
                              <a:ea typeface="Calibri"/>
                              <a:cs typeface="Arial"/>
                            </a:rPr>
                            <m:t>𝑡</m:t>
                          </m:r>
                        </m:e>
                      </m:d>
                      <m:d>
                        <m:dPr>
                          <m:ctrlPr>
                            <a:rPr lang="en-US" sz="2000" i="1">
                              <a:solidFill>
                                <a:srgbClr val="FF0000"/>
                              </a:solidFill>
                              <a:latin typeface="Cambria Math"/>
                              <a:ea typeface="Calibri"/>
                              <a:cs typeface="Arial"/>
                            </a:rPr>
                          </m:ctrlPr>
                        </m:dPr>
                        <m:e>
                          <m:r>
                            <a:rPr lang="en-US" sz="2000" b="1" smtClean="0">
                              <a:solidFill>
                                <a:srgbClr val="FF0000"/>
                              </a:solidFill>
                              <a:latin typeface="Cambria Math"/>
                              <a:cs typeface="Arial"/>
                            </a:rPr>
                            <m:t>𝐠</m:t>
                          </m:r>
                          <m:r>
                            <a:rPr lang="en-US" sz="2000" b="1">
                              <a:solidFill>
                                <a:srgbClr val="FF0000"/>
                              </a:solidFill>
                              <a:latin typeface="Cambria Math"/>
                              <a:ea typeface="Calibri"/>
                              <a:cs typeface="Arial"/>
                            </a:rPr>
                            <m:t>⋅</m:t>
                          </m:r>
                          <m:r>
                            <a:rPr lang="en-US" sz="2000" b="1" i="1">
                              <a:solidFill>
                                <a:srgbClr val="FF0000"/>
                              </a:solidFill>
                              <a:latin typeface="Cambria Math"/>
                              <a:ea typeface="Calibri"/>
                              <a:cs typeface="Arial"/>
                            </a:rPr>
                            <m:t>𝐱</m:t>
                          </m:r>
                        </m:e>
                      </m:d>
                      <m:sSup>
                        <m:sSupPr>
                          <m:ctrlPr>
                            <a:rPr lang="en-US" sz="2000" i="1">
                              <a:solidFill>
                                <a:srgbClr val="FF0000"/>
                              </a:solidFill>
                              <a:latin typeface="Cambria Math"/>
                              <a:ea typeface="Calibri"/>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ea typeface="Calibri"/>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smtClean="0">
                              <a:solidFill>
                                <a:srgbClr val="FF0000"/>
                              </a:solidFill>
                              <a:latin typeface="Cambria Math"/>
                              <a:ea typeface="Calibri"/>
                              <a:cs typeface="Arial"/>
                            </a:rPr>
                            <m:t>𝐠</m:t>
                          </m:r>
                        </m:e>
                      </m:d>
                      <m:r>
                        <a:rPr lang="en-US" sz="2000" i="1">
                          <a:solidFill>
                            <a:srgbClr val="FF0000"/>
                          </a:solidFill>
                          <a:latin typeface="Cambria Math"/>
                          <a:ea typeface="Calibri"/>
                          <a:cs typeface="Arial"/>
                        </a:rPr>
                        <m:t>+</m:t>
                      </m:r>
                      <m:r>
                        <a:rPr lang="en-US" sz="2000">
                          <a:solidFill>
                            <a:srgbClr val="FF0000"/>
                          </a:solidFill>
                          <a:latin typeface="Cambria Math"/>
                          <a:ea typeface="Calibri"/>
                          <a:cs typeface="Arial"/>
                        </a:rPr>
                        <m:t>𝛻</m:t>
                      </m:r>
                      <m:r>
                        <a:rPr lang="en-US" sz="2000" i="1">
                          <a:solidFill>
                            <a:srgbClr val="FF0000"/>
                          </a:solidFill>
                          <a:latin typeface="Cambria Math"/>
                          <a:ea typeface="Calibri"/>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𝐷</m:t>
                          </m:r>
                          <m:r>
                            <a:rPr lang="en-US" sz="2000" b="0" i="1" smtClean="0">
                              <a:solidFill>
                                <a:srgbClr val="FF0000"/>
                              </a:solidFill>
                              <a:latin typeface="Cambria Math"/>
                              <a:ea typeface="Calibri"/>
                              <a:cs typeface="Arial"/>
                            </a:rPr>
                            <m:t> </m:t>
                          </m:r>
                          <m:r>
                            <a:rPr lang="en-US" sz="2000">
                              <a:solidFill>
                                <a:srgbClr val="FF0000"/>
                              </a:solidFill>
                              <a:latin typeface="Cambria Math"/>
                              <a:ea typeface="Calibri"/>
                              <a:cs typeface="Arial"/>
                            </a:rPr>
                            <m:t>𝛻</m:t>
                          </m:r>
                          <m:sSup>
                            <m:sSupPr>
                              <m:ctrlPr>
                                <a:rPr lang="en-US" sz="2000" i="1">
                                  <a:solidFill>
                                    <a:srgbClr val="FF0000"/>
                                  </a:solidFill>
                                  <a:latin typeface="Cambria Math"/>
                                  <a:ea typeface="Calibri"/>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ea typeface="Calibri"/>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smtClean="0">
                                  <a:solidFill>
                                    <a:srgbClr val="FF0000"/>
                                  </a:solidFill>
                                  <a:latin typeface="Cambria Math"/>
                                  <a:ea typeface="Calibri"/>
                                  <a:cs typeface="Arial"/>
                                </a:rPr>
                                <m:t>𝐠</m:t>
                              </m:r>
                            </m:e>
                          </m:d>
                        </m:e>
                      </m:d>
                      <m:r>
                        <a:rPr lang="en-US" sz="2000" i="1">
                          <a:solidFill>
                            <a:srgbClr val="FF0000"/>
                          </a:solidFill>
                          <a:latin typeface="Cambria Math"/>
                          <a:ea typeface="Calibri"/>
                          <a:cs typeface="Arial"/>
                        </a:rPr>
                        <m:t>, </m:t>
                      </m:r>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sSup>
                        <m:sSupPr>
                          <m:ctrlPr>
                            <a:rPr lang="en-US" sz="2000" b="1" i="1">
                              <a:solidFill>
                                <a:srgbClr val="FF0000"/>
                              </a:solidFill>
                              <a:latin typeface="Cambria Math"/>
                              <a:ea typeface="Calibri"/>
                              <a:cs typeface="Arial"/>
                            </a:rPr>
                          </m:ctrlPr>
                        </m:sSupPr>
                        <m:e>
                          <m:r>
                            <m:rPr>
                              <m:sty m:val="p"/>
                            </m:rPr>
                            <a:rPr lang="en-US" sz="2000">
                              <a:solidFill>
                                <a:srgbClr val="FF0000"/>
                              </a:solidFill>
                              <a:latin typeface="Cambria Math"/>
                              <a:ea typeface="Calibri"/>
                              <a:cs typeface="Arial"/>
                            </a:rPr>
                            <m:t>Ω</m:t>
                          </m:r>
                        </m:e>
                        <m:sup>
                          <m:r>
                            <a:rPr lang="en-US" sz="2000" i="1">
                              <a:solidFill>
                                <a:srgbClr val="FF0000"/>
                              </a:solidFill>
                              <a:latin typeface="Cambria Math"/>
                              <a:ea typeface="Calibri"/>
                              <a:cs typeface="Arial"/>
                            </a:rPr>
                            <m:t>𝑗</m:t>
                          </m:r>
                        </m:sup>
                      </m:sSup>
                      <m:r>
                        <a:rPr lang="en-US" sz="2000" i="1">
                          <a:solidFill>
                            <a:srgbClr val="FF0000"/>
                          </a:solidFill>
                          <a:latin typeface="Cambria Math"/>
                          <a:ea typeface="Calibri"/>
                          <a:cs typeface="Arial"/>
                        </a:rPr>
                        <m:t>  .</m:t>
                      </m:r>
                    </m:oMath>
                  </m:oMathPara>
                </a14:m>
                <a:endParaRPr lang="fr-FR" sz="2000" dirty="0">
                  <a:solidFill>
                    <a:srgbClr val="FF0000"/>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791269" y="1474886"/>
                <a:ext cx="8281491" cy="720775"/>
              </a:xfrm>
              <a:prstGeom prst="rect">
                <a:avLst/>
              </a:prstGeom>
              <a:blipFill rotWithShape="1">
                <a:blip r:embed="rId7"/>
                <a:stretch>
                  <a:fillRect/>
                </a:stretch>
              </a:blipFill>
              <a:ln w="28575">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876548" y="2750122"/>
                <a:ext cx="7836172" cy="426463"/>
              </a:xfrm>
              <a:prstGeom prst="rect">
                <a:avLst/>
              </a:prstGeom>
              <a:ln w="28575">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cs typeface="Arial"/>
                        </a:rPr>
                        <m:t>𝐷</m:t>
                      </m:r>
                      <m:r>
                        <a:rPr lang="en-US" sz="2000" b="0" i="1" smtClean="0">
                          <a:solidFill>
                            <a:srgbClr val="FF0000"/>
                          </a:solidFill>
                          <a:latin typeface="Cambria Math"/>
                          <a:cs typeface="Arial"/>
                        </a:rPr>
                        <m:t> </m:t>
                      </m:r>
                      <m:r>
                        <a:rPr lang="en-US" sz="2000">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r>
                            <a:rPr lang="en-US" sz="2000" i="1">
                              <a:solidFill>
                                <a:srgbClr val="FF0000"/>
                              </a:solidFill>
                              <a:latin typeface="Cambria Math"/>
                              <a:ea typeface="Calibri"/>
                              <a:cs typeface="Arial"/>
                            </a:rPr>
                            <m:t> </m:t>
                          </m:r>
                        </m:e>
                        <m:e>
                          <m:r>
                            <a:rPr lang="en-US" sz="2000" b="1" smtClean="0">
                              <a:solidFill>
                                <a:srgbClr val="FF0000"/>
                              </a:solidFill>
                              <a:latin typeface="Cambria Math"/>
                              <a:ea typeface="Calibri"/>
                              <a:cs typeface="Arial"/>
                            </a:rPr>
                            <m:t>𝐠</m:t>
                          </m:r>
                        </m:e>
                      </m:d>
                      <m:r>
                        <a:rPr lang="en-US" sz="2000" i="1">
                          <a:solidFill>
                            <a:srgbClr val="FF0000"/>
                          </a:solidFill>
                          <a:latin typeface="Cambria Math"/>
                          <a:ea typeface="Calibri"/>
                          <a:cs typeface="Arial"/>
                        </a:rPr>
                        <m:t>⋅</m:t>
                      </m:r>
                      <m:sSup>
                        <m:sSupPr>
                          <m:ctrlPr>
                            <a:rPr lang="en-US" sz="2000" b="1" i="1">
                              <a:solidFill>
                                <a:srgbClr val="FF0000"/>
                              </a:solidFill>
                              <a:latin typeface="Cambria Math"/>
                              <a:cs typeface="Arial"/>
                            </a:rPr>
                          </m:ctrlPr>
                        </m:sSupPr>
                        <m:e>
                          <m:r>
                            <a:rPr lang="en-US" sz="2000" b="1" i="1">
                              <a:solidFill>
                                <a:srgbClr val="FF0000"/>
                              </a:solidFill>
                              <a:latin typeface="Cambria Math"/>
                              <a:ea typeface="Calibri"/>
                              <a:cs typeface="Arial"/>
                            </a:rPr>
                            <m:t>𝐧</m:t>
                          </m:r>
                        </m:e>
                        <m:sup>
                          <m:r>
                            <m:rPr>
                              <m:sty m:val="p"/>
                            </m:rPr>
                            <a:rPr lang="en-US" sz="2000">
                              <a:solidFill>
                                <a:srgbClr val="FF0000"/>
                              </a:solidFill>
                              <a:latin typeface="Cambria Math"/>
                              <a:ea typeface="Calibri"/>
                              <a:cs typeface="Arial"/>
                            </a:rPr>
                            <m:t>j</m:t>
                          </m:r>
                        </m:sup>
                      </m:sSup>
                      <m:d>
                        <m:dPr>
                          <m:ctrlPr>
                            <a:rPr lang="en-US" sz="2000" b="1" i="1">
                              <a:solidFill>
                                <a:srgbClr val="FF0000"/>
                              </a:solidFill>
                              <a:latin typeface="Cambria Math"/>
                              <a:ea typeface="Calibri"/>
                              <a:cs typeface="Arial"/>
                            </a:rPr>
                          </m:ctrlPr>
                        </m:dPr>
                        <m:e>
                          <m:r>
                            <a:rPr lang="en-US" sz="2000" b="1" i="1">
                              <a:solidFill>
                                <a:srgbClr val="FF0000"/>
                              </a:solidFill>
                              <a:latin typeface="Cambria Math"/>
                              <a:ea typeface="Calibri"/>
                              <a:cs typeface="Arial"/>
                            </a:rPr>
                            <m:t>𝐱</m:t>
                          </m:r>
                        </m:e>
                      </m:d>
                      <m:r>
                        <a:rPr lang="en-US" sz="2000" i="1">
                          <a:solidFill>
                            <a:srgbClr val="FF0000"/>
                          </a:solidFill>
                          <a:latin typeface="Cambria Math"/>
                          <a:ea typeface="Calibri"/>
                          <a:cs typeface="Arial"/>
                        </a:rPr>
                        <m:t>=</m:t>
                      </m:r>
                      <m:r>
                        <a:rPr lang="en-US" sz="2000" b="0" i="1" smtClean="0">
                          <a:solidFill>
                            <a:srgbClr val="FF0000"/>
                          </a:solidFill>
                          <a:latin typeface="Cambria Math"/>
                          <a:cs typeface="Arial"/>
                        </a:rPr>
                        <m:t>−</m:t>
                      </m:r>
                      <m:r>
                        <a:rPr lang="en-US" sz="2000" b="0" i="1" smtClean="0">
                          <a:solidFill>
                            <a:srgbClr val="FF0000"/>
                          </a:solidFill>
                          <a:latin typeface="Cambria Math"/>
                          <a:cs typeface="Arial"/>
                        </a:rPr>
                        <m:t>𝐷</m:t>
                      </m:r>
                      <m:r>
                        <a:rPr lang="en-US" sz="2000" i="1">
                          <a:solidFill>
                            <a:srgbClr val="FF0000"/>
                          </a:solidFill>
                          <a:latin typeface="Cambria Math"/>
                          <a:ea typeface="Calibri"/>
                          <a:cs typeface="Arial"/>
                        </a:rPr>
                        <m:t> </m:t>
                      </m:r>
                      <m:r>
                        <a:rPr lang="en-US" sz="2000">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𝑘</m:t>
                          </m:r>
                          <m:r>
                            <a:rPr lang="en-US" sz="2000" i="1">
                              <a:solidFill>
                                <a:srgbClr val="FF0000"/>
                              </a:solidFill>
                              <a:latin typeface="Cambria Math"/>
                              <a:ea typeface="Calibri"/>
                              <a:cs typeface="Arial"/>
                            </a:rPr>
                            <m:t> </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smtClean="0">
                              <a:solidFill>
                                <a:srgbClr val="FF0000"/>
                              </a:solidFill>
                              <a:latin typeface="Cambria Math"/>
                              <a:ea typeface="Calibri"/>
                              <a:cs typeface="Arial"/>
                            </a:rPr>
                            <m:t>𝐠</m:t>
                          </m:r>
                        </m:e>
                      </m:d>
                      <m:r>
                        <a:rPr lang="en-US" sz="2000" i="1">
                          <a:solidFill>
                            <a:srgbClr val="FF0000"/>
                          </a:solidFill>
                          <a:latin typeface="Cambria Math"/>
                          <a:ea typeface="Calibri"/>
                          <a:cs typeface="Arial"/>
                        </a:rPr>
                        <m:t>⋅</m:t>
                      </m:r>
                      <m:sSup>
                        <m:sSupPr>
                          <m:ctrlPr>
                            <a:rPr lang="en-US" sz="2000" b="1" i="1">
                              <a:solidFill>
                                <a:srgbClr val="FF0000"/>
                              </a:solidFill>
                              <a:latin typeface="Cambria Math"/>
                              <a:cs typeface="Arial"/>
                            </a:rPr>
                          </m:ctrlPr>
                        </m:sSupPr>
                        <m:e>
                          <m:r>
                            <a:rPr lang="en-US" sz="2000" b="1" i="1">
                              <a:solidFill>
                                <a:srgbClr val="FF0000"/>
                              </a:solidFill>
                              <a:latin typeface="Cambria Math"/>
                              <a:ea typeface="Calibri"/>
                              <a:cs typeface="Arial"/>
                            </a:rPr>
                            <m:t>𝐧</m:t>
                          </m:r>
                        </m:e>
                        <m:sup>
                          <m:r>
                            <m:rPr>
                              <m:sty m:val="p"/>
                            </m:rPr>
                            <a:rPr lang="en-US" sz="2000">
                              <a:solidFill>
                                <a:srgbClr val="FF0000"/>
                              </a:solidFill>
                              <a:latin typeface="Cambria Math"/>
                              <a:ea typeface="Calibri"/>
                              <a:cs typeface="Arial"/>
                            </a:rPr>
                            <m:t>k</m:t>
                          </m:r>
                        </m:sup>
                      </m:sSup>
                      <m:r>
                        <a:rPr lang="en-US" sz="2000" b="1">
                          <a:solidFill>
                            <a:srgbClr val="FF0000"/>
                          </a:solidFill>
                          <a:latin typeface="Cambria Math"/>
                          <a:ea typeface="Calibri"/>
                          <a:cs typeface="Arial"/>
                        </a:rPr>
                        <m:t>(</m:t>
                      </m:r>
                      <m:r>
                        <a:rPr lang="en-US" sz="2000" b="1" i="1">
                          <a:solidFill>
                            <a:srgbClr val="FF0000"/>
                          </a:solidFill>
                          <a:latin typeface="Cambria Math"/>
                          <a:ea typeface="Calibri"/>
                          <a:cs typeface="Arial"/>
                        </a:rPr>
                        <m:t>𝐱</m:t>
                      </m:r>
                      <m:r>
                        <a:rPr lang="en-US" sz="2000" b="1">
                          <a:solidFill>
                            <a:srgbClr val="FF0000"/>
                          </a:solidFill>
                          <a:latin typeface="Cambria Math"/>
                          <a:ea typeface="Calibri"/>
                          <a:cs typeface="Arial"/>
                        </a:rPr>
                        <m:t>)</m:t>
                      </m:r>
                      <m:r>
                        <a:rPr lang="en-US" sz="2000" i="1">
                          <a:solidFill>
                            <a:srgbClr val="FF0000"/>
                          </a:solidFill>
                          <a:latin typeface="Cambria Math"/>
                          <a:ea typeface="Calibri"/>
                          <a:cs typeface="Arial"/>
                        </a:rPr>
                        <m:t>,  </m:t>
                      </m:r>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m:rPr>
                              <m:sty m:val="p"/>
                            </m:rPr>
                            <a:rPr lang="en-US" sz="2000">
                              <a:solidFill>
                                <a:srgbClr val="FF0000"/>
                              </a:solidFill>
                              <a:latin typeface="Cambria Math"/>
                              <a:ea typeface="Calibri"/>
                              <a:cs typeface="Arial"/>
                            </a:rPr>
                            <m:t>Γ</m:t>
                          </m:r>
                        </m:e>
                        <m:sup>
                          <m:r>
                            <a:rPr lang="en-US" sz="2000" i="1">
                              <a:solidFill>
                                <a:srgbClr val="FF0000"/>
                              </a:solidFill>
                              <a:latin typeface="Cambria Math"/>
                              <a:ea typeface="Calibri"/>
                              <a:cs typeface="Arial"/>
                            </a:rPr>
                            <m:t>𝑗𝑘</m:t>
                          </m:r>
                        </m:sup>
                      </m:sSup>
                      <m:r>
                        <a:rPr lang="en-US" sz="2000" i="1">
                          <a:solidFill>
                            <a:srgbClr val="FF0000"/>
                          </a:solidFill>
                          <a:latin typeface="Cambria Math"/>
                          <a:ea typeface="Calibri"/>
                          <a:cs typeface="Arial"/>
                        </a:rPr>
                        <m:t>,</m:t>
                      </m:r>
                    </m:oMath>
                  </m:oMathPara>
                </a14:m>
                <a:endParaRPr lang="fr-FR" sz="2000" dirty="0">
                  <a:solidFill>
                    <a:srgbClr val="FF0000"/>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876548" y="2750122"/>
                <a:ext cx="7836172" cy="426463"/>
              </a:xfrm>
              <a:prstGeom prst="rect">
                <a:avLst/>
              </a:prstGeom>
              <a:blipFill rotWithShape="1">
                <a:blip r:embed="rId8"/>
                <a:stretch>
                  <a:fillRect b="-8000"/>
                </a:stretch>
              </a:blipFill>
              <a:ln w="28575">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868411" y="3203773"/>
                <a:ext cx="7844309" cy="451086"/>
              </a:xfrm>
              <a:prstGeom prst="rect">
                <a:avLst/>
              </a:prstGeom>
              <a:ln w="28575">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a:cs typeface="Arial"/>
                        </a:rPr>
                        <m:t>𝐷</m:t>
                      </m:r>
                      <m:r>
                        <a:rPr lang="en-US" sz="2000" b="0" i="0" smtClean="0">
                          <a:solidFill>
                            <a:srgbClr val="FF0000"/>
                          </a:solidFill>
                          <a:latin typeface="Cambria Math"/>
                          <a:cs typeface="Arial"/>
                        </a:rPr>
                        <m:t> </m:t>
                      </m:r>
                      <m:r>
                        <a:rPr lang="en-US" sz="2000">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r>
                            <a:rPr lang="en-US" sz="2000" i="1">
                              <a:solidFill>
                                <a:srgbClr val="FF0000"/>
                              </a:solidFill>
                              <a:latin typeface="Cambria Math"/>
                              <a:ea typeface="Calibri"/>
                              <a:cs typeface="Arial"/>
                            </a:rPr>
                            <m:t> </m:t>
                          </m:r>
                        </m:e>
                        <m:e>
                          <m:r>
                            <a:rPr lang="en-US" sz="2000" b="1" smtClean="0">
                              <a:solidFill>
                                <a:srgbClr val="FF0000"/>
                              </a:solidFill>
                              <a:latin typeface="Cambria Math"/>
                              <a:ea typeface="Calibri"/>
                              <a:cs typeface="Arial"/>
                            </a:rPr>
                            <m:t>𝐠</m:t>
                          </m:r>
                        </m:e>
                      </m:d>
                      <m:r>
                        <a:rPr lang="en-US" sz="2000" i="1">
                          <a:solidFill>
                            <a:srgbClr val="FF0000"/>
                          </a:solidFill>
                          <a:latin typeface="Cambria Math"/>
                          <a:ea typeface="Calibri"/>
                          <a:cs typeface="Arial"/>
                        </a:rPr>
                        <m:t>⋅</m:t>
                      </m:r>
                      <m:sSup>
                        <m:sSupPr>
                          <m:ctrlPr>
                            <a:rPr lang="en-US" sz="2000" b="1" i="1">
                              <a:solidFill>
                                <a:srgbClr val="FF0000"/>
                              </a:solidFill>
                              <a:latin typeface="Cambria Math"/>
                              <a:cs typeface="Arial"/>
                            </a:rPr>
                          </m:ctrlPr>
                        </m:sSupPr>
                        <m:e>
                          <m:r>
                            <a:rPr lang="en-US" sz="2000" b="1" i="1">
                              <a:solidFill>
                                <a:srgbClr val="FF0000"/>
                              </a:solidFill>
                              <a:latin typeface="Cambria Math"/>
                              <a:ea typeface="Calibri"/>
                              <a:cs typeface="Arial"/>
                            </a:rPr>
                            <m:t>𝐧</m:t>
                          </m:r>
                        </m:e>
                        <m:sup>
                          <m:r>
                            <m:rPr>
                              <m:sty m:val="p"/>
                            </m:rPr>
                            <a:rPr lang="en-US" sz="2000">
                              <a:solidFill>
                                <a:srgbClr val="FF0000"/>
                              </a:solidFill>
                              <a:latin typeface="Cambria Math"/>
                              <a:ea typeface="Calibri"/>
                              <a:cs typeface="Arial"/>
                            </a:rPr>
                            <m:t>j</m:t>
                          </m:r>
                        </m:sup>
                      </m:sSup>
                      <m:d>
                        <m:dPr>
                          <m:ctrlPr>
                            <a:rPr lang="en-US" sz="2000" b="1" i="1">
                              <a:solidFill>
                                <a:srgbClr val="FF0000"/>
                              </a:solidFill>
                              <a:latin typeface="Cambria Math"/>
                              <a:cs typeface="Arial"/>
                            </a:rPr>
                          </m:ctrlPr>
                        </m:dPr>
                        <m:e>
                          <m:r>
                            <a:rPr lang="en-US" sz="2000" b="1" i="1">
                              <a:solidFill>
                                <a:srgbClr val="FF0000"/>
                              </a:solidFill>
                              <a:latin typeface="Cambria Math"/>
                              <a:ea typeface="Calibri"/>
                              <a:cs typeface="Arial"/>
                            </a:rPr>
                            <m:t>𝐱</m:t>
                          </m:r>
                        </m:e>
                      </m:d>
                      <m:r>
                        <a:rPr lang="en-US" sz="2000" i="1">
                          <a:solidFill>
                            <a:srgbClr val="FF0000"/>
                          </a:solidFill>
                          <a:latin typeface="Cambria Math"/>
                          <a:ea typeface="Calibri"/>
                          <a:cs typeface="Arial"/>
                        </a:rPr>
                        <m:t>=</m:t>
                      </m:r>
                      <m:r>
                        <a:rPr lang="en-US" sz="2000" b="1" i="1" smtClean="0">
                          <a:solidFill>
                            <a:srgbClr val="0070C0"/>
                          </a:solidFill>
                          <a:latin typeface="Cambria Math"/>
                          <a:ea typeface="Calibri"/>
                          <a:cs typeface="Arial"/>
                        </a:rPr>
                        <m:t>𝜿</m:t>
                      </m:r>
                      <m:d>
                        <m:dPr>
                          <m:ctrlPr>
                            <a:rPr lang="en-US" sz="2000" i="1" smtClean="0">
                              <a:solidFill>
                                <a:srgbClr val="FF0000"/>
                              </a:solidFill>
                              <a:latin typeface="Cambria Math"/>
                              <a:cs typeface="Arial"/>
                            </a:rPr>
                          </m:ctrlPr>
                        </m:dPr>
                        <m:e>
                          <m:sSup>
                            <m:sSupPr>
                              <m:ctrlPr>
                                <a:rPr lang="en-US" sz="2000" i="1">
                                  <a:solidFill>
                                    <a:srgbClr val="FF0000"/>
                                  </a:solidFill>
                                  <a:latin typeface="Cambria Math"/>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𝑗</m:t>
                              </m:r>
                              <m:r>
                                <a:rPr lang="en-US" sz="2000" i="1">
                                  <a:solidFill>
                                    <a:srgbClr val="FF0000"/>
                                  </a:solidFill>
                                  <a:latin typeface="Cambria Math"/>
                                  <a:ea typeface="Calibri"/>
                                  <a:cs typeface="Arial"/>
                                </a:rPr>
                                <m:t> </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r>
                                <a:rPr lang="en-US" sz="2000" i="1">
                                  <a:solidFill>
                                    <a:srgbClr val="FF0000"/>
                                  </a:solidFill>
                                  <a:latin typeface="Cambria Math"/>
                                  <a:ea typeface="Calibri"/>
                                  <a:cs typeface="Arial"/>
                                </a:rPr>
                                <m:t>,</m:t>
                              </m:r>
                            </m:e>
                            <m:e>
                              <m:r>
                                <a:rPr lang="en-US" sz="2000" b="1" smtClean="0">
                                  <a:solidFill>
                                    <a:srgbClr val="FF0000"/>
                                  </a:solidFill>
                                  <a:latin typeface="Cambria Math"/>
                                  <a:ea typeface="Calibri"/>
                                  <a:cs typeface="Arial"/>
                                </a:rPr>
                                <m:t>𝐠</m:t>
                              </m:r>
                            </m:e>
                          </m:d>
                          <m:r>
                            <a:rPr lang="en-US" sz="2000" i="1">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a:rPr lang="en-US" sz="2000" i="1" smtClean="0">
                                  <a:solidFill>
                                    <a:srgbClr val="FF0000"/>
                                  </a:solidFill>
                                  <a:latin typeface="Cambria Math"/>
                                  <a:cs typeface="Arial"/>
                                </a:rPr>
                                <m:t>𝑀</m:t>
                              </m:r>
                            </m:e>
                            <m:sup>
                              <m:r>
                                <a:rPr lang="en-US" sz="2000" i="1">
                                  <a:solidFill>
                                    <a:srgbClr val="FF0000"/>
                                  </a:solidFill>
                                  <a:latin typeface="Cambria Math"/>
                                  <a:ea typeface="Calibri"/>
                                  <a:cs typeface="Arial"/>
                                </a:rPr>
                                <m:t>𝑘</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smtClean="0">
                                  <a:solidFill>
                                    <a:srgbClr val="FF0000"/>
                                  </a:solidFill>
                                  <a:latin typeface="Cambria Math"/>
                                  <a:ea typeface="Calibri"/>
                                  <a:cs typeface="Arial"/>
                                </a:rPr>
                                <m:t>𝐠</m:t>
                              </m:r>
                            </m:e>
                          </m:d>
                        </m:e>
                      </m:d>
                      <m:r>
                        <a:rPr lang="en-US" sz="2000" i="1">
                          <a:solidFill>
                            <a:srgbClr val="FF0000"/>
                          </a:solidFill>
                          <a:latin typeface="Cambria Math"/>
                          <a:ea typeface="Calibri"/>
                          <a:cs typeface="Arial"/>
                        </a:rPr>
                        <m:t>,  </m:t>
                      </m:r>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m:rPr>
                              <m:sty m:val="p"/>
                            </m:rPr>
                            <a:rPr lang="en-US" sz="2000">
                              <a:solidFill>
                                <a:srgbClr val="FF0000"/>
                              </a:solidFill>
                              <a:latin typeface="Cambria Math"/>
                              <a:ea typeface="Calibri"/>
                              <a:cs typeface="Arial"/>
                            </a:rPr>
                            <m:t>Γ</m:t>
                          </m:r>
                        </m:e>
                        <m:sup>
                          <m:r>
                            <a:rPr lang="en-US" sz="2000" i="1">
                              <a:solidFill>
                                <a:srgbClr val="FF0000"/>
                              </a:solidFill>
                              <a:latin typeface="Cambria Math"/>
                              <a:ea typeface="Calibri"/>
                              <a:cs typeface="Arial"/>
                            </a:rPr>
                            <m:t>𝑗𝑘</m:t>
                          </m:r>
                        </m:sup>
                      </m:sSup>
                      <m:r>
                        <a:rPr lang="en-US" sz="2000" i="1">
                          <a:solidFill>
                            <a:srgbClr val="FF0000"/>
                          </a:solidFill>
                          <a:latin typeface="Cambria Math"/>
                          <a:ea typeface="Calibri"/>
                          <a:cs typeface="Arial"/>
                        </a:rPr>
                        <m:t>,</m:t>
                      </m:r>
                    </m:oMath>
                  </m:oMathPara>
                </a14:m>
                <a:endParaRPr lang="fr-FR" sz="2000" dirty="0">
                  <a:solidFill>
                    <a:srgbClr val="FF0000"/>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868411" y="3203773"/>
                <a:ext cx="7844309" cy="451086"/>
              </a:xfrm>
              <a:prstGeom prst="rect">
                <a:avLst/>
              </a:prstGeom>
              <a:blipFill rotWithShape="1">
                <a:blip r:embed="rId9"/>
                <a:stretch>
                  <a:fillRect/>
                </a:stretch>
              </a:blipFill>
              <a:ln w="28575">
                <a:solidFill>
                  <a:srgbClr val="FFC000"/>
                </a:solidFill>
              </a:ln>
            </p:spPr>
            <p:txBody>
              <a:bodyPr/>
              <a:lstStyle/>
              <a:p>
                <a:r>
                  <a:rPr lang="en-US">
                    <a:noFill/>
                  </a:rPr>
                  <a:t> </a:t>
                </a:r>
              </a:p>
            </p:txBody>
          </p:sp>
        </mc:Fallback>
      </mc:AlternateContent>
      <p:sp>
        <p:nvSpPr>
          <p:cNvPr id="8" name="ZoneTexte 7"/>
          <p:cNvSpPr txBox="1"/>
          <p:nvPr/>
        </p:nvSpPr>
        <p:spPr>
          <a:xfrm>
            <a:off x="467518" y="5193863"/>
            <a:ext cx="6084962" cy="1754326"/>
          </a:xfrm>
          <a:prstGeom prst="rect">
            <a:avLst/>
          </a:prstGeom>
          <a:noFill/>
        </p:spPr>
        <p:txBody>
          <a:bodyPr wrap="square" rtlCol="0">
            <a:spAutoFit/>
          </a:bodyPr>
          <a:lstStyle/>
          <a:p>
            <a:r>
              <a:rPr lang="en-US" sz="2000" dirty="0" smtClean="0"/>
              <a:t>M: magnetization</a:t>
            </a:r>
          </a:p>
          <a:p>
            <a:r>
              <a:rPr lang="en-US" sz="2000" dirty="0" smtClean="0"/>
              <a:t>g: magnetic field gradient</a:t>
            </a:r>
          </a:p>
          <a:p>
            <a:r>
              <a:rPr lang="en-US" sz="2000" dirty="0" smtClean="0"/>
              <a:t>T</a:t>
            </a:r>
            <a:r>
              <a:rPr lang="en-US" sz="2000" baseline="-25000" dirty="0"/>
              <a:t>end</a:t>
            </a:r>
            <a:r>
              <a:rPr lang="en-US" sz="2000" dirty="0" smtClean="0"/>
              <a:t>: diffusion time</a:t>
            </a:r>
          </a:p>
          <a:p>
            <a:r>
              <a:rPr lang="en-US" sz="2400" u="sng" dirty="0" smtClean="0">
                <a:solidFill>
                  <a:srgbClr val="0070C0"/>
                </a:solidFill>
              </a:rPr>
              <a:t>From signal, want to quantify </a:t>
            </a:r>
          </a:p>
          <a:p>
            <a:r>
              <a:rPr lang="en-US" sz="2400" u="sng" dirty="0" smtClean="0">
                <a:solidFill>
                  <a:srgbClr val="0070C0"/>
                </a:solidFill>
              </a:rPr>
              <a:t>cell geometry and membrane permeability.</a:t>
            </a:r>
          </a:p>
        </p:txBody>
      </p:sp>
      <mc:AlternateContent xmlns:mc="http://schemas.openxmlformats.org/markup-compatibility/2006" xmlns:a14="http://schemas.microsoft.com/office/drawing/2010/main">
        <mc:Choice Requires="a14">
          <p:sp>
            <p:nvSpPr>
              <p:cNvPr id="9" name="ZoneTexte 8"/>
              <p:cNvSpPr txBox="1"/>
              <p:nvPr/>
            </p:nvSpPr>
            <p:spPr>
              <a:xfrm>
                <a:off x="954598" y="3779837"/>
                <a:ext cx="5381858" cy="1503425"/>
              </a:xfrm>
              <a:prstGeom prst="rect">
                <a:avLst/>
              </a:prstGeom>
              <a:noFill/>
              <a:ln w="28575">
                <a:solidFill>
                  <a:srgbClr val="FFC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solidFill>
                                <a:srgbClr val="FF0000"/>
                              </a:solidFill>
                              <a:latin typeface="Cambria Math"/>
                              <a:cs typeface="Arial"/>
                            </a:rPr>
                          </m:ctrlPr>
                        </m:sSubSupPr>
                        <m:e>
                          <m:acc>
                            <m:accPr>
                              <m:chr m:val="̅"/>
                              <m:ctrlPr>
                                <a:rPr lang="en-US" sz="2000" i="1">
                                  <a:solidFill>
                                    <a:srgbClr val="FF0000"/>
                                  </a:solidFill>
                                  <a:latin typeface="Cambria Math"/>
                                  <a:cs typeface="Arial"/>
                                </a:rPr>
                              </m:ctrlPr>
                            </m:accPr>
                            <m:e>
                              <m:r>
                                <a:rPr lang="en-US" sz="2000" i="1">
                                  <a:solidFill>
                                    <a:srgbClr val="FF0000"/>
                                  </a:solidFill>
                                  <a:latin typeface="Cambria Math"/>
                                  <a:cs typeface="Arial"/>
                                </a:rPr>
                                <m:t>𝑀</m:t>
                              </m:r>
                            </m:e>
                          </m:acc>
                        </m:e>
                        <m:sub>
                          <m:r>
                            <a:rPr lang="en-US" sz="2000" i="1">
                              <a:solidFill>
                                <a:srgbClr val="FF0000"/>
                              </a:solidFill>
                              <a:latin typeface="Cambria Math"/>
                              <a:cs typeface="Arial"/>
                            </a:rPr>
                            <m:t> </m:t>
                          </m:r>
                        </m:sub>
                        <m:sup>
                          <m:r>
                            <a:rPr lang="en-US" sz="2000" i="1">
                              <a:solidFill>
                                <a:srgbClr val="FF0000"/>
                              </a:solidFill>
                              <a:latin typeface="Cambria Math"/>
                              <a:cs typeface="Arial"/>
                            </a:rPr>
                            <m:t>𝑗</m:t>
                          </m:r>
                        </m:sup>
                      </m:sSubSup>
                      <m:d>
                        <m:dPr>
                          <m:ctrlPr>
                            <a:rPr lang="en-US" sz="2000" i="1">
                              <a:solidFill>
                                <a:srgbClr val="FF0000"/>
                              </a:solidFill>
                              <a:latin typeface="Cambria Math"/>
                              <a:cs typeface="Arial"/>
                            </a:rPr>
                          </m:ctrlPr>
                        </m:dPr>
                        <m:e>
                          <m:r>
                            <a:rPr lang="en-US" sz="2000" b="1">
                              <a:solidFill>
                                <a:srgbClr val="FF0000"/>
                              </a:solidFill>
                              <a:latin typeface="Cambria Math"/>
                              <a:cs typeface="Arial"/>
                            </a:rPr>
                            <m:t>𝐠</m:t>
                          </m:r>
                          <m:r>
                            <a:rPr lang="en-US" sz="2000" i="1">
                              <a:solidFill>
                                <a:srgbClr val="FF0000"/>
                              </a:solidFill>
                              <a:latin typeface="Cambria Math"/>
                              <a:cs typeface="Arial"/>
                            </a:rPr>
                            <m:t>,</m:t>
                          </m:r>
                          <m:r>
                            <a:rPr lang="en-US" sz="2000" i="1">
                              <a:solidFill>
                                <a:srgbClr val="FF0000"/>
                              </a:solidFill>
                              <a:latin typeface="Cambria Math"/>
                              <a:cs typeface="Arial"/>
                            </a:rPr>
                            <m:t>𝑡</m:t>
                          </m:r>
                        </m:e>
                      </m:d>
                      <m:r>
                        <a:rPr lang="en-US" sz="2000" i="1">
                          <a:solidFill>
                            <a:srgbClr val="FF0000"/>
                          </a:solidFill>
                          <a:latin typeface="Cambria Math"/>
                          <a:cs typeface="Arial"/>
                        </a:rPr>
                        <m:t>=</m:t>
                      </m:r>
                      <m:nary>
                        <m:naryPr>
                          <m:supHide m:val="on"/>
                          <m:ctrlPr>
                            <a:rPr lang="en-US" sz="2000" i="1">
                              <a:solidFill>
                                <a:srgbClr val="FF0000"/>
                              </a:solidFill>
                              <a:latin typeface="Cambria Math"/>
                              <a:cs typeface="Arial"/>
                            </a:rPr>
                          </m:ctrlPr>
                        </m:naryPr>
                        <m:sub>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sSup>
                            <m:sSupPr>
                              <m:ctrlPr>
                                <a:rPr lang="en-US" sz="2000" i="1">
                                  <a:solidFill>
                                    <a:srgbClr val="FF0000"/>
                                  </a:solidFill>
                                  <a:latin typeface="Cambria Math"/>
                                  <a:cs typeface="Arial"/>
                                </a:rPr>
                              </m:ctrlPr>
                            </m:sSupPr>
                            <m:e>
                              <m:r>
                                <m:rPr>
                                  <m:sty m:val="p"/>
                                </m:rPr>
                                <a:rPr lang="en-US" sz="2000">
                                  <a:solidFill>
                                    <a:srgbClr val="FF0000"/>
                                  </a:solidFill>
                                  <a:latin typeface="Cambria Math"/>
                                  <a:ea typeface="Calibri"/>
                                  <a:cs typeface="Arial"/>
                                </a:rPr>
                                <m:t>Ω</m:t>
                              </m:r>
                            </m:e>
                            <m:sup>
                              <m:r>
                                <a:rPr lang="en-US" sz="2000" i="1">
                                  <a:solidFill>
                                    <a:srgbClr val="FF0000"/>
                                  </a:solidFill>
                                  <a:latin typeface="Cambria Math"/>
                                  <a:ea typeface="Calibri"/>
                                  <a:cs typeface="Arial"/>
                                </a:rPr>
                                <m:t>𝑗</m:t>
                              </m:r>
                            </m:sup>
                          </m:sSup>
                        </m:sub>
                        <m:sup/>
                        <m:e>
                          <m:sSup>
                            <m:sSupPr>
                              <m:ctrlPr>
                                <a:rPr lang="en-US" sz="2000" i="1">
                                  <a:solidFill>
                                    <a:srgbClr val="FF0000"/>
                                  </a:solidFill>
                                  <a:latin typeface="Cambria Math"/>
                                  <a:cs typeface="Arial"/>
                                </a:rPr>
                              </m:ctrlPr>
                            </m:sSupPr>
                            <m:e>
                              <m:r>
                                <a:rPr lang="en-US" sz="2000" i="1">
                                  <a:solidFill>
                                    <a:srgbClr val="FF0000"/>
                                  </a:solidFill>
                                  <a:latin typeface="Cambria Math"/>
                                  <a:cs typeface="Arial"/>
                                </a:rPr>
                                <m:t>𝑀</m:t>
                              </m:r>
                            </m:e>
                            <m:sup>
                              <m:r>
                                <a:rPr lang="en-US" sz="2000" i="1">
                                  <a:solidFill>
                                    <a:srgbClr val="FF0000"/>
                                  </a:solidFill>
                                  <a:latin typeface="Cambria Math"/>
                                  <a:ea typeface="Calibri"/>
                                  <a:cs typeface="Arial"/>
                                </a:rPr>
                                <m:t>𝑗</m:t>
                              </m:r>
                            </m:sup>
                          </m:sSup>
                          <m:d>
                            <m:dPr>
                              <m:ctrlPr>
                                <a:rPr lang="en-US" sz="2000" i="1">
                                  <a:solidFill>
                                    <a:srgbClr val="FF0000"/>
                                  </a:solidFill>
                                  <a:latin typeface="Cambria Math"/>
                                  <a:cs typeface="Arial"/>
                                </a:rPr>
                              </m:ctrlPr>
                            </m:dPr>
                            <m:e>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𝑡</m:t>
                              </m:r>
                            </m:e>
                            <m:e>
                              <m:r>
                                <a:rPr lang="en-US" sz="2000" b="1">
                                  <a:solidFill>
                                    <a:srgbClr val="FF0000"/>
                                  </a:solidFill>
                                  <a:latin typeface="Cambria Math"/>
                                  <a:ea typeface="Calibri"/>
                                  <a:cs typeface="Arial"/>
                                </a:rPr>
                                <m:t>𝐠</m:t>
                              </m:r>
                            </m:e>
                          </m:d>
                          <m:r>
                            <a:rPr lang="en-US" sz="2000" i="1">
                              <a:solidFill>
                                <a:srgbClr val="FF0000"/>
                              </a:solidFill>
                              <a:latin typeface="Cambria Math"/>
                              <a:ea typeface="Calibri"/>
                              <a:cs typeface="Arial"/>
                            </a:rPr>
                            <m:t>𝑑</m:t>
                          </m:r>
                          <m:r>
                            <a:rPr lang="en-US" sz="2000" b="1" i="1">
                              <a:solidFill>
                                <a:srgbClr val="FF0000"/>
                              </a:solidFill>
                              <a:latin typeface="Cambria Math"/>
                              <a:ea typeface="Calibri"/>
                              <a:cs typeface="Arial"/>
                            </a:rPr>
                            <m:t>𝐱</m:t>
                          </m:r>
                          <m:r>
                            <a:rPr lang="en-US" sz="2000" i="1">
                              <a:solidFill>
                                <a:srgbClr val="FF0000"/>
                              </a:solidFill>
                              <a:latin typeface="Cambria Math"/>
                              <a:ea typeface="Calibri"/>
                              <a:cs typeface="Arial"/>
                            </a:rPr>
                            <m:t> .</m:t>
                          </m:r>
                        </m:e>
                      </m:nary>
                    </m:oMath>
                  </m:oMathPara>
                </a14:m>
                <a:endParaRPr lang="en-US" sz="2000" i="1" dirty="0" smtClean="0">
                  <a:solidFill>
                    <a:srgbClr val="FF0000"/>
                  </a:solidFill>
                  <a:latin typeface="Cambria Math"/>
                  <a:cs typeface="Arial"/>
                </a:endParaRPr>
              </a:p>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a:cs typeface="Arial"/>
                        </a:rPr>
                        <m:t>𝑆</m:t>
                      </m:r>
                      <m:d>
                        <m:dPr>
                          <m:ctrlPr>
                            <a:rPr lang="en-US" sz="2000" i="1">
                              <a:solidFill>
                                <a:srgbClr val="FF0000"/>
                              </a:solidFill>
                              <a:latin typeface="Cambria Math"/>
                              <a:cs typeface="Arial"/>
                            </a:rPr>
                          </m:ctrlPr>
                        </m:dPr>
                        <m:e>
                          <m:r>
                            <a:rPr lang="en-US" sz="2000" b="1">
                              <a:solidFill>
                                <a:srgbClr val="FF0000"/>
                              </a:solidFill>
                              <a:latin typeface="Cambria Math"/>
                              <a:cs typeface="Arial"/>
                            </a:rPr>
                            <m:t>𝐠</m:t>
                          </m:r>
                          <m:r>
                            <a:rPr lang="en-US" sz="2000" i="1">
                              <a:solidFill>
                                <a:srgbClr val="FF0000"/>
                              </a:solidFill>
                              <a:latin typeface="Cambria Math"/>
                              <a:cs typeface="Arial"/>
                            </a:rPr>
                            <m:t>,</m:t>
                          </m:r>
                          <m:sSub>
                            <m:sSubPr>
                              <m:ctrlPr>
                                <a:rPr lang="en-US" sz="2000" i="1">
                                  <a:solidFill>
                                    <a:srgbClr val="FF0000"/>
                                  </a:solidFill>
                                  <a:latin typeface="Cambria Math"/>
                                  <a:cs typeface="Arial"/>
                                </a:rPr>
                              </m:ctrlPr>
                            </m:sSubPr>
                            <m:e>
                              <m:r>
                                <a:rPr lang="en-US" sz="2000" i="1">
                                  <a:solidFill>
                                    <a:srgbClr val="FF0000"/>
                                  </a:solidFill>
                                  <a:latin typeface="Cambria Math"/>
                                  <a:cs typeface="Arial"/>
                                </a:rPr>
                                <m:t>𝑇</m:t>
                              </m:r>
                            </m:e>
                            <m:sub>
                              <m:r>
                                <a:rPr lang="en-US" sz="2000" i="1">
                                  <a:solidFill>
                                    <a:srgbClr val="FF0000"/>
                                  </a:solidFill>
                                  <a:latin typeface="Cambria Math"/>
                                  <a:cs typeface="Arial"/>
                                </a:rPr>
                                <m:t>𝑒𝑛𝑑</m:t>
                              </m:r>
                            </m:sub>
                          </m:sSub>
                        </m:e>
                      </m:d>
                      <m:r>
                        <a:rPr lang="en-US" sz="2000" i="1">
                          <a:solidFill>
                            <a:srgbClr val="FF0000"/>
                          </a:solidFill>
                          <a:latin typeface="Cambria Math"/>
                          <a:cs typeface="Arial"/>
                        </a:rPr>
                        <m:t>=</m:t>
                      </m:r>
                      <m:nary>
                        <m:naryPr>
                          <m:chr m:val="∑"/>
                          <m:supHide m:val="on"/>
                          <m:ctrlPr>
                            <a:rPr lang="en-US" sz="2000" b="0" i="1" smtClean="0">
                              <a:solidFill>
                                <a:srgbClr val="FF0000"/>
                              </a:solidFill>
                              <a:latin typeface="Cambria Math"/>
                              <a:cs typeface="Arial"/>
                            </a:rPr>
                          </m:ctrlPr>
                        </m:naryPr>
                        <m:sub>
                          <m:r>
                            <a:rPr lang="en-US" sz="2000" b="0" i="1" smtClean="0">
                              <a:solidFill>
                                <a:srgbClr val="FF0000"/>
                              </a:solidFill>
                              <a:latin typeface="Cambria Math"/>
                              <a:cs typeface="Arial"/>
                            </a:rPr>
                            <m:t>𝑗</m:t>
                          </m:r>
                        </m:sub>
                        <m:sup/>
                        <m:e>
                          <m:sSup>
                            <m:sSupPr>
                              <m:ctrlPr>
                                <a:rPr lang="en-US" sz="2000" b="0" i="1" smtClean="0">
                                  <a:solidFill>
                                    <a:srgbClr val="FF0000"/>
                                  </a:solidFill>
                                  <a:latin typeface="Cambria Math"/>
                                  <a:cs typeface="Arial"/>
                                </a:rPr>
                              </m:ctrlPr>
                            </m:sSupPr>
                            <m:e>
                              <m:acc>
                                <m:accPr>
                                  <m:chr m:val="̅"/>
                                  <m:ctrlPr>
                                    <a:rPr lang="en-US" sz="2000" b="0" i="1" smtClean="0">
                                      <a:solidFill>
                                        <a:srgbClr val="FF0000"/>
                                      </a:solidFill>
                                      <a:latin typeface="Cambria Math"/>
                                      <a:cs typeface="Arial"/>
                                    </a:rPr>
                                  </m:ctrlPr>
                                </m:accPr>
                                <m:e>
                                  <m:r>
                                    <a:rPr lang="en-US" sz="2000" b="0" i="1" smtClean="0">
                                      <a:solidFill>
                                        <a:srgbClr val="FF0000"/>
                                      </a:solidFill>
                                      <a:latin typeface="Cambria Math"/>
                                      <a:cs typeface="Arial"/>
                                    </a:rPr>
                                    <m:t>𝑀</m:t>
                                  </m:r>
                                </m:e>
                              </m:acc>
                            </m:e>
                            <m:sup>
                              <m:r>
                                <a:rPr lang="en-US" sz="2000" b="0" i="1" smtClean="0">
                                  <a:solidFill>
                                    <a:srgbClr val="FF0000"/>
                                  </a:solidFill>
                                  <a:latin typeface="Cambria Math"/>
                                  <a:cs typeface="Arial"/>
                                </a:rPr>
                                <m:t>𝑗</m:t>
                              </m:r>
                            </m:sup>
                          </m:sSup>
                          <m:r>
                            <a:rPr lang="en-US" sz="2000" b="0" i="1" smtClean="0">
                              <a:solidFill>
                                <a:srgbClr val="FF0000"/>
                              </a:solidFill>
                              <a:latin typeface="Cambria Math"/>
                              <a:cs typeface="Arial"/>
                            </a:rPr>
                            <m:t>(</m:t>
                          </m:r>
                          <m:r>
                            <a:rPr lang="en-US" sz="2000" b="0" i="1" smtClean="0">
                              <a:solidFill>
                                <a:srgbClr val="FF0000"/>
                              </a:solidFill>
                              <a:latin typeface="Cambria Math"/>
                              <a:cs typeface="Arial"/>
                            </a:rPr>
                            <m:t>𝑔</m:t>
                          </m:r>
                          <m:r>
                            <a:rPr lang="en-US" sz="2000" b="0" i="1" smtClean="0">
                              <a:solidFill>
                                <a:srgbClr val="FF0000"/>
                              </a:solidFill>
                              <a:latin typeface="Cambria Math"/>
                              <a:cs typeface="Arial"/>
                            </a:rPr>
                            <m:t>,</m:t>
                          </m:r>
                          <m:r>
                            <a:rPr lang="en-US" sz="2000" b="0" i="1" smtClean="0">
                              <a:solidFill>
                                <a:srgbClr val="FF0000"/>
                              </a:solidFill>
                              <a:latin typeface="Cambria Math"/>
                              <a:cs typeface="Arial"/>
                            </a:rPr>
                            <m:t>𝑡</m:t>
                          </m:r>
                          <m:r>
                            <a:rPr lang="en-US" sz="2000" b="0" i="1" smtClean="0">
                              <a:solidFill>
                                <a:srgbClr val="FF0000"/>
                              </a:solidFill>
                              <a:latin typeface="Cambria Math"/>
                              <a:cs typeface="Arial"/>
                            </a:rPr>
                            <m:t>)</m:t>
                          </m:r>
                        </m:e>
                      </m:nary>
                      <m:r>
                        <a:rPr lang="en-US" sz="2000" i="1">
                          <a:solidFill>
                            <a:srgbClr val="FF0000"/>
                          </a:solidFill>
                          <a:latin typeface="Cambria Math"/>
                          <a:ea typeface="Calibri"/>
                          <a:cs typeface="Arial"/>
                        </a:rPr>
                        <m:t>≈</m:t>
                      </m:r>
                      <m:r>
                        <m:rPr>
                          <m:sty m:val="p"/>
                        </m:rPr>
                        <a:rPr lang="en-US" sz="2000">
                          <a:solidFill>
                            <a:srgbClr val="FF0000"/>
                          </a:solidFill>
                          <a:latin typeface="Cambria Math"/>
                          <a:ea typeface="Calibri"/>
                          <a:cs typeface="Arial"/>
                        </a:rPr>
                        <m:t>exp</m:t>
                      </m:r>
                      <m:r>
                        <a:rPr lang="en-US" sz="2000" i="1">
                          <a:solidFill>
                            <a:srgbClr val="FF0000"/>
                          </a:solidFill>
                          <a:latin typeface="Cambria Math"/>
                          <a:ea typeface="Calibri"/>
                          <a:cs typeface="Arial"/>
                        </a:rPr>
                        <m:t>⁡(−</m:t>
                      </m:r>
                      <m:r>
                        <a:rPr lang="en-US" sz="2000" i="1">
                          <a:solidFill>
                            <a:srgbClr val="FF0000"/>
                          </a:solidFill>
                          <a:latin typeface="Cambria Math"/>
                          <a:ea typeface="Calibri"/>
                          <a:cs typeface="Arial"/>
                        </a:rPr>
                        <m:t>𝐴𝐷𝐶</m:t>
                      </m:r>
                      <m:r>
                        <a:rPr lang="en-US" sz="2000" i="1">
                          <a:solidFill>
                            <a:srgbClr val="FF0000"/>
                          </a:solidFill>
                          <a:latin typeface="Cambria Math"/>
                          <a:ea typeface="Calibri"/>
                          <a:cs typeface="Arial"/>
                        </a:rPr>
                        <m:t> </m:t>
                      </m:r>
                      <m:sSub>
                        <m:sSubPr>
                          <m:ctrlPr>
                            <a:rPr lang="en-US" sz="2000" i="1">
                              <a:solidFill>
                                <a:srgbClr val="FF0000"/>
                              </a:solidFill>
                              <a:latin typeface="Cambria Math"/>
                              <a:ea typeface="Calibri"/>
                              <a:cs typeface="Arial"/>
                            </a:rPr>
                          </m:ctrlPr>
                        </m:sSubPr>
                        <m:e>
                          <m:r>
                            <a:rPr lang="en-US" sz="2000" i="1">
                              <a:solidFill>
                                <a:srgbClr val="FF0000"/>
                              </a:solidFill>
                              <a:latin typeface="Cambria Math"/>
                              <a:ea typeface="Calibri"/>
                              <a:cs typeface="Arial"/>
                            </a:rPr>
                            <m:t>𝑏</m:t>
                          </m:r>
                        </m:e>
                        <m:sub>
                          <m:r>
                            <a:rPr lang="en-US" sz="2000" i="1">
                              <a:solidFill>
                                <a:srgbClr val="FF0000"/>
                              </a:solidFill>
                              <a:latin typeface="Cambria Math"/>
                              <a:ea typeface="Calibri"/>
                              <a:cs typeface="Arial"/>
                            </a:rPr>
                            <m:t>𝑒𝑥𝑝𝑒𝑟𝑖</m:t>
                          </m:r>
                        </m:sub>
                      </m:sSub>
                      <m:r>
                        <a:rPr lang="en-US" sz="2000" i="1">
                          <a:solidFill>
                            <a:srgbClr val="FF0000"/>
                          </a:solidFill>
                          <a:latin typeface="Cambria Math"/>
                          <a:ea typeface="Calibri"/>
                          <a:cs typeface="Arial"/>
                        </a:rPr>
                        <m:t>)</m:t>
                      </m:r>
                    </m:oMath>
                  </m:oMathPara>
                </a14:m>
                <a:endParaRPr lang="en-US" sz="2000" dirty="0"/>
              </a:p>
            </p:txBody>
          </p:sp>
        </mc:Choice>
        <mc:Fallback xmlns="">
          <p:sp>
            <p:nvSpPr>
              <p:cNvPr id="9" name="ZoneTexte 8"/>
              <p:cNvSpPr txBox="1">
                <a:spLocks noRot="1" noChangeAspect="1" noMove="1" noResize="1" noEditPoints="1" noAdjustHandles="1" noChangeArrowheads="1" noChangeShapeType="1" noTextEdit="1"/>
              </p:cNvSpPr>
              <p:nvPr/>
            </p:nvSpPr>
            <p:spPr>
              <a:xfrm>
                <a:off x="954598" y="3779837"/>
                <a:ext cx="5381858" cy="1503425"/>
              </a:xfrm>
              <a:prstGeom prst="rect">
                <a:avLst/>
              </a:prstGeom>
              <a:blipFill rotWithShape="1">
                <a:blip r:embed="rId10"/>
                <a:stretch>
                  <a:fillRect/>
                </a:stretch>
              </a:blipFill>
              <a:ln w="28575">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87231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43768" y="2832671"/>
            <a:ext cx="5134295" cy="4008220"/>
            <a:chOff x="4456833" y="1293077"/>
            <a:chExt cx="5134295" cy="4008220"/>
          </a:xfrm>
        </p:grpSpPr>
        <p:pic>
          <p:nvPicPr>
            <p:cNvPr id="283651" name="Picture 3" descr="C:\cygwin\home\jingli\ADVISING\Dang\Thesis_DANG_28102013\figures\fimbriaA_homo\simulation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833" y="1293077"/>
              <a:ext cx="5134295" cy="34228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6408464" y="4931965"/>
                  <a:ext cx="1118576" cy="369332"/>
                </a:xfrm>
                <a:prstGeom prst="rect">
                  <a:avLst/>
                </a:prstGeom>
              </p:spPr>
              <p:txBody>
                <a:bodyPr wrap="none">
                  <a:spAutoFit/>
                </a:bodyPr>
                <a:lstStyle/>
                <a:p>
                  <a:r>
                    <a:rPr lang="en-US" i="1" dirty="0">
                      <a:latin typeface="Cambria Math" pitchFamily="18" charset="0"/>
                      <a:ea typeface="Cambria Math" pitchFamily="18" charset="0"/>
                      <a:cs typeface="Arial"/>
                    </a:rPr>
                    <a:t>M</a:t>
                  </a:r>
                  <a14:m>
                    <m:oMath xmlns:m="http://schemas.openxmlformats.org/officeDocument/2006/math">
                      <m:d>
                        <m:dPr>
                          <m:ctrlPr>
                            <a:rPr lang="en-US" i="1">
                              <a:latin typeface="Cambria Math"/>
                              <a:ea typeface="Cambria Math" pitchFamily="18" charset="0"/>
                              <a:cs typeface="Arial"/>
                            </a:rPr>
                          </m:ctrlPr>
                        </m:dPr>
                        <m:e>
                          <m:r>
                            <a:rPr lang="en-US" b="1" i="0">
                              <a:latin typeface="Cambria Math" pitchFamily="18" charset="0"/>
                              <a:ea typeface="Cambria Math" pitchFamily="18" charset="0"/>
                              <a:cs typeface="Arial"/>
                            </a:rPr>
                            <m:t>𝐱</m:t>
                          </m:r>
                          <m:r>
                            <a:rPr lang="en-US" i="1">
                              <a:latin typeface="Cambria Math" pitchFamily="18" charset="0"/>
                              <a:ea typeface="Cambria Math" pitchFamily="18" charset="0"/>
                              <a:cs typeface="Arial"/>
                            </a:rPr>
                            <m:t>,</m:t>
                          </m:r>
                          <m:r>
                            <a:rPr lang="en-US" i="1">
                              <a:latin typeface="Cambria Math" pitchFamily="18" charset="0"/>
                              <a:ea typeface="Cambria Math" pitchFamily="18" charset="0"/>
                              <a:cs typeface="Arial"/>
                            </a:rPr>
                            <m:t>𝑡</m:t>
                          </m:r>
                          <m:r>
                            <a:rPr lang="en-US" i="1">
                              <a:latin typeface="Cambria Math" pitchFamily="18" charset="0"/>
                              <a:ea typeface="Cambria Math" pitchFamily="18" charset="0"/>
                              <a:cs typeface="Arial"/>
                            </a:rPr>
                            <m:t> </m:t>
                          </m:r>
                        </m:e>
                        <m:e>
                          <m:r>
                            <a:rPr lang="en-US" b="1" i="0">
                              <a:latin typeface="Cambria Math" pitchFamily="18" charset="0"/>
                              <a:ea typeface="Cambria Math" pitchFamily="18" charset="0"/>
                              <a:cs typeface="Arial"/>
                            </a:rPr>
                            <m:t>𝐠</m:t>
                          </m:r>
                        </m:e>
                      </m:d>
                    </m:oMath>
                  </a14:m>
                  <a:endParaRPr lang="fr-FR" i="1" dirty="0">
                    <a:latin typeface="Cambria Math" pitchFamily="18" charset="0"/>
                    <a:ea typeface="Cambria Math"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408464" y="4931965"/>
                  <a:ext cx="1118576" cy="369332"/>
                </a:xfrm>
                <a:prstGeom prst="rect">
                  <a:avLst/>
                </a:prstGeom>
                <a:blipFill rotWithShape="1">
                  <a:blip r:embed="rId6"/>
                  <a:stretch>
                    <a:fillRect l="-4348" t="-9836" b="-22951"/>
                  </a:stretch>
                </a:blipFill>
              </p:spPr>
              <p:txBody>
                <a:bodyPr/>
                <a:lstStyle/>
                <a:p>
                  <a:r>
                    <a:rPr lang="fr-FR">
                      <a:noFill/>
                    </a:rPr>
                    <a:t> </a:t>
                  </a:r>
                </a:p>
              </p:txBody>
            </p:sp>
          </mc:Fallback>
        </mc:AlternateContent>
      </p:grpSp>
      <p:sp>
        <p:nvSpPr>
          <p:cNvPr id="11" name="ZoneTexte 10"/>
          <p:cNvSpPr txBox="1"/>
          <p:nvPr/>
        </p:nvSpPr>
        <p:spPr>
          <a:xfrm>
            <a:off x="575816" y="883835"/>
            <a:ext cx="8064896" cy="2031325"/>
          </a:xfrm>
          <a:prstGeom prst="rect">
            <a:avLst/>
          </a:prstGeom>
          <a:noFill/>
          <a:ln w="38100">
            <a:solidFill>
              <a:srgbClr val="FFC000"/>
            </a:solidFill>
          </a:ln>
        </p:spPr>
        <p:txBody>
          <a:bodyPr wrap="square" rtlCol="0">
            <a:spAutoFit/>
          </a:bodyPr>
          <a:lstStyle/>
          <a:p>
            <a:pPr marL="342900" indent="-342900" algn="ctr">
              <a:buFont typeface="+mj-lt"/>
              <a:buAutoNum type="arabicPeriod"/>
            </a:pPr>
            <a:r>
              <a:rPr lang="en-US" i="1" dirty="0"/>
              <a:t>Numerical simulation of </a:t>
            </a:r>
            <a:r>
              <a:rPr lang="en-US" i="1" dirty="0" smtClean="0"/>
              <a:t>diffusion </a:t>
            </a:r>
            <a:r>
              <a:rPr lang="en-US" i="1" dirty="0"/>
              <a:t>MRI signals using an adaptive </a:t>
            </a:r>
            <a:r>
              <a:rPr lang="en-US" i="1" dirty="0" smtClean="0"/>
              <a:t>time-stepping </a:t>
            </a:r>
            <a:r>
              <a:rPr lang="fr-FR" i="1" dirty="0" err="1" smtClean="0"/>
              <a:t>method</a:t>
            </a:r>
            <a:r>
              <a:rPr lang="fr-FR" i="1" dirty="0" smtClean="0"/>
              <a:t>, J</a:t>
            </a:r>
            <a:r>
              <a:rPr lang="fr-FR" i="1" dirty="0"/>
              <a:t>.-R. Li, D. Calhoun, C. Poupon, D. Le </a:t>
            </a:r>
            <a:r>
              <a:rPr lang="fr-FR" i="1" dirty="0" err="1"/>
              <a:t>Bihan</a:t>
            </a:r>
            <a:r>
              <a:rPr lang="fr-FR" i="1" dirty="0"/>
              <a:t>. </a:t>
            </a:r>
            <a:r>
              <a:rPr lang="fr-FR" i="1" dirty="0" err="1" smtClean="0"/>
              <a:t>Physics</a:t>
            </a:r>
            <a:r>
              <a:rPr lang="fr-FR" i="1" dirty="0" smtClean="0"/>
              <a:t> </a:t>
            </a:r>
            <a:r>
              <a:rPr lang="fr-FR" i="1" dirty="0"/>
              <a:t>in </a:t>
            </a:r>
            <a:r>
              <a:rPr lang="fr-FR" i="1" dirty="0" err="1" smtClean="0"/>
              <a:t>Medicine</a:t>
            </a:r>
            <a:r>
              <a:rPr lang="fr-FR" i="1" dirty="0" smtClean="0"/>
              <a:t> and </a:t>
            </a:r>
            <a:r>
              <a:rPr lang="fr-FR" i="1" dirty="0" err="1" smtClean="0"/>
              <a:t>Biology</a:t>
            </a:r>
            <a:r>
              <a:rPr lang="fr-FR" i="1" dirty="0"/>
              <a:t>, 2013.</a:t>
            </a:r>
            <a:endParaRPr lang="en-US" i="1" dirty="0" smtClean="0"/>
          </a:p>
          <a:p>
            <a:pPr marL="342900" indent="-342900" algn="ctr">
              <a:buFont typeface="+mj-lt"/>
              <a:buAutoNum type="arabicPeriod"/>
            </a:pPr>
            <a:endParaRPr lang="en-US" i="1" dirty="0"/>
          </a:p>
          <a:p>
            <a:pPr marL="342900" indent="-342900" algn="ctr">
              <a:buFont typeface="+mj-lt"/>
              <a:buAutoNum type="arabicPeriod"/>
            </a:pPr>
            <a:r>
              <a:rPr lang="en-US" i="1" dirty="0" smtClean="0"/>
              <a:t>A </a:t>
            </a:r>
            <a:r>
              <a:rPr lang="en-US" i="1" dirty="0"/>
              <a:t>finite elements method to solve the Bloch-Torrey equation applied to </a:t>
            </a:r>
            <a:r>
              <a:rPr lang="en-US" i="1" dirty="0" smtClean="0"/>
              <a:t>diffusion magnetic </a:t>
            </a:r>
            <a:r>
              <a:rPr lang="en-US" i="1" dirty="0"/>
              <a:t>resonance imaging</a:t>
            </a:r>
            <a:r>
              <a:rPr lang="en-US" i="1" dirty="0" smtClean="0"/>
              <a:t>,</a:t>
            </a:r>
            <a:r>
              <a:rPr lang="en-US" i="1" dirty="0"/>
              <a:t> </a:t>
            </a:r>
            <a:r>
              <a:rPr lang="en-US" i="1" dirty="0" smtClean="0"/>
              <a:t>D.V</a:t>
            </a:r>
            <a:r>
              <a:rPr lang="en-US" i="1" dirty="0"/>
              <a:t>. Nguyen, J.R. Li, D. </a:t>
            </a:r>
            <a:r>
              <a:rPr lang="en-US" i="1" dirty="0" err="1" smtClean="0"/>
              <a:t>Grebenkov</a:t>
            </a:r>
            <a:r>
              <a:rPr lang="en-US" i="1" dirty="0" smtClean="0"/>
              <a:t>, D. Le </a:t>
            </a:r>
            <a:r>
              <a:rPr lang="en-US" i="1" dirty="0" err="1" smtClean="0"/>
              <a:t>Bihan</a:t>
            </a:r>
            <a:r>
              <a:rPr lang="en-US" i="1" dirty="0" smtClean="0"/>
              <a:t>, Journal of Computational Physics, 2014.</a:t>
            </a:r>
          </a:p>
        </p:txBody>
      </p:sp>
      <p:pic>
        <p:nvPicPr>
          <p:cNvPr id="12" name="Picture 2" descr="C:\cygwin\home\jingli\DMRI\PAPERS\ODE_CYL\Submit\Figures\cylinder_sphe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7644" y="2917942"/>
            <a:ext cx="3239168" cy="2811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480" y="4048608"/>
            <a:ext cx="3261619" cy="2603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672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5816" y="901258"/>
            <a:ext cx="2974712" cy="646331"/>
          </a:xfrm>
          <a:prstGeom prst="rect">
            <a:avLst/>
          </a:prstGeom>
        </p:spPr>
        <p:txBody>
          <a:bodyPr wrap="square">
            <a:spAutoFit/>
          </a:bodyPr>
          <a:lstStyle/>
          <a:p>
            <a:pPr algn="ctr"/>
            <a:r>
              <a:rPr lang="en-US" sz="3600" b="1" dirty="0" err="1">
                <a:solidFill>
                  <a:srgbClr val="FF0000"/>
                </a:solidFill>
              </a:rPr>
              <a:t>DeFI</a:t>
            </a:r>
            <a:r>
              <a:rPr lang="en-US" sz="3600" b="1" dirty="0">
                <a:solidFill>
                  <a:srgbClr val="FF0000"/>
                </a:solidFill>
              </a:rPr>
              <a:t> </a:t>
            </a:r>
            <a:endParaRPr lang="en-US" sz="3600" dirty="0">
              <a:solidFill>
                <a:srgbClr val="FF0000"/>
              </a:solidFill>
            </a:endParaRPr>
          </a:p>
        </p:txBody>
      </p:sp>
      <p:pic>
        <p:nvPicPr>
          <p:cNvPr id="10" name="Picture 14" descr="http://www.google.fr/url?source=imglanding&amp;ct=img&amp;q=http://brainvisa.info/images/neurospin.png&amp;sa=X&amp;ei=L7pUVafSBYmesAGW6ICwBA&amp;ved=0CAkQ8wc&amp;usg=AFQjCNEhs8c_nXJB0OcdakOdVBuWWAtD2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2320" y="3525027"/>
            <a:ext cx="4446222" cy="9748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08511" y="4643933"/>
            <a:ext cx="5328345" cy="1809791"/>
          </a:xfrm>
          <a:prstGeom prst="rect">
            <a:avLst/>
          </a:prstGeom>
        </p:spPr>
        <p:txBody>
          <a:bodyPr wrap="square">
            <a:spAutoFit/>
          </a:bodyPr>
          <a:lstStyle/>
          <a:p>
            <a:pPr lvl="2"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smtClean="0">
                <a:solidFill>
                  <a:srgbClr val="000000"/>
                </a:solidFill>
              </a:rPr>
              <a:t>Denis </a:t>
            </a:r>
            <a:r>
              <a:rPr lang="en-GB" sz="2400" dirty="0">
                <a:solidFill>
                  <a:srgbClr val="000000"/>
                </a:solidFill>
              </a:rPr>
              <a:t>Le </a:t>
            </a:r>
            <a:r>
              <a:rPr lang="en-GB" sz="2400" dirty="0" err="1" smtClean="0">
                <a:solidFill>
                  <a:srgbClr val="000000"/>
                </a:solidFill>
              </a:rPr>
              <a:t>Bihan</a:t>
            </a:r>
            <a:endParaRPr lang="en-GB" sz="2400" dirty="0" smtClean="0">
              <a:solidFill>
                <a:srgbClr val="000000"/>
              </a:solidFill>
            </a:endParaRPr>
          </a:p>
          <a:p>
            <a:pPr lvl="2"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smtClean="0">
                <a:solidFill>
                  <a:srgbClr val="000000"/>
                </a:solidFill>
              </a:rPr>
              <a:t>Cyril </a:t>
            </a:r>
            <a:r>
              <a:rPr lang="en-GB" sz="2400" dirty="0" err="1" smtClean="0">
                <a:solidFill>
                  <a:srgbClr val="000000"/>
                </a:solidFill>
              </a:rPr>
              <a:t>Poupon</a:t>
            </a:r>
            <a:endParaRPr lang="en-GB" sz="2400" dirty="0" smtClean="0">
              <a:solidFill>
                <a:srgbClr val="000000"/>
              </a:solidFill>
            </a:endParaRPr>
          </a:p>
          <a:p>
            <a:pPr lvl="2"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smtClean="0">
                <a:solidFill>
                  <a:srgbClr val="000000"/>
                </a:solidFill>
              </a:rPr>
              <a:t>Luisa </a:t>
            </a:r>
            <a:r>
              <a:rPr lang="en-GB" sz="2400" dirty="0" err="1">
                <a:solidFill>
                  <a:srgbClr val="000000"/>
                </a:solidFill>
              </a:rPr>
              <a:t>Ciobanu</a:t>
            </a:r>
            <a:r>
              <a:rPr lang="en-GB" sz="2400" dirty="0">
                <a:solidFill>
                  <a:srgbClr val="000000"/>
                </a:solidFill>
              </a:rPr>
              <a:t> </a:t>
            </a:r>
          </a:p>
          <a:p>
            <a:pPr lvl="2" algn="ctr">
              <a:lnSpc>
                <a:spcPct val="93000"/>
              </a:lnSpc>
              <a:buClr>
                <a:srgbClr val="000000"/>
              </a:buClr>
              <a:buSzPct val="100000"/>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err="1">
                <a:solidFill>
                  <a:srgbClr val="000000"/>
                </a:solidFill>
              </a:rPr>
              <a:t>Khieu</a:t>
            </a:r>
            <a:r>
              <a:rPr lang="en-GB" sz="2400" dirty="0">
                <a:solidFill>
                  <a:srgbClr val="000000"/>
                </a:solidFill>
              </a:rPr>
              <a:t> Van Nguyen (current PhD)</a:t>
            </a:r>
          </a:p>
          <a:p>
            <a:pPr lvl="2" algn="ctr">
              <a:lnSpc>
                <a:spcPct val="93000"/>
              </a:lnSpc>
              <a:buClr>
                <a:srgbClr val="000000"/>
              </a:buClr>
              <a:buSzPct val="100000"/>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a:solidFill>
                  <a:srgbClr val="000000"/>
                </a:solidFill>
              </a:rPr>
              <a:t>Hang Tuan Nguyen (former PhD)</a:t>
            </a:r>
          </a:p>
        </p:txBody>
      </p:sp>
      <p:sp>
        <p:nvSpPr>
          <p:cNvPr id="11" name="Rectangle 10"/>
          <p:cNvSpPr/>
          <p:nvPr/>
        </p:nvSpPr>
        <p:spPr>
          <a:xfrm>
            <a:off x="215776" y="1547589"/>
            <a:ext cx="5038725" cy="2153282"/>
          </a:xfrm>
          <a:prstGeom prst="rect">
            <a:avLst/>
          </a:prstGeom>
        </p:spPr>
        <p:txBody>
          <a:bodyPr>
            <a:spAutoFit/>
          </a:bodyPr>
          <a:lstStyle/>
          <a:p>
            <a:pPr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err="1">
                <a:solidFill>
                  <a:srgbClr val="000000"/>
                </a:solidFill>
                <a:latin typeface="Arial" panose="020B0604020202020204" pitchFamily="34" charset="0"/>
                <a:cs typeface="Arial" panose="020B0604020202020204" pitchFamily="34" charset="0"/>
              </a:rPr>
              <a:t>Houssem</a:t>
            </a:r>
            <a:r>
              <a:rPr lang="en-GB" sz="2400" dirty="0">
                <a:solidFill>
                  <a:srgbClr val="000000"/>
                </a:solidFill>
                <a:latin typeface="Arial" panose="020B0604020202020204" pitchFamily="34" charset="0"/>
                <a:cs typeface="Arial" panose="020B0604020202020204" pitchFamily="34" charset="0"/>
              </a:rPr>
              <a:t> </a:t>
            </a:r>
            <a:r>
              <a:rPr lang="en-GB" sz="2400" dirty="0" err="1">
                <a:solidFill>
                  <a:srgbClr val="000000"/>
                </a:solidFill>
                <a:latin typeface="Arial" panose="020B0604020202020204" pitchFamily="34" charset="0"/>
                <a:cs typeface="Arial" panose="020B0604020202020204" pitchFamily="34" charset="0"/>
              </a:rPr>
              <a:t>Haddar</a:t>
            </a:r>
            <a:r>
              <a:rPr lang="en-GB" sz="2400" dirty="0">
                <a:solidFill>
                  <a:srgbClr val="000000"/>
                </a:solidFill>
                <a:latin typeface="Arial" panose="020B0604020202020204" pitchFamily="34" charset="0"/>
                <a:cs typeface="Arial" panose="020B0604020202020204" pitchFamily="34" charset="0"/>
              </a:rPr>
              <a:t> </a:t>
            </a:r>
          </a:p>
          <a:p>
            <a:pPr algn="ctr">
              <a:lnSpc>
                <a:spcPct val="93000"/>
              </a:lnSpc>
              <a:buClr>
                <a:srgbClr val="000000"/>
              </a:buClr>
              <a:buSzPct val="100000"/>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err="1">
                <a:solidFill>
                  <a:srgbClr val="000000"/>
                </a:solidFill>
                <a:latin typeface="Arial" panose="020B0604020202020204" pitchFamily="34" charset="0"/>
                <a:cs typeface="Arial" panose="020B0604020202020204" pitchFamily="34" charset="0"/>
              </a:rPr>
              <a:t>Simona</a:t>
            </a:r>
            <a:r>
              <a:rPr lang="en-GB" sz="2400" dirty="0">
                <a:solidFill>
                  <a:srgbClr val="000000"/>
                </a:solidFill>
                <a:latin typeface="Arial" panose="020B0604020202020204" pitchFamily="34" charset="0"/>
                <a:cs typeface="Arial" panose="020B0604020202020204" pitchFamily="34" charset="0"/>
              </a:rPr>
              <a:t> </a:t>
            </a:r>
            <a:r>
              <a:rPr lang="en-GB" sz="2400" dirty="0" err="1">
                <a:solidFill>
                  <a:srgbClr val="000000"/>
                </a:solidFill>
                <a:latin typeface="Arial" panose="020B0604020202020204" pitchFamily="34" charset="0"/>
                <a:cs typeface="Arial" panose="020B0604020202020204" pitchFamily="34" charset="0"/>
              </a:rPr>
              <a:t>Schiavi</a:t>
            </a:r>
            <a:r>
              <a:rPr lang="en-GB" sz="2400" dirty="0">
                <a:solidFill>
                  <a:srgbClr val="000000"/>
                </a:solidFill>
                <a:latin typeface="Arial" panose="020B0604020202020204" pitchFamily="34" charset="0"/>
                <a:cs typeface="Arial" panose="020B0604020202020204" pitchFamily="34" charset="0"/>
              </a:rPr>
              <a:t> (current PhD)</a:t>
            </a:r>
          </a:p>
          <a:p>
            <a:pPr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a:solidFill>
                  <a:srgbClr val="000000"/>
                </a:solidFill>
                <a:latin typeface="Arial" panose="020B0604020202020204" pitchFamily="34" charset="0"/>
                <a:cs typeface="Arial" panose="020B0604020202020204" pitchFamily="34" charset="0"/>
              </a:rPr>
              <a:t>Gabrielle </a:t>
            </a:r>
            <a:r>
              <a:rPr lang="en-GB" sz="2400" dirty="0" err="1">
                <a:solidFill>
                  <a:srgbClr val="000000"/>
                </a:solidFill>
                <a:latin typeface="Arial" panose="020B0604020202020204" pitchFamily="34" charset="0"/>
                <a:cs typeface="Arial" panose="020B0604020202020204" pitchFamily="34" charset="0"/>
              </a:rPr>
              <a:t>Fournet</a:t>
            </a:r>
            <a:r>
              <a:rPr lang="en-GB" sz="2400" dirty="0">
                <a:solidFill>
                  <a:srgbClr val="000000"/>
                </a:solidFill>
                <a:latin typeface="Arial" panose="020B0604020202020204" pitchFamily="34" charset="0"/>
                <a:cs typeface="Arial" panose="020B0604020202020204" pitchFamily="34" charset="0"/>
              </a:rPr>
              <a:t> (current PhD)</a:t>
            </a:r>
          </a:p>
          <a:p>
            <a:pPr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a:solidFill>
                  <a:srgbClr val="000000"/>
                </a:solidFill>
                <a:latin typeface="Arial" panose="020B0604020202020204" pitchFamily="34" charset="0"/>
                <a:cs typeface="Arial" panose="020B0604020202020204" pitchFamily="34" charset="0"/>
              </a:rPr>
              <a:t>Dang Van Nguyen (former PhD)</a:t>
            </a:r>
          </a:p>
          <a:p>
            <a:pPr algn="ctr">
              <a:lnSpc>
                <a:spcPct val="93000"/>
              </a:lnSpc>
              <a:buClr>
                <a:srgbClr val="000000"/>
              </a:buClr>
              <a:buSzPct val="100000"/>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a:solidFill>
                  <a:srgbClr val="000000"/>
                </a:solidFill>
                <a:latin typeface="Arial" panose="020B0604020202020204" pitchFamily="34" charset="0"/>
                <a:cs typeface="Arial" panose="020B0604020202020204" pitchFamily="34" charset="0"/>
              </a:rPr>
              <a:t>Julien </a:t>
            </a:r>
            <a:r>
              <a:rPr lang="en-GB" sz="2400" dirty="0" err="1">
                <a:solidFill>
                  <a:srgbClr val="000000"/>
                </a:solidFill>
                <a:latin typeface="Arial" panose="020B0604020202020204" pitchFamily="34" charset="0"/>
                <a:cs typeface="Arial" panose="020B0604020202020204" pitchFamily="34" charset="0"/>
              </a:rPr>
              <a:t>Coatleven</a:t>
            </a:r>
            <a:r>
              <a:rPr lang="en-GB" sz="2400" dirty="0">
                <a:solidFill>
                  <a:srgbClr val="000000"/>
                </a:solidFill>
                <a:latin typeface="Arial" panose="020B0604020202020204" pitchFamily="34" charset="0"/>
                <a:cs typeface="Arial" panose="020B0604020202020204" pitchFamily="34" charset="0"/>
              </a:rPr>
              <a:t> (former Post-doc)</a:t>
            </a:r>
          </a:p>
          <a:p>
            <a:pPr algn="ctr">
              <a:lnSpc>
                <a:spcPct val="93000"/>
              </a:lnSpc>
              <a:buClr>
                <a:srgbClr val="000000"/>
              </a:buClr>
              <a:buSzPct val="100000"/>
              <a:buFont typeface="Arial" charset="0"/>
              <a:buNone/>
              <a:tabLst>
                <a:tab pos="0" algn="l"/>
                <a:tab pos="912813" algn="l"/>
                <a:tab pos="1828800" algn="l"/>
                <a:tab pos="2741613" algn="l"/>
                <a:tab pos="3657600" algn="l"/>
                <a:tab pos="4570413" algn="l"/>
                <a:tab pos="5486400" algn="l"/>
                <a:tab pos="6399213" algn="l"/>
                <a:tab pos="7315200" algn="l"/>
                <a:tab pos="8228013" algn="l"/>
                <a:tab pos="9144000" algn="l"/>
                <a:tab pos="10056813" algn="l"/>
              </a:tabLst>
            </a:pPr>
            <a:r>
              <a:rPr lang="en-GB" sz="2400" dirty="0">
                <a:solidFill>
                  <a:srgbClr val="000000"/>
                </a:solidFill>
                <a:latin typeface="Arial" panose="020B0604020202020204" pitchFamily="34" charset="0"/>
                <a:cs typeface="Arial" panose="020B0604020202020204" pitchFamily="34" charset="0"/>
              </a:rPr>
              <a:t>Fabien </a:t>
            </a:r>
            <a:r>
              <a:rPr lang="en-GB" sz="2400" dirty="0" err="1">
                <a:solidFill>
                  <a:srgbClr val="000000"/>
                </a:solidFill>
                <a:latin typeface="Arial" panose="020B0604020202020204" pitchFamily="34" charset="0"/>
                <a:cs typeface="Arial" panose="020B0604020202020204" pitchFamily="34" charset="0"/>
              </a:rPr>
              <a:t>Caubet</a:t>
            </a:r>
            <a:r>
              <a:rPr lang="en-GB" sz="2400" dirty="0">
                <a:solidFill>
                  <a:srgbClr val="000000"/>
                </a:solidFill>
                <a:latin typeface="Arial" panose="020B0604020202020204" pitchFamily="34" charset="0"/>
                <a:cs typeface="Arial" panose="020B0604020202020204" pitchFamily="34" charset="0"/>
              </a:rPr>
              <a:t> (former Post-doc)</a:t>
            </a:r>
          </a:p>
        </p:txBody>
      </p:sp>
    </p:spTree>
    <p:extLst>
      <p:ext uri="{BB962C8B-B14F-4D97-AF65-F5344CB8AC3E}">
        <p14:creationId xmlns:p14="http://schemas.microsoft.com/office/powerpoint/2010/main" val="17346576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453" y="971525"/>
            <a:ext cx="8921340" cy="5688632"/>
          </a:xfrm>
        </p:spPr>
        <p:txBody>
          <a:bodyPr/>
          <a:lstStyle/>
          <a:p>
            <a:pPr marL="0" indent="0">
              <a:buNone/>
            </a:pPr>
            <a:r>
              <a:rPr lang="fr-FR" sz="2800" dirty="0" smtClean="0"/>
              <a:t>To do: </a:t>
            </a:r>
          </a:p>
          <a:p>
            <a:pPr marL="0" indent="0">
              <a:buNone/>
            </a:pPr>
            <a:endParaRPr lang="fr-FR" sz="2800" dirty="0"/>
          </a:p>
          <a:p>
            <a:pPr marL="0" indent="0">
              <a:buNone/>
            </a:pPr>
            <a:r>
              <a:rPr lang="fr-FR" sz="2400" dirty="0" err="1" smtClean="0"/>
              <a:t>Define</a:t>
            </a:r>
            <a:r>
              <a:rPr lang="fr-FR" sz="2400" dirty="0" smtClean="0"/>
              <a:t>/segment -- </a:t>
            </a:r>
            <a:r>
              <a:rPr lang="fr-FR" sz="2400" dirty="0" err="1" smtClean="0"/>
              <a:t>mesh</a:t>
            </a:r>
            <a:r>
              <a:rPr lang="fr-FR" sz="2400" dirty="0" smtClean="0"/>
              <a:t> </a:t>
            </a:r>
            <a:r>
              <a:rPr lang="fr-FR" sz="2400" dirty="0" smtClean="0"/>
              <a:t>– </a:t>
            </a:r>
          </a:p>
          <a:p>
            <a:pPr marL="0" indent="0">
              <a:buNone/>
            </a:pPr>
            <a:r>
              <a:rPr lang="fr-FR" sz="2400" dirty="0" err="1" smtClean="0"/>
              <a:t>solve</a:t>
            </a:r>
            <a:r>
              <a:rPr lang="fr-FR" sz="2400" dirty="0" smtClean="0"/>
              <a:t> Bloch-</a:t>
            </a:r>
            <a:r>
              <a:rPr lang="fr-FR" sz="2400" dirty="0" err="1" smtClean="0"/>
              <a:t>Torrey</a:t>
            </a:r>
            <a:r>
              <a:rPr lang="fr-FR" sz="2400" dirty="0" smtClean="0"/>
              <a:t> </a:t>
            </a:r>
            <a:r>
              <a:rPr lang="fr-FR" sz="2400" dirty="0" smtClean="0"/>
              <a:t>PDE on </a:t>
            </a:r>
          </a:p>
          <a:p>
            <a:pPr marL="0" indent="0">
              <a:buNone/>
            </a:pPr>
            <a:r>
              <a:rPr lang="fr-FR" sz="2400" dirty="0" err="1" smtClean="0"/>
              <a:t>realistic</a:t>
            </a:r>
            <a:r>
              <a:rPr lang="fr-FR" sz="2400" dirty="0" smtClean="0"/>
              <a:t> </a:t>
            </a:r>
            <a:r>
              <a:rPr lang="fr-FR" sz="2400" dirty="0" err="1" smtClean="0"/>
              <a:t>brain</a:t>
            </a:r>
            <a:r>
              <a:rPr lang="fr-FR" sz="2400" dirty="0" smtClean="0"/>
              <a:t> tissue </a:t>
            </a:r>
            <a:r>
              <a:rPr lang="fr-FR" sz="2400" dirty="0" err="1" smtClean="0"/>
              <a:t>geometry</a:t>
            </a:r>
            <a:endParaRPr lang="fr-FR" sz="2400" dirty="0" smtClean="0"/>
          </a:p>
          <a:p>
            <a:pPr marL="0" indent="0">
              <a:buNone/>
            </a:pPr>
            <a:r>
              <a:rPr lang="fr-FR" sz="2400" dirty="0" smtClean="0"/>
              <a:t> </a:t>
            </a:r>
            <a:endParaRPr lang="fr-FR" sz="2400" dirty="0"/>
          </a:p>
          <a:p>
            <a:pPr marL="0" indent="0">
              <a:buNone/>
            </a:pPr>
            <a:endParaRPr lang="fr-FR" sz="2400" dirty="0" smtClean="0"/>
          </a:p>
          <a:p>
            <a:pPr marL="0" indent="0">
              <a:buNone/>
            </a:pPr>
            <a:r>
              <a:rPr lang="fr-FR" sz="2400" dirty="0" smtClean="0"/>
              <a:t> </a:t>
            </a:r>
            <a:endParaRPr lang="fr-FR" sz="2400" dirty="0"/>
          </a:p>
        </p:txBody>
      </p:sp>
      <p:pic>
        <p:nvPicPr>
          <p:cNvPr id="5" name="Picture 138" descr="nature09802-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304" y="1043532"/>
            <a:ext cx="4916586" cy="510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800" y="1331565"/>
            <a:ext cx="9072563" cy="4989512"/>
          </a:xfrm>
        </p:spPr>
        <p:txBody>
          <a:bodyPr/>
          <a:lstStyle/>
          <a:p>
            <a:pPr marL="0" indent="0">
              <a:buNone/>
            </a:pPr>
            <a:r>
              <a:rPr lang="fr-FR" sz="2800" dirty="0" err="1" smtClean="0"/>
              <a:t>Asymptotic</a:t>
            </a:r>
            <a:r>
              <a:rPr lang="fr-FR" sz="2800" dirty="0" smtClean="0"/>
              <a:t> </a:t>
            </a:r>
            <a:r>
              <a:rPr lang="fr-FR" sz="2800" dirty="0" err="1"/>
              <a:t>models</a:t>
            </a:r>
            <a:r>
              <a:rPr lang="fr-FR" sz="2800" dirty="0"/>
              <a:t> of </a:t>
            </a:r>
            <a:r>
              <a:rPr lang="fr-FR" sz="2800" dirty="0" err="1"/>
              <a:t>dMRI</a:t>
            </a:r>
            <a:r>
              <a:rPr lang="fr-FR" sz="2800" dirty="0"/>
              <a:t> </a:t>
            </a:r>
            <a:r>
              <a:rPr lang="en-US" sz="2800" dirty="0"/>
              <a:t>using </a:t>
            </a:r>
            <a:r>
              <a:rPr lang="en-US" sz="2800" dirty="0" smtClean="0"/>
              <a:t>periodic homogenization </a:t>
            </a:r>
            <a:endParaRPr lang="fr-FR" sz="2800" dirty="0" smtClean="0"/>
          </a:p>
          <a:p>
            <a:pPr marL="0" indent="0">
              <a:buNone/>
            </a:pPr>
            <a:endParaRPr lang="fr-FR" sz="2800" dirty="0"/>
          </a:p>
          <a:p>
            <a:pPr marL="914400" lvl="1" indent="-457200">
              <a:buFont typeface="+mj-lt"/>
              <a:buAutoNum type="arabicPeriod"/>
            </a:pPr>
            <a:r>
              <a:rPr lang="fr-FR" sz="2400" dirty="0" err="1" smtClean="0"/>
              <a:t>Coupled</a:t>
            </a:r>
            <a:r>
              <a:rPr lang="fr-FR" sz="2400" dirty="0" smtClean="0"/>
              <a:t> ODE model</a:t>
            </a:r>
          </a:p>
          <a:p>
            <a:pPr marL="457200" lvl="1" indent="0">
              <a:buNone/>
            </a:pPr>
            <a:r>
              <a:rPr lang="fr-FR" sz="2400" dirty="0" smtClean="0"/>
              <a:t>Works for large </a:t>
            </a:r>
            <a:r>
              <a:rPr lang="fr-FR" sz="2400" dirty="0"/>
              <a:t>diffusion </a:t>
            </a:r>
            <a:r>
              <a:rPr lang="fr-FR" sz="2400" dirty="0" err="1" smtClean="0"/>
              <a:t>displacement</a:t>
            </a:r>
            <a:r>
              <a:rPr lang="fr-FR" sz="2400" dirty="0" smtClean="0"/>
              <a:t> and </a:t>
            </a:r>
            <a:r>
              <a:rPr lang="fr-FR" sz="2400" dirty="0" err="1" smtClean="0"/>
              <a:t>wide</a:t>
            </a:r>
            <a:r>
              <a:rPr lang="fr-FR" sz="2400" dirty="0" smtClean="0"/>
              <a:t> range of gradient amplitudes.  </a:t>
            </a:r>
          </a:p>
          <a:p>
            <a:pPr marL="457200" lvl="1" indent="0">
              <a:buNone/>
            </a:pPr>
            <a:r>
              <a:rPr lang="fr-FR" sz="2400" dirty="0" smtClean="0"/>
              <a:t>(</a:t>
            </a:r>
            <a:r>
              <a:rPr lang="fr-FR" sz="2400" dirty="0"/>
              <a:t>Post-doc </a:t>
            </a:r>
            <a:r>
              <a:rPr lang="fr-FR" sz="2400" dirty="0" err="1"/>
              <a:t>Coatleven</a:t>
            </a:r>
            <a:r>
              <a:rPr lang="fr-FR" sz="2400" dirty="0" smtClean="0"/>
              <a:t>)</a:t>
            </a:r>
          </a:p>
          <a:p>
            <a:pPr marL="457200" lvl="1" indent="0">
              <a:buNone/>
            </a:pPr>
            <a:endParaRPr lang="fr-FR" sz="2400" dirty="0"/>
          </a:p>
          <a:p>
            <a:pPr marL="457200" lvl="1" indent="0">
              <a:buNone/>
            </a:pPr>
            <a:r>
              <a:rPr lang="fr-FR" sz="2400" dirty="0" smtClean="0"/>
              <a:t>2. </a:t>
            </a:r>
            <a:r>
              <a:rPr lang="fr-FR" sz="2400" dirty="0" err="1" smtClean="0"/>
              <a:t>Simpler</a:t>
            </a:r>
            <a:r>
              <a:rPr lang="fr-FR" sz="2400" dirty="0" smtClean="0"/>
              <a:t> PDE </a:t>
            </a:r>
            <a:r>
              <a:rPr lang="fr-FR" sz="2400" dirty="0"/>
              <a:t>model </a:t>
            </a:r>
            <a:r>
              <a:rPr lang="fr-FR" sz="2400" dirty="0" smtClean="0"/>
              <a:t>for </a:t>
            </a:r>
            <a:r>
              <a:rPr lang="fr-FR" sz="2400" dirty="0" err="1" smtClean="0"/>
              <a:t>wide</a:t>
            </a:r>
            <a:r>
              <a:rPr lang="fr-FR" sz="2400" dirty="0" smtClean="0"/>
              <a:t> range of diffusion </a:t>
            </a:r>
            <a:r>
              <a:rPr lang="fr-FR" sz="2400" dirty="0" err="1" smtClean="0"/>
              <a:t>displacement</a:t>
            </a:r>
            <a:r>
              <a:rPr lang="fr-FR" sz="2400" dirty="0" smtClean="0"/>
              <a:t> and </a:t>
            </a:r>
            <a:r>
              <a:rPr lang="fr-FR" sz="2400" dirty="0" err="1" smtClean="0"/>
              <a:t>low</a:t>
            </a:r>
            <a:r>
              <a:rPr lang="fr-FR" sz="2400" dirty="0" smtClean="0"/>
              <a:t> gradient amplitudes (ADC). </a:t>
            </a:r>
          </a:p>
          <a:p>
            <a:pPr marL="457200" lvl="1" indent="0">
              <a:buNone/>
            </a:pPr>
            <a:r>
              <a:rPr lang="fr-FR" sz="2400" dirty="0" smtClean="0"/>
              <a:t>(</a:t>
            </a:r>
            <a:r>
              <a:rPr lang="fr-FR" sz="2400" dirty="0" err="1" smtClean="0"/>
              <a:t>Ph.D</a:t>
            </a:r>
            <a:r>
              <a:rPr lang="fr-FR" sz="2400" dirty="0" smtClean="0"/>
              <a:t>. </a:t>
            </a:r>
            <a:r>
              <a:rPr lang="fr-FR" sz="2400" dirty="0" err="1"/>
              <a:t>Schiavi</a:t>
            </a:r>
            <a:r>
              <a:rPr lang="fr-FR" sz="2400" dirty="0" smtClean="0"/>
              <a:t>)</a:t>
            </a:r>
          </a:p>
          <a:p>
            <a:pPr marL="457200" lvl="1" indent="0">
              <a:buNone/>
            </a:pPr>
            <a:endParaRPr lang="fr-FR" sz="2400" dirty="0"/>
          </a:p>
          <a:p>
            <a:pPr marL="457200" lvl="1" indent="0">
              <a:buNone/>
            </a:pPr>
            <a:r>
              <a:rPr lang="fr-FR" sz="2400" dirty="0" err="1" smtClean="0"/>
              <a:t>Both</a:t>
            </a:r>
            <a:r>
              <a:rPr lang="fr-FR" sz="2400" dirty="0" smtClean="0"/>
              <a:t> are </a:t>
            </a:r>
            <a:r>
              <a:rPr lang="fr-FR" sz="2400" dirty="0" err="1" smtClean="0"/>
              <a:t>limited</a:t>
            </a:r>
            <a:r>
              <a:rPr lang="fr-FR" sz="2400" dirty="0" smtClean="0"/>
              <a:t> to </a:t>
            </a:r>
            <a:r>
              <a:rPr lang="fr-FR" sz="2400" dirty="0" err="1" smtClean="0"/>
              <a:t>low</a:t>
            </a:r>
            <a:r>
              <a:rPr lang="fr-FR" sz="2400" dirty="0" smtClean="0"/>
              <a:t> membrane </a:t>
            </a:r>
            <a:r>
              <a:rPr lang="fr-FR" sz="2400" dirty="0" err="1" smtClean="0"/>
              <a:t>permeability</a:t>
            </a:r>
            <a:endParaRPr lang="fr-FR" sz="2400" dirty="0"/>
          </a:p>
          <a:p>
            <a:pPr marL="0" indent="0">
              <a:buNone/>
            </a:pPr>
            <a:endParaRPr lang="fr-FR" dirty="0"/>
          </a:p>
        </p:txBody>
      </p:sp>
    </p:spTree>
    <p:extLst>
      <p:ext uri="{BB962C8B-B14F-4D97-AF65-F5344CB8AC3E}">
        <p14:creationId xmlns:p14="http://schemas.microsoft.com/office/powerpoint/2010/main" val="995687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37" y="755501"/>
            <a:ext cx="9072563" cy="1258887"/>
          </a:xfrm>
        </p:spPr>
        <p:txBody>
          <a:bodyPr lIns="100794" tIns="50397" rIns="100794" bIns="50397"/>
          <a:lstStyle/>
          <a:p>
            <a:r>
              <a:rPr lang="en-US" sz="2800" dirty="0" smtClean="0"/>
              <a:t>Choose space and time scales</a:t>
            </a:r>
            <a:endParaRPr lang="en-US" sz="2800" dirty="0"/>
          </a:p>
        </p:txBody>
      </p:sp>
      <p:sp>
        <p:nvSpPr>
          <p:cNvPr id="11" name="Rectangle 8"/>
          <p:cNvSpPr>
            <a:spLocks/>
          </p:cNvSpPr>
          <p:nvPr/>
        </p:nvSpPr>
        <p:spPr bwMode="auto">
          <a:xfrm>
            <a:off x="3133201" y="3674054"/>
            <a:ext cx="2051127"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5997" tIns="55997" rIns="55997" bIns="55997" anchor="ctr">
            <a:spAutoFit/>
          </a:bodyPr>
          <a:lstStyle/>
          <a:p>
            <a:pPr algn="l">
              <a:defRPr/>
            </a:pPr>
            <a:r>
              <a:rPr lang="en-US" sz="2600" dirty="0">
                <a:latin typeface="Arial"/>
                <a:cs typeface="Arial"/>
                <a:sym typeface="Arial" charset="0"/>
              </a:rPr>
              <a:t>Spatial scale</a:t>
            </a:r>
            <a:endParaRPr lang="en-US" sz="2600" dirty="0">
              <a:solidFill>
                <a:srgbClr val="000000"/>
              </a:solidFill>
              <a:latin typeface="Arial"/>
              <a:cs typeface="Arial"/>
              <a:sym typeface="Arial" charset="0"/>
            </a:endParaRPr>
          </a:p>
        </p:txBody>
      </p:sp>
      <p:sp>
        <p:nvSpPr>
          <p:cNvPr id="13" name="Rectangle 10"/>
          <p:cNvSpPr>
            <a:spLocks/>
          </p:cNvSpPr>
          <p:nvPr/>
        </p:nvSpPr>
        <p:spPr bwMode="auto">
          <a:xfrm>
            <a:off x="2604158" y="4178110"/>
            <a:ext cx="4041588" cy="927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5997" tIns="55997" rIns="55997" bIns="55997" anchor="ctr">
            <a:spAutoFit/>
          </a:bodyPr>
          <a:lstStyle/>
          <a:p>
            <a:pPr algn="l">
              <a:defRPr/>
            </a:pPr>
            <a:r>
              <a:rPr lang="en-US" sz="2600" dirty="0">
                <a:latin typeface="Arial"/>
                <a:cs typeface="Arial"/>
                <a:sym typeface="Arial" charset="0"/>
              </a:rPr>
              <a:t>membrane</a:t>
            </a:r>
            <a:r>
              <a:rPr lang="ja-JP" altLang="en-US" sz="2600" dirty="0">
                <a:latin typeface="Arial"/>
                <a:cs typeface="Arial"/>
                <a:sym typeface="Arial" charset="0"/>
              </a:rPr>
              <a:t>’</a:t>
            </a:r>
            <a:r>
              <a:rPr lang="en-US" sz="2600" dirty="0">
                <a:latin typeface="Arial"/>
                <a:cs typeface="Arial"/>
                <a:sym typeface="Arial" charset="0"/>
              </a:rPr>
              <a:t>s permeability</a:t>
            </a:r>
          </a:p>
          <a:p>
            <a:pPr algn="l">
              <a:defRPr/>
            </a:pPr>
            <a:r>
              <a:rPr lang="en-US" sz="2600" dirty="0">
                <a:latin typeface="Arial"/>
                <a:cs typeface="Arial"/>
                <a:sym typeface="Arial" charset="0"/>
              </a:rPr>
              <a:t> coefficient</a:t>
            </a:r>
            <a:endParaRPr lang="en-US" sz="2600" dirty="0">
              <a:solidFill>
                <a:srgbClr val="000000"/>
              </a:solidFill>
              <a:latin typeface="Arial"/>
              <a:cs typeface="Arial"/>
              <a:sym typeface="Arial" charset="0"/>
            </a:endParaRPr>
          </a:p>
        </p:txBody>
      </p:sp>
      <p:pic>
        <p:nvPicPr>
          <p:cNvPr id="23" name="Picture 22" descr="PeriodicMod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7183" y="1256075"/>
            <a:ext cx="4582371" cy="1607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Rectangle 2"/>
          <p:cNvSpPr/>
          <p:nvPr/>
        </p:nvSpPr>
        <p:spPr bwMode="auto">
          <a:xfrm>
            <a:off x="359792" y="5075981"/>
            <a:ext cx="6192688" cy="12820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15900" lvl="1" indent="0">
              <a:lnSpc>
                <a:spcPct val="81000"/>
              </a:lnSpc>
            </a:pPr>
            <a:r>
              <a:rPr lang="en-US" sz="2800" dirty="0" smtClean="0"/>
              <a:t>Valid when </a:t>
            </a:r>
          </a:p>
          <a:p>
            <a:pPr marL="215900" lvl="1" indent="0">
              <a:lnSpc>
                <a:spcPct val="81000"/>
              </a:lnSpc>
            </a:pPr>
            <a:endParaRPr lang="en-US" sz="2800" dirty="0" smtClean="0"/>
          </a:p>
          <a:p>
            <a:pPr marL="673100" lvl="1" indent="-457200">
              <a:lnSpc>
                <a:spcPct val="81000"/>
              </a:lnSpc>
              <a:buFont typeface="Wingdings" panose="05000000000000000000" pitchFamily="2" charset="2"/>
              <a:buChar char="Ø"/>
            </a:pPr>
            <a:r>
              <a:rPr lang="en-US" sz="2800" dirty="0" smtClean="0"/>
              <a:t>diffusion displacement </a:t>
            </a:r>
            <a:r>
              <a:rPr lang="en-US" sz="2800" dirty="0"/>
              <a:t>long compared to cell features.</a:t>
            </a:r>
          </a:p>
          <a:p>
            <a:pPr marL="673100" lvl="1" indent="-457200">
              <a:lnSpc>
                <a:spcPct val="81000"/>
              </a:lnSpc>
              <a:buFont typeface="Wingdings" panose="05000000000000000000" pitchFamily="2" charset="2"/>
              <a:buChar char="Ø"/>
            </a:pPr>
            <a:r>
              <a:rPr lang="en-US" sz="2800" dirty="0"/>
              <a:t>low membrane permeability.</a:t>
            </a:r>
          </a:p>
        </p:txBody>
      </p:sp>
      <p:sp>
        <p:nvSpPr>
          <p:cNvPr id="15" name="Rectangle 15"/>
          <p:cNvSpPr>
            <a:spLocks/>
          </p:cNvSpPr>
          <p:nvPr/>
        </p:nvSpPr>
        <p:spPr bwMode="auto">
          <a:xfrm>
            <a:off x="6662538" y="3994209"/>
            <a:ext cx="2865510" cy="1600438"/>
          </a:xfrm>
          <a:prstGeom prst="rect">
            <a:avLst/>
          </a:prstGeom>
          <a:solidFill>
            <a:srgbClr val="D6D6D6"/>
          </a:solidFill>
          <a:ln w="25400" cap="flat" cmpd="sng">
            <a:solidFill>
              <a:srgbClr val="66635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defRPr/>
            </a:pPr>
            <a:r>
              <a:rPr lang="en-US" sz="2600" dirty="0">
                <a:solidFill>
                  <a:srgbClr val="D93F2A"/>
                </a:solidFill>
                <a:latin typeface="Arial Bold" charset="0"/>
                <a:cs typeface="Arial Bold" charset="0"/>
                <a:sym typeface="Arial Bold" charset="0"/>
              </a:rPr>
              <a:t>We fix a </a:t>
            </a:r>
          </a:p>
          <a:p>
            <a:pPr algn="ctr">
              <a:defRPr/>
            </a:pPr>
            <a:r>
              <a:rPr lang="en-US" sz="2600" dirty="0">
                <a:solidFill>
                  <a:srgbClr val="D93F2A"/>
                </a:solidFill>
                <a:latin typeface="Arial Bold" charset="0"/>
                <a:cs typeface="Arial Bold" charset="0"/>
                <a:sym typeface="Arial Bold" charset="0"/>
              </a:rPr>
              <a:t>non-dimensional parameter </a:t>
            </a:r>
            <a:r>
              <a:rPr lang="en-US" sz="2600" dirty="0" smtClean="0">
                <a:solidFill>
                  <a:srgbClr val="D93F2A"/>
                </a:solidFill>
                <a:latin typeface="Arial Bold" charset="0"/>
                <a:cs typeface="Arial Bold" charset="0"/>
                <a:sym typeface="Arial Bold" charset="0"/>
              </a:rPr>
              <a:t>ε</a:t>
            </a:r>
          </a:p>
          <a:p>
            <a:pPr algn="ctr">
              <a:defRPr/>
            </a:pPr>
            <a:r>
              <a:rPr lang="en-US" sz="2600" dirty="0">
                <a:solidFill>
                  <a:srgbClr val="D93F2A"/>
                </a:solidFill>
                <a:latin typeface="Arial Bold" charset="0"/>
                <a:cs typeface="Arial Bold" charset="0"/>
                <a:sym typeface="Arial Bold" charset="0"/>
              </a:rPr>
              <a:t>w</a:t>
            </a:r>
            <a:r>
              <a:rPr lang="en-US" sz="2600" dirty="0" smtClean="0">
                <a:solidFill>
                  <a:srgbClr val="D93F2A"/>
                </a:solidFill>
                <a:latin typeface="Arial Bold" charset="0"/>
                <a:cs typeface="Arial Bold" charset="0"/>
                <a:sym typeface="Arial Bold" charset="0"/>
              </a:rPr>
              <a:t>hich goes to 0</a:t>
            </a:r>
            <a:endParaRPr lang="en-US" sz="2600" dirty="0">
              <a:solidFill>
                <a:srgbClr val="000000"/>
              </a:solidFill>
              <a:latin typeface="Arial Bold" charset="0"/>
              <a:cs typeface="Arial Bold" charset="0"/>
              <a:sym typeface="Arial Bold" charset="0"/>
            </a:endParaRPr>
          </a:p>
        </p:txBody>
      </p:sp>
      <p:sp>
        <p:nvSpPr>
          <p:cNvPr id="22" name="Line 7"/>
          <p:cNvSpPr>
            <a:spLocks noChangeShapeType="1"/>
          </p:cNvSpPr>
          <p:nvPr/>
        </p:nvSpPr>
        <p:spPr bwMode="auto">
          <a:xfrm flipH="1">
            <a:off x="2108876" y="3891354"/>
            <a:ext cx="908307" cy="0"/>
          </a:xfrm>
          <a:prstGeom prst="line">
            <a:avLst/>
          </a:prstGeom>
          <a:noFill/>
          <a:ln w="25400" cap="flat" cmpd="sng">
            <a:solidFill>
              <a:srgbClr val="FF26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25" name="Line 9"/>
          <p:cNvSpPr>
            <a:spLocks noChangeShapeType="1"/>
          </p:cNvSpPr>
          <p:nvPr/>
        </p:nvSpPr>
        <p:spPr bwMode="auto">
          <a:xfrm flipH="1">
            <a:off x="2115878" y="4612323"/>
            <a:ext cx="488281" cy="0"/>
          </a:xfrm>
          <a:prstGeom prst="line">
            <a:avLst/>
          </a:prstGeom>
          <a:noFill/>
          <a:ln w="25400" cap="flat" cmpd="sng">
            <a:solidFill>
              <a:srgbClr val="FF93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26" name="Line 18"/>
          <p:cNvSpPr>
            <a:spLocks noChangeShapeType="1"/>
          </p:cNvSpPr>
          <p:nvPr/>
        </p:nvSpPr>
        <p:spPr bwMode="auto">
          <a:xfrm flipH="1">
            <a:off x="3351454" y="3018141"/>
            <a:ext cx="488281" cy="0"/>
          </a:xfrm>
          <a:prstGeom prst="line">
            <a:avLst/>
          </a:prstGeom>
          <a:noFill/>
          <a:ln w="25400" cap="flat" cmpd="sng">
            <a:solidFill>
              <a:srgbClr val="008F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27" name="Rectangle 19"/>
          <p:cNvSpPr>
            <a:spLocks/>
          </p:cNvSpPr>
          <p:nvPr/>
        </p:nvSpPr>
        <p:spPr bwMode="auto">
          <a:xfrm>
            <a:off x="3881738" y="2730038"/>
            <a:ext cx="4387521"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5997" tIns="55997" rIns="55997" bIns="55997" anchor="ctr">
            <a:spAutoFit/>
          </a:bodyPr>
          <a:lstStyle/>
          <a:p>
            <a:pPr algn="l">
              <a:defRPr/>
            </a:pPr>
            <a:r>
              <a:rPr lang="en-US" sz="2600" dirty="0">
                <a:latin typeface="Arial"/>
                <a:cs typeface="Arial"/>
                <a:sym typeface="Arial" charset="0"/>
              </a:rPr>
              <a:t>intrinsic diffusion coefficient</a:t>
            </a:r>
            <a:endParaRPr lang="en-US" sz="2600" dirty="0">
              <a:solidFill>
                <a:srgbClr val="000000"/>
              </a:solidFill>
              <a:latin typeface="Arial"/>
              <a:cs typeface="Arial"/>
              <a:sym typeface="Arial" charset="0"/>
            </a:endParaRPr>
          </a:p>
        </p:txBody>
      </p:sp>
      <mc:AlternateContent xmlns:mc="http://schemas.openxmlformats.org/markup-compatibility/2006" xmlns:a14="http://schemas.microsoft.com/office/drawing/2010/main">
        <mc:Choice Requires="a14">
          <p:sp>
            <p:nvSpPr>
              <p:cNvPr id="28" name="TextBox 2"/>
              <p:cNvSpPr txBox="1"/>
              <p:nvPr/>
            </p:nvSpPr>
            <p:spPr>
              <a:xfrm>
                <a:off x="397283" y="2274624"/>
                <a:ext cx="2619900" cy="9108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𝜎</m:t>
                      </m:r>
                      <m:r>
                        <a:rPr lang="en-US" sz="3200" b="0" i="1" smtClean="0">
                          <a:latin typeface="Cambria Math" charset="0"/>
                        </a:rPr>
                        <m:t>=</m:t>
                      </m:r>
                      <m:d>
                        <m:dPr>
                          <m:begChr m:val="{"/>
                          <m:endChr m:val=""/>
                          <m:ctrlPr>
                            <a:rPr lang="en-US" sz="3200" i="1" smtClean="0">
                              <a:latin typeface="Cambria Math"/>
                            </a:rPr>
                          </m:ctrlPr>
                        </m:dPr>
                        <m:e>
                          <m:eqArr>
                            <m:eqArrPr>
                              <m:ctrlPr>
                                <a:rPr lang="en-US" sz="3200" i="1" smtClean="0">
                                  <a:latin typeface="Cambria Math"/>
                                </a:rPr>
                              </m:ctrlPr>
                            </m:eqArrPr>
                            <m:e>
                              <m:sSub>
                                <m:sSubPr>
                                  <m:ctrlPr>
                                    <a:rPr lang="en-US" sz="3200" i="1" smtClean="0">
                                      <a:latin typeface="Cambria Math"/>
                                    </a:rPr>
                                  </m:ctrlPr>
                                </m:sSubPr>
                                <m:e>
                                  <m:r>
                                    <a:rPr lang="en-US" sz="3200" b="0" i="1" smtClean="0">
                                      <a:latin typeface="Cambria Math" charset="0"/>
                                    </a:rPr>
                                    <m:t>𝜎</m:t>
                                  </m:r>
                                </m:e>
                                <m:sub>
                                  <m:r>
                                    <a:rPr lang="en-US" sz="3200" b="0" i="1" smtClean="0">
                                      <a:latin typeface="Cambria Math" charset="0"/>
                                    </a:rPr>
                                    <m:t>𝑒</m:t>
                                  </m:r>
                                </m:sub>
                              </m:sSub>
                              <m:r>
                                <a:rPr lang="en-US" sz="3200" b="0" i="1" smtClean="0">
                                  <a:latin typeface="Cambria Math" charset="0"/>
                                </a:rPr>
                                <m:t>   </m:t>
                              </m:r>
                              <m:r>
                                <a:rPr lang="en-US" sz="3200" b="0" i="1" smtClean="0">
                                  <a:latin typeface="Cambria Math" charset="0"/>
                                </a:rPr>
                                <m:t>𝑖𝑛</m:t>
                              </m:r>
                              <m:r>
                                <a:rPr lang="en-US" sz="3200" b="0" i="1" smtClean="0">
                                  <a:latin typeface="Cambria Math" charset="0"/>
                                </a:rPr>
                                <m:t> </m:t>
                              </m:r>
                              <m:sSub>
                                <m:sSubPr>
                                  <m:ctrlPr>
                                    <a:rPr lang="en-US" sz="3200" b="0" i="1" smtClean="0">
                                      <a:latin typeface="Cambria Math"/>
                                    </a:rPr>
                                  </m:ctrlPr>
                                </m:sSubPr>
                                <m:e>
                                  <m:r>
                                    <a:rPr lang="en-US" sz="3200" b="0" i="1" smtClean="0">
                                      <a:latin typeface="Cambria Math" charset="0"/>
                                    </a:rPr>
                                    <m:t>𝑌</m:t>
                                  </m:r>
                                </m:e>
                                <m:sub>
                                  <m:r>
                                    <a:rPr lang="en-US" sz="3200" b="0" i="1" smtClean="0">
                                      <a:latin typeface="Cambria Math" charset="0"/>
                                    </a:rPr>
                                    <m:t>𝑒</m:t>
                                  </m:r>
                                </m:sub>
                              </m:sSub>
                            </m:e>
                            <m:e>
                              <m:sSub>
                                <m:sSubPr>
                                  <m:ctrlPr>
                                    <a:rPr lang="en-US" sz="3200" i="1" smtClean="0">
                                      <a:latin typeface="Cambria Math"/>
                                    </a:rPr>
                                  </m:ctrlPr>
                                </m:sSubPr>
                                <m:e>
                                  <m:r>
                                    <a:rPr lang="en-US" sz="3200" b="0" i="1" smtClean="0">
                                      <a:latin typeface="Cambria Math" charset="0"/>
                                    </a:rPr>
                                    <m:t>𝜎</m:t>
                                  </m:r>
                                </m:e>
                                <m:sub>
                                  <m:r>
                                    <a:rPr lang="en-US" sz="3200" b="0" i="1" smtClean="0">
                                      <a:latin typeface="Cambria Math" charset="0"/>
                                    </a:rPr>
                                    <m:t>𝑐</m:t>
                                  </m:r>
                                </m:sub>
                              </m:sSub>
                              <m:r>
                                <a:rPr lang="en-US" sz="3200" b="0" i="1" smtClean="0">
                                  <a:latin typeface="Cambria Math" charset="0"/>
                                </a:rPr>
                                <m:t>   </m:t>
                              </m:r>
                              <m:r>
                                <a:rPr lang="en-US" sz="3200" b="0" i="1" smtClean="0">
                                  <a:latin typeface="Cambria Math" charset="0"/>
                                </a:rPr>
                                <m:t>𝑖𝑛</m:t>
                              </m:r>
                              <m:r>
                                <a:rPr lang="en-US" sz="3200" b="0" i="1" smtClean="0">
                                  <a:latin typeface="Cambria Math" charset="0"/>
                                </a:rPr>
                                <m:t> </m:t>
                              </m:r>
                              <m:sSub>
                                <m:sSubPr>
                                  <m:ctrlPr>
                                    <a:rPr lang="en-US" sz="3200" b="0" i="1" smtClean="0">
                                      <a:latin typeface="Cambria Math"/>
                                    </a:rPr>
                                  </m:ctrlPr>
                                </m:sSubPr>
                                <m:e>
                                  <m:r>
                                    <a:rPr lang="en-US" sz="3200" b="0" i="1" smtClean="0">
                                      <a:latin typeface="Cambria Math" charset="0"/>
                                    </a:rPr>
                                    <m:t>𝑌</m:t>
                                  </m:r>
                                </m:e>
                                <m:sub>
                                  <m:r>
                                    <a:rPr lang="en-US" sz="3200" b="0" i="1" smtClean="0">
                                      <a:latin typeface="Cambria Math" charset="0"/>
                                    </a:rPr>
                                    <m:t>𝑐</m:t>
                                  </m:r>
                                </m:sub>
                              </m:sSub>
                            </m:e>
                          </m:eqArr>
                        </m:e>
                      </m:d>
                    </m:oMath>
                  </m:oMathPara>
                </a14:m>
                <a:endParaRPr lang="en-US" sz="3200" dirty="0"/>
              </a:p>
            </p:txBody>
          </p:sp>
        </mc:Choice>
        <mc:Fallback xmlns="">
          <p:sp>
            <p:nvSpPr>
              <p:cNvPr id="28" name="TextBox 2"/>
              <p:cNvSpPr txBox="1">
                <a:spLocks noRot="1" noChangeAspect="1" noMove="1" noResize="1" noEditPoints="1" noAdjustHandles="1" noChangeArrowheads="1" noChangeShapeType="1" noTextEdit="1"/>
              </p:cNvSpPr>
              <p:nvPr/>
            </p:nvSpPr>
            <p:spPr>
              <a:xfrm>
                <a:off x="397283" y="2274624"/>
                <a:ext cx="2619900" cy="91082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5"/>
              <p:cNvSpPr txBox="1"/>
              <p:nvPr/>
            </p:nvSpPr>
            <p:spPr>
              <a:xfrm>
                <a:off x="503808" y="3501766"/>
                <a:ext cx="14831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𝐿</m:t>
                      </m:r>
                      <m:r>
                        <a:rPr lang="en-US" sz="3200" b="0" i="1" smtClean="0">
                          <a:latin typeface="Cambria Math" charset="0"/>
                        </a:rPr>
                        <m:t>=</m:t>
                      </m:r>
                      <m:r>
                        <a:rPr lang="en-US" sz="3200" b="0" i="1" smtClean="0">
                          <a:latin typeface="Cambria Math" charset="0"/>
                        </a:rPr>
                        <m:t>𝜀</m:t>
                      </m:r>
                      <m:sSub>
                        <m:sSubPr>
                          <m:ctrlPr>
                            <a:rPr lang="en-US" sz="3200" b="0" i="1" smtClean="0">
                              <a:latin typeface="Cambria Math"/>
                            </a:rPr>
                          </m:ctrlPr>
                        </m:sSubPr>
                        <m:e>
                          <m:r>
                            <a:rPr lang="en-US" sz="3200" b="0" i="1" smtClean="0">
                              <a:latin typeface="Cambria Math" charset="0"/>
                            </a:rPr>
                            <m:t>𝐿</m:t>
                          </m:r>
                        </m:e>
                        <m:sub>
                          <m:r>
                            <a:rPr lang="en-US" sz="3200" b="0" i="1" smtClean="0">
                              <a:latin typeface="Cambria Math" charset="0"/>
                            </a:rPr>
                            <m:t>0</m:t>
                          </m:r>
                        </m:sub>
                      </m:sSub>
                    </m:oMath>
                  </m:oMathPara>
                </a14:m>
                <a:endParaRPr lang="en-US" sz="3200" dirty="0"/>
              </a:p>
            </p:txBody>
          </p:sp>
        </mc:Choice>
        <mc:Fallback xmlns="">
          <p:sp>
            <p:nvSpPr>
              <p:cNvPr id="29" name="TextBox 5"/>
              <p:cNvSpPr txBox="1">
                <a:spLocks noRot="1" noChangeAspect="1" noMove="1" noResize="1" noEditPoints="1" noAdjustHandles="1" noChangeArrowheads="1" noChangeShapeType="1" noTextEdit="1"/>
              </p:cNvSpPr>
              <p:nvPr/>
            </p:nvSpPr>
            <p:spPr>
              <a:xfrm>
                <a:off x="503808" y="3501766"/>
                <a:ext cx="1483163" cy="4924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6"/>
              <p:cNvSpPr txBox="1"/>
              <p:nvPr/>
            </p:nvSpPr>
            <p:spPr>
              <a:xfrm>
                <a:off x="406163" y="4366101"/>
                <a:ext cx="1480983" cy="492443"/>
              </a:xfrm>
              <a:prstGeom prst="rect">
                <a:avLst/>
              </a:prstGeom>
              <a:noFill/>
            </p:spPr>
            <p:txBody>
              <a:bodyPr wrap="none" lIns="0" tIns="0" rIns="0" bIns="0" rtlCol="0">
                <a:spAutoFit/>
              </a:bodyPr>
              <a:lstStyle/>
              <a:p>
                <a:r>
                  <a:rPr lang="en-US" sz="2800" b="0" dirty="0" smtClean="0"/>
                  <a:t> </a:t>
                </a:r>
                <a14:m>
                  <m:oMath xmlns:m="http://schemas.openxmlformats.org/officeDocument/2006/math">
                    <m:r>
                      <a:rPr lang="en-US" sz="3200" b="0" i="1" smtClean="0">
                        <a:latin typeface="Cambria Math" charset="0"/>
                      </a:rPr>
                      <m:t>𝜅</m:t>
                    </m:r>
                    <m:r>
                      <a:rPr lang="en-US" sz="3200" b="0" i="1" smtClean="0">
                        <a:latin typeface="Cambria Math" charset="0"/>
                      </a:rPr>
                      <m:t>=</m:t>
                    </m:r>
                    <m:r>
                      <a:rPr lang="en-US" sz="3200" b="0" i="1" smtClean="0">
                        <a:latin typeface="Cambria Math" charset="0"/>
                      </a:rPr>
                      <m:t>𝜀</m:t>
                    </m:r>
                    <m:sSub>
                      <m:sSubPr>
                        <m:ctrlPr>
                          <a:rPr lang="en-US" sz="3200" b="0" i="1" smtClean="0">
                            <a:latin typeface="Cambria Math"/>
                          </a:rPr>
                        </m:ctrlPr>
                      </m:sSubPr>
                      <m:e>
                        <m:r>
                          <a:rPr lang="en-US" sz="3200" b="0" i="1" smtClean="0">
                            <a:latin typeface="Cambria Math" charset="0"/>
                          </a:rPr>
                          <m:t>𝜅</m:t>
                        </m:r>
                      </m:e>
                      <m:sub>
                        <m:r>
                          <a:rPr lang="en-US" sz="3200" b="0" i="1" smtClean="0">
                            <a:latin typeface="Cambria Math" charset="0"/>
                          </a:rPr>
                          <m:t>0</m:t>
                        </m:r>
                      </m:sub>
                    </m:sSub>
                  </m:oMath>
                </a14:m>
                <a:endParaRPr lang="en-US" sz="3200" dirty="0"/>
              </a:p>
            </p:txBody>
          </p:sp>
        </mc:Choice>
        <mc:Fallback xmlns="">
          <p:sp>
            <p:nvSpPr>
              <p:cNvPr id="30" name="TextBox 6"/>
              <p:cNvSpPr txBox="1">
                <a:spLocks noRot="1" noChangeAspect="1" noMove="1" noResize="1" noEditPoints="1" noAdjustHandles="1" noChangeArrowheads="1" noChangeShapeType="1" noTextEdit="1"/>
              </p:cNvSpPr>
              <p:nvPr/>
            </p:nvSpPr>
            <p:spPr>
              <a:xfrm>
                <a:off x="406163" y="4366101"/>
                <a:ext cx="1480983" cy="49244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6290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2501483" y="2267669"/>
                <a:ext cx="5256584" cy="24653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𝑀</m:t>
                      </m:r>
                      <m:r>
                        <a:rPr lang="en-US" sz="2800" b="0" i="1" smtClean="0">
                          <a:latin typeface="Cambria Math" charset="0"/>
                        </a:rPr>
                        <m:t>=</m:t>
                      </m:r>
                      <m:d>
                        <m:dPr>
                          <m:begChr m:val="{"/>
                          <m:endChr m:val=""/>
                          <m:ctrlPr>
                            <a:rPr lang="en-US" sz="2800" i="1" smtClean="0">
                              <a:latin typeface="Cambria Math"/>
                            </a:rPr>
                          </m:ctrlPr>
                        </m:dPr>
                        <m:e>
                          <m:eqArr>
                            <m:eqArrPr>
                              <m:ctrlPr>
                                <a:rPr lang="en-US" sz="2800" i="1" smtClean="0">
                                  <a:latin typeface="Cambria Math"/>
                                </a:rPr>
                              </m:ctrlPr>
                            </m:eqArrPr>
                            <m:e>
                              <m:nary>
                                <m:naryPr>
                                  <m:chr m:val="∑"/>
                                  <m:ctrlPr>
                                    <a:rPr lang="en-US" sz="2800" b="0" i="1" smtClean="0">
                                      <a:latin typeface="Cambria Math"/>
                                    </a:rPr>
                                  </m:ctrlPr>
                                </m:naryPr>
                                <m:sub>
                                  <m:r>
                                    <a:rPr lang="en-US" sz="2800" b="0" i="1" smtClean="0">
                                      <a:latin typeface="Cambria Math"/>
                                    </a:rPr>
                                    <m:t>𝑖</m:t>
                                  </m:r>
                                </m:sub>
                                <m:sup>
                                  <m:r>
                                    <a:rPr lang="en-US" sz="2800" b="0" i="1" smtClean="0">
                                      <a:latin typeface="Cambria Math"/>
                                    </a:rPr>
                                    <m:t>∞</m:t>
                                  </m:r>
                                </m:sup>
                                <m:e>
                                  <m:sSup>
                                    <m:sSupPr>
                                      <m:ctrlPr>
                                        <a:rPr lang="en-US" sz="2800" b="0" i="1" smtClean="0">
                                          <a:latin typeface="Cambria Math"/>
                                        </a:rPr>
                                      </m:ctrlPr>
                                    </m:sSupPr>
                                    <m:e>
                                      <m:r>
                                        <a:rPr lang="en-US" sz="2800" b="0" i="1" smtClean="0">
                                          <a:latin typeface="Cambria Math"/>
                                        </a:rPr>
                                        <m:t>𝜖</m:t>
                                      </m:r>
                                    </m:e>
                                    <m:sup>
                                      <m:r>
                                        <a:rPr lang="en-US" sz="2800" b="0" i="1" smtClean="0">
                                          <a:latin typeface="Cambria Math"/>
                                        </a:rPr>
                                        <m:t>𝑖</m:t>
                                      </m:r>
                                    </m:sup>
                                  </m:sSup>
                                </m:e>
                              </m:nary>
                              <m:sSub>
                                <m:sSubPr>
                                  <m:ctrlPr>
                                    <a:rPr lang="en-US" sz="2800" b="0" i="1" smtClean="0">
                                      <a:latin typeface="Cambria Math"/>
                                    </a:rPr>
                                  </m:ctrlPr>
                                </m:sSubPr>
                                <m:e>
                                  <m:r>
                                    <a:rPr lang="en-US" sz="2800" b="0" i="1" smtClean="0">
                                      <a:latin typeface="Cambria Math"/>
                                    </a:rPr>
                                    <m:t>𝑀</m:t>
                                  </m:r>
                                </m:e>
                                <m:sub>
                                  <m:r>
                                    <a:rPr lang="en-US" sz="2800" b="0" i="1" smtClean="0">
                                      <a:latin typeface="Cambria Math"/>
                                    </a:rPr>
                                    <m:t>𝑖𝑒</m:t>
                                  </m:r>
                                </m:sub>
                              </m:sSub>
                              <m:d>
                                <m:dPr>
                                  <m:ctrlPr>
                                    <a:rPr lang="en-US" sz="2800" b="0" i="1" smtClean="0">
                                      <a:latin typeface="Cambria Math"/>
                                    </a:rPr>
                                  </m:ctrlPr>
                                </m:dPr>
                                <m:e>
                                  <m:r>
                                    <a:rPr lang="en-US" sz="2800" b="1" i="0" smtClean="0">
                                      <a:latin typeface="Cambria Math" charset="0"/>
                                    </a:rPr>
                                    <m:t>𝐱</m:t>
                                  </m:r>
                                  <m:r>
                                    <a:rPr lang="en-US" sz="2800" b="0" i="1" smtClean="0">
                                      <a:latin typeface="Cambria Math" charset="0"/>
                                    </a:rPr>
                                    <m:t>,</m:t>
                                  </m:r>
                                  <m:r>
                                    <a:rPr lang="en-US" sz="2800" b="1" i="0" smtClean="0">
                                      <a:latin typeface="Cambria Math" charset="0"/>
                                    </a:rPr>
                                    <m:t>𝐲</m:t>
                                  </m:r>
                                  <m:r>
                                    <a:rPr lang="en-US" sz="2800" b="0" i="1" smtClean="0">
                                      <a:latin typeface="Cambria Math" charset="0"/>
                                    </a:rPr>
                                    <m:t>,</m:t>
                                  </m:r>
                                  <m:r>
                                    <a:rPr lang="en-US" sz="2800" b="0" i="1" smtClean="0">
                                      <a:latin typeface="Cambria Math"/>
                                    </a:rPr>
                                    <m:t>𝑡</m:t>
                                  </m:r>
                                </m:e>
                              </m:d>
                              <m:r>
                                <a:rPr lang="en-US" sz="2800" b="0" i="1" smtClean="0">
                                  <a:latin typeface="Cambria Math" charset="0"/>
                                </a:rPr>
                                <m:t>  </m:t>
                              </m:r>
                              <m:r>
                                <a:rPr lang="en-US" sz="2800" b="0" i="1" smtClean="0">
                                  <a:latin typeface="Cambria Math"/>
                                </a:rPr>
                                <m:t>𝑖𝑛</m:t>
                              </m:r>
                              <m:r>
                                <a:rPr lang="en-US" sz="2800" b="0" i="1" smtClean="0">
                                  <a:latin typeface="Cambria Math"/>
                                </a:rPr>
                                <m:t> </m:t>
                              </m:r>
                              <m:sSub>
                                <m:sSubPr>
                                  <m:ctrlPr>
                                    <a:rPr lang="en-US" sz="2800" b="0" i="1" smtClean="0">
                                      <a:latin typeface="Cambria Math"/>
                                    </a:rPr>
                                  </m:ctrlPr>
                                </m:sSubPr>
                                <m:e>
                                  <m:r>
                                    <m:rPr>
                                      <m:sty m:val="p"/>
                                    </m:rPr>
                                    <a:rPr lang="en-US" sz="2800" b="0" i="0" smtClean="0">
                                      <a:latin typeface="Cambria Math"/>
                                    </a:rPr>
                                    <m:t>Ω</m:t>
                                  </m:r>
                                </m:e>
                                <m:sub>
                                  <m:r>
                                    <a:rPr lang="en-US" sz="2800" b="0" i="1" smtClean="0">
                                      <a:latin typeface="Cambria Math"/>
                                    </a:rPr>
                                    <m:t>𝑒</m:t>
                                  </m:r>
                                </m:sub>
                              </m:sSub>
                            </m:e>
                            <m:e>
                              <m:nary>
                                <m:naryPr>
                                  <m:chr m:val="∑"/>
                                  <m:ctrlPr>
                                    <a:rPr lang="en-US" sz="2800" i="1" smtClean="0">
                                      <a:latin typeface="Cambria Math"/>
                                    </a:rPr>
                                  </m:ctrlPr>
                                </m:naryPr>
                                <m:sub>
                                  <m:r>
                                    <a:rPr lang="en-US" sz="2800" b="0" i="1" smtClean="0">
                                      <a:latin typeface="Cambria Math" charset="0"/>
                                    </a:rPr>
                                    <m:t>𝑖</m:t>
                                  </m:r>
                                  <m:r>
                                    <a:rPr lang="en-US" sz="2800" i="1">
                                      <a:latin typeface="Cambria Math" charset="0"/>
                                    </a:rPr>
                                    <m:t>=1</m:t>
                                  </m:r>
                                </m:sub>
                                <m:sup>
                                  <m:r>
                                    <a:rPr lang="en-US" sz="2800" i="1">
                                      <a:latin typeface="Cambria Math" charset="0"/>
                                      <a:ea typeface="Cambria Math" charset="0"/>
                                      <a:cs typeface="Cambria Math" charset="0"/>
                                    </a:rPr>
                                    <m:t>∞</m:t>
                                  </m:r>
                                </m:sup>
                                <m:e>
                                  <m:sSup>
                                    <m:sSupPr>
                                      <m:ctrlPr>
                                        <a:rPr lang="en-US" sz="2800" i="1">
                                          <a:latin typeface="Cambria Math"/>
                                        </a:rPr>
                                      </m:ctrlPr>
                                    </m:sSupPr>
                                    <m:e>
                                      <m:r>
                                        <a:rPr lang="en-US" sz="2800" i="1">
                                          <a:latin typeface="Cambria Math" charset="0"/>
                                        </a:rPr>
                                        <m:t>𝜀</m:t>
                                      </m:r>
                                    </m:e>
                                    <m:sup>
                                      <m:r>
                                        <a:rPr lang="en-US" sz="2800" i="1">
                                          <a:latin typeface="Cambria Math" charset="0"/>
                                        </a:rPr>
                                        <m:t>𝑖</m:t>
                                      </m:r>
                                    </m:sup>
                                  </m:sSup>
                                </m:e>
                              </m:nary>
                              <m:sSub>
                                <m:sSubPr>
                                  <m:ctrlPr>
                                    <a:rPr lang="en-US" sz="2800" b="0" i="1" smtClean="0">
                                      <a:latin typeface="Cambria Math"/>
                                    </a:rPr>
                                  </m:ctrlPr>
                                </m:sSubPr>
                                <m:e>
                                  <m:r>
                                    <a:rPr lang="en-US" sz="2800" i="1" smtClean="0">
                                      <a:latin typeface="Cambria Math"/>
                                    </a:rPr>
                                    <m:t>𝑀</m:t>
                                  </m:r>
                                </m:e>
                                <m:sub>
                                  <m:r>
                                    <a:rPr lang="en-US" sz="2800" b="0" i="1" smtClean="0">
                                      <a:latin typeface="Cambria Math"/>
                                    </a:rPr>
                                    <m:t>𝑖𝑐</m:t>
                                  </m:r>
                                </m:sub>
                              </m:sSub>
                              <m:r>
                                <a:rPr lang="en-US" sz="2800" b="0" i="1" smtClean="0">
                                  <a:latin typeface="Cambria Math" charset="0"/>
                                </a:rPr>
                                <m:t>(</m:t>
                              </m:r>
                              <m:r>
                                <a:rPr lang="en-US" sz="2800" b="1" i="0" smtClean="0">
                                  <a:latin typeface="Cambria Math" charset="0"/>
                                </a:rPr>
                                <m:t>𝐱</m:t>
                              </m:r>
                              <m:r>
                                <a:rPr lang="en-US" sz="2800" b="0" i="1" smtClean="0">
                                  <a:latin typeface="Cambria Math" charset="0"/>
                                </a:rPr>
                                <m:t>,</m:t>
                              </m:r>
                              <m:r>
                                <a:rPr lang="en-US" sz="2800" b="1" i="0" smtClean="0">
                                  <a:latin typeface="Cambria Math" charset="0"/>
                                </a:rPr>
                                <m:t>𝐲</m:t>
                              </m:r>
                              <m:r>
                                <a:rPr lang="en-US" sz="2800" b="0" i="1" smtClean="0">
                                  <a:latin typeface="Cambria Math" charset="0"/>
                                </a:rPr>
                                <m:t>,</m:t>
                              </m:r>
                              <m:r>
                                <a:rPr lang="en-US" sz="2800" b="0" i="1" smtClean="0">
                                  <a:latin typeface="Cambria Math"/>
                                </a:rPr>
                                <m:t>𝑡</m:t>
                              </m:r>
                              <m:r>
                                <a:rPr lang="en-US" sz="2800" b="0" i="1" smtClean="0">
                                  <a:latin typeface="Cambria Math" charset="0"/>
                                </a:rPr>
                                <m:t>)   </m:t>
                              </m:r>
                              <m:r>
                                <a:rPr lang="en-US" sz="2800" b="0" i="1" smtClean="0">
                                  <a:latin typeface="Cambria Math" charset="0"/>
                                </a:rPr>
                                <m:t>𝑖𝑛</m:t>
                              </m:r>
                              <m:r>
                                <a:rPr lang="en-US" sz="2800" b="0" i="1" smtClean="0">
                                  <a:latin typeface="Cambria Math" charset="0"/>
                                </a:rPr>
                                <m:t> </m:t>
                              </m:r>
                              <m:sSub>
                                <m:sSubPr>
                                  <m:ctrlPr>
                                    <a:rPr lang="en-US" sz="2800" b="0" i="1" smtClean="0">
                                      <a:latin typeface="Cambria Math"/>
                                    </a:rPr>
                                  </m:ctrlPr>
                                </m:sSubPr>
                                <m:e>
                                  <m:r>
                                    <m:rPr>
                                      <m:sty m:val="p"/>
                                    </m:rPr>
                                    <a:rPr lang="en-US" sz="2800" b="0" i="0" smtClean="0">
                                      <a:latin typeface="Cambria Math"/>
                                    </a:rPr>
                                    <m:t>Ω</m:t>
                                  </m:r>
                                </m:e>
                                <m:sub>
                                  <m:r>
                                    <a:rPr lang="en-US" sz="2800" b="0" i="1" smtClean="0">
                                      <a:latin typeface="Cambria Math"/>
                                    </a:rPr>
                                    <m:t>𝑐</m:t>
                                  </m:r>
                                </m:sub>
                              </m:sSub>
                            </m:e>
                          </m:eqArr>
                        </m:e>
                      </m:d>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501483" y="2267669"/>
                <a:ext cx="5256584" cy="2465355"/>
              </a:xfrm>
              <a:prstGeom prst="rect">
                <a:avLst/>
              </a:prstGeom>
              <a:blipFill rotWithShape="1">
                <a:blip r:embed="rId2"/>
                <a:stretch>
                  <a:fillRect/>
                </a:stretch>
              </a:blipFill>
            </p:spPr>
            <p:txBody>
              <a:bodyPr/>
              <a:lstStyle/>
              <a:p>
                <a:r>
                  <a:rPr lang="en-US">
                    <a:noFill/>
                  </a:rPr>
                  <a:t> </a:t>
                </a:r>
              </a:p>
            </p:txBody>
          </p:sp>
        </mc:Fallback>
      </mc:AlternateContent>
      <p:sp>
        <p:nvSpPr>
          <p:cNvPr id="10" name="TextBox 9"/>
          <p:cNvSpPr txBox="1"/>
          <p:nvPr/>
        </p:nvSpPr>
        <p:spPr>
          <a:xfrm>
            <a:off x="158475" y="1145192"/>
            <a:ext cx="7937625" cy="954107"/>
          </a:xfrm>
          <a:prstGeom prst="rect">
            <a:avLst/>
          </a:prstGeom>
          <a:noFill/>
        </p:spPr>
        <p:txBody>
          <a:bodyPr wrap="square" rtlCol="0">
            <a:spAutoFit/>
          </a:bodyPr>
          <a:lstStyle/>
          <a:p>
            <a:r>
              <a:rPr lang="en-US" sz="2800" dirty="0" smtClean="0"/>
              <a:t>Define two space scales: coarse and fine scales</a:t>
            </a:r>
          </a:p>
          <a:p>
            <a:r>
              <a:rPr lang="en-US" sz="2800" dirty="0" smtClean="0"/>
              <a:t>And expand magnetization in terms of </a:t>
            </a:r>
            <a:r>
              <a:rPr lang="en-US" sz="2800" dirty="0" smtClean="0">
                <a:sym typeface="Symbol"/>
              </a:rPr>
              <a:t></a:t>
            </a:r>
            <a:r>
              <a:rPr lang="en-US" sz="2800" dirty="0" smtClean="0"/>
              <a:t> </a:t>
            </a:r>
            <a:endParaRPr lang="en-US" sz="2800" dirty="0"/>
          </a:p>
        </p:txBody>
      </p:sp>
      <mc:AlternateContent xmlns:mc="http://schemas.openxmlformats.org/markup-compatibility/2006" xmlns:a14="http://schemas.microsoft.com/office/drawing/2010/main">
        <mc:Choice Requires="a14">
          <p:sp>
            <p:nvSpPr>
              <p:cNvPr id="13" name="TextBox 12"/>
              <p:cNvSpPr txBox="1"/>
              <p:nvPr/>
            </p:nvSpPr>
            <p:spPr>
              <a:xfrm>
                <a:off x="1079872" y="2923182"/>
                <a:ext cx="949747" cy="7412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1" i="0" smtClean="0">
                          <a:latin typeface="Cambria Math" charset="0"/>
                        </a:rPr>
                        <m:t>𝐲</m:t>
                      </m:r>
                      <m:r>
                        <a:rPr lang="en-US" sz="2800" b="0" i="1" smtClean="0">
                          <a:latin typeface="Cambria Math" charset="0"/>
                        </a:rPr>
                        <m:t>=</m:t>
                      </m:r>
                      <m:f>
                        <m:fPr>
                          <m:ctrlPr>
                            <a:rPr lang="en-US" sz="2800" b="0" i="1" smtClean="0">
                              <a:latin typeface="Cambria Math"/>
                            </a:rPr>
                          </m:ctrlPr>
                        </m:fPr>
                        <m:num>
                          <m:r>
                            <a:rPr lang="en-US" sz="2800" b="1" i="0" smtClean="0">
                              <a:latin typeface="Cambria Math" charset="0"/>
                            </a:rPr>
                            <m:t>𝐱</m:t>
                          </m:r>
                        </m:num>
                        <m:den>
                          <m:r>
                            <m:rPr>
                              <m:sty m:val="p"/>
                            </m:rPr>
                            <a:rPr lang="en-US" sz="2800" b="0" i="0" smtClean="0">
                              <a:latin typeface="Cambria Math" charset="0"/>
                            </a:rPr>
                            <m:t>ε</m:t>
                          </m:r>
                        </m:den>
                      </m:f>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79872" y="2923182"/>
                <a:ext cx="949747" cy="741293"/>
              </a:xfrm>
              <a:prstGeom prst="rect">
                <a:avLst/>
              </a:prstGeom>
              <a:blipFill rotWithShape="1">
                <a:blip r:embed="rId3"/>
                <a:stretch>
                  <a:fillRect/>
                </a:stretch>
              </a:blipFill>
            </p:spPr>
            <p:txBody>
              <a:bodyPr/>
              <a:lstStyle/>
              <a:p>
                <a:r>
                  <a:rPr lang="en-US">
                    <a:noFill/>
                  </a:rPr>
                  <a:t> </a:t>
                </a:r>
              </a:p>
            </p:txBody>
          </p:sp>
        </mc:Fallback>
      </mc:AlternateContent>
      <p:sp>
        <p:nvSpPr>
          <p:cNvPr id="15" name="TextBox 9"/>
          <p:cNvSpPr txBox="1"/>
          <p:nvPr/>
        </p:nvSpPr>
        <p:spPr>
          <a:xfrm>
            <a:off x="327667" y="5147989"/>
            <a:ext cx="7937625" cy="954107"/>
          </a:xfrm>
          <a:prstGeom prst="rect">
            <a:avLst/>
          </a:prstGeom>
          <a:noFill/>
        </p:spPr>
        <p:txBody>
          <a:bodyPr wrap="square" rtlCol="0">
            <a:spAutoFit/>
          </a:bodyPr>
          <a:lstStyle/>
          <a:p>
            <a:r>
              <a:rPr lang="en-US" sz="2800" dirty="0" smtClean="0"/>
              <a:t>Match </a:t>
            </a:r>
            <a:r>
              <a:rPr lang="en-US" sz="2800" dirty="0"/>
              <a:t>powers (0,1,2) of </a:t>
            </a:r>
            <a:r>
              <a:rPr lang="en-US" sz="2800" dirty="0">
                <a:sym typeface="Symbol"/>
              </a:rPr>
              <a:t></a:t>
            </a:r>
            <a:r>
              <a:rPr lang="en-US" sz="2800" dirty="0"/>
              <a:t> </a:t>
            </a:r>
            <a:r>
              <a:rPr lang="en-US" sz="2800" dirty="0" smtClean="0"/>
              <a:t>using the PDE, get relationships between coefficient functions  </a:t>
            </a:r>
            <a:endParaRPr lang="en-US" sz="2800" dirty="0"/>
          </a:p>
        </p:txBody>
      </p:sp>
    </p:spTree>
    <p:extLst>
      <p:ext uri="{BB962C8B-B14F-4D97-AF65-F5344CB8AC3E}">
        <p14:creationId xmlns:p14="http://schemas.microsoft.com/office/powerpoint/2010/main" val="24525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73349" y="1711037"/>
                <a:ext cx="9001000" cy="3111301"/>
              </a:xfrm>
              <a:prstGeom prst="rect">
                <a:avLst/>
              </a:prstGeom>
              <a:ln w="38100">
                <a:solidFill>
                  <a:srgbClr val="FFC000"/>
                </a:solidFill>
              </a:ln>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US" sz="2000" i="1" smtClean="0">
                              <a:solidFill>
                                <a:srgbClr val="000000"/>
                              </a:solidFill>
                              <a:latin typeface="Cambria Math"/>
                              <a:ea typeface="Cambria Math" pitchFamily="18" charset="0"/>
                            </a:rPr>
                          </m:ctrlPr>
                        </m:eqArrPr>
                        <m:e>
                          <m:f>
                            <m:fPr>
                              <m:ctrlPr>
                                <a:rPr lang="en-US" sz="2000" i="1">
                                  <a:solidFill>
                                    <a:srgbClr val="000000"/>
                                  </a:solidFill>
                                  <a:latin typeface="Cambria Math"/>
                                  <a:ea typeface="Cambria Math" pitchFamily="18" charset="0"/>
                                </a:rPr>
                              </m:ctrlPr>
                            </m:fPr>
                            <m:num>
                              <m:r>
                                <a:rPr lang="en-US" sz="2000">
                                  <a:solidFill>
                                    <a:srgbClr val="000000"/>
                                  </a:solidFill>
                                  <a:latin typeface="Cambria Math" pitchFamily="18" charset="0"/>
                                  <a:ea typeface="Cambria Math" pitchFamily="18" charset="0"/>
                                </a:rPr>
                                <m:t>𝜕</m:t>
                              </m:r>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𝑒</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num>
                            <m:den>
                              <m:r>
                                <a:rPr lang="en-US" sz="2000">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den>
                          </m:f>
                          <m:r>
                            <a:rPr lang="en-US" sz="2000">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𝑐</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sSup>
                            <m:sSupPr>
                              <m:ctrlPr>
                                <a:rPr lang="en-US" sz="2000" i="1">
                                  <a:solidFill>
                                    <a:srgbClr val="000000"/>
                                  </a:solidFill>
                                  <a:latin typeface="Cambria Math"/>
                                  <a:ea typeface="Cambria Math" pitchFamily="18" charset="0"/>
                                </a:rPr>
                              </m:ctrlPr>
                            </m:sSupPr>
                            <m:e>
                              <m:sSup>
                                <m:sSupPr>
                                  <m:ctrlPr>
                                    <a:rPr lang="en-US" sz="2000" i="1" smtClean="0">
                                      <a:solidFill>
                                        <a:srgbClr val="000000"/>
                                      </a:solidFill>
                                      <a:latin typeface="Cambria Math"/>
                                      <a:ea typeface="Cambria Math" pitchFamily="18" charset="0"/>
                                    </a:rPr>
                                  </m:ctrlPr>
                                </m:sSupPr>
                                <m:e>
                                  <m:r>
                                    <a:rPr lang="en-US" sz="2000" i="1" smtClean="0">
                                      <a:solidFill>
                                        <a:srgbClr val="000000"/>
                                      </a:solidFill>
                                      <a:latin typeface="Cambria Math" pitchFamily="18" charset="0"/>
                                      <a:ea typeface="Cambria Math" pitchFamily="18" charset="0"/>
                                    </a:rPr>
                                    <m:t>𝛾</m:t>
                                  </m:r>
                                </m:e>
                                <m:sup>
                                  <m:r>
                                    <a:rPr lang="en-US" sz="2000" i="1" smtClean="0">
                                      <a:solidFill>
                                        <a:srgbClr val="000000"/>
                                      </a:solidFill>
                                      <a:latin typeface="Cambria Math" pitchFamily="18" charset="0"/>
                                      <a:ea typeface="Cambria Math" pitchFamily="18" charset="0"/>
                                    </a:rPr>
                                    <m:t>2</m:t>
                                  </m:r>
                                </m:sup>
                              </m:sSup>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𝐷</m:t>
                                  </m:r>
                                </m:e>
                              </m:acc>
                            </m:e>
                            <m:sup>
                              <m:r>
                                <a:rPr lang="en-US" sz="2000" i="1">
                                  <a:solidFill>
                                    <a:srgbClr val="000000"/>
                                  </a:solidFill>
                                  <a:latin typeface="Cambria Math" pitchFamily="18" charset="0"/>
                                  <a:ea typeface="Cambria Math" pitchFamily="18" charset="0"/>
                                </a:rPr>
                                <m:t>𝑒</m:t>
                              </m:r>
                            </m:sup>
                          </m:sSup>
                          <m:sSup>
                            <m:sSupPr>
                              <m:ctrlPr>
                                <a:rPr lang="en-US" sz="2000" i="1">
                                  <a:solidFill>
                                    <a:srgbClr val="000000"/>
                                  </a:solidFill>
                                  <a:latin typeface="Cambria Math"/>
                                  <a:ea typeface="Cambria Math" pitchFamily="18" charset="0"/>
                                </a:rPr>
                              </m:ctrlPr>
                            </m:sSupPr>
                            <m:e>
                              <m:r>
                                <a:rPr lang="en-US" sz="2000">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a:solidFill>
                                    <a:srgbClr val="000000"/>
                                  </a:solidFill>
                                  <a:latin typeface="Cambria Math" pitchFamily="18" charset="0"/>
                                  <a:ea typeface="Cambria Math" pitchFamily="18" charset="0"/>
                                </a:rPr>
                                <m:t>∥</m:t>
                              </m:r>
                            </m:e>
                            <m:sup>
                              <m:r>
                                <a:rPr lang="en-US" sz="2000" i="1">
                                  <a:solidFill>
                                    <a:srgbClr val="000000"/>
                                  </a:solidFill>
                                  <a:latin typeface="Cambria Math" pitchFamily="18" charset="0"/>
                                  <a:ea typeface="Cambria Math" pitchFamily="18" charset="0"/>
                                </a:rPr>
                                <m:t>2</m:t>
                              </m:r>
                            </m:sup>
                          </m:sSup>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𝑒</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f>
                            <m:fPr>
                              <m:ctrlPr>
                                <a:rPr lang="en-US" sz="2000" i="1">
                                  <a:solidFill>
                                    <a:srgbClr val="000000"/>
                                  </a:solidFill>
                                  <a:latin typeface="Cambria Math"/>
                                  <a:ea typeface="Cambria Math" pitchFamily="18" charset="0"/>
                                </a:rPr>
                              </m:ctrlPr>
                            </m:fPr>
                            <m:num>
                              <m:r>
                                <a:rPr lang="en-US" sz="2000" i="1">
                                  <a:solidFill>
                                    <a:srgbClr val="000000"/>
                                  </a:solidFill>
                                  <a:latin typeface="Cambria Math" pitchFamily="18" charset="0"/>
                                  <a:ea typeface="Cambria Math" pitchFamily="18" charset="0"/>
                                </a:rPr>
                                <m:t>1</m:t>
                              </m:r>
                            </m:num>
                            <m:den>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𝑒</m:t>
                                  </m:r>
                                </m:sup>
                              </m:sSup>
                            </m:den>
                          </m:f>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𝑒</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f>
                            <m:fPr>
                              <m:ctrlPr>
                                <a:rPr lang="en-US" sz="2000" i="1">
                                  <a:solidFill>
                                    <a:srgbClr val="000000"/>
                                  </a:solidFill>
                                  <a:latin typeface="Cambria Math"/>
                                  <a:ea typeface="Cambria Math" pitchFamily="18" charset="0"/>
                                </a:rPr>
                              </m:ctrlPr>
                            </m:fPr>
                            <m:num>
                              <m:r>
                                <a:rPr lang="en-US" sz="2000" i="1">
                                  <a:solidFill>
                                    <a:srgbClr val="000000"/>
                                  </a:solidFill>
                                  <a:latin typeface="Cambria Math" pitchFamily="18" charset="0"/>
                                  <a:ea typeface="Cambria Math" pitchFamily="18" charset="0"/>
                                </a:rPr>
                                <m:t>1</m:t>
                              </m:r>
                            </m:num>
                            <m:den>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𝑖</m:t>
                                  </m:r>
                                </m:sup>
                              </m:sSup>
                            </m:den>
                          </m:f>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𝑖</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e>
                        <m:e>
                          <m:f>
                            <m:fPr>
                              <m:ctrlPr>
                                <a:rPr lang="en-US" sz="2000" i="1">
                                  <a:solidFill>
                                    <a:srgbClr val="000000"/>
                                  </a:solidFill>
                                  <a:latin typeface="Cambria Math"/>
                                  <a:ea typeface="Cambria Math" pitchFamily="18" charset="0"/>
                                </a:rPr>
                              </m:ctrlPr>
                            </m:fPr>
                            <m:num>
                              <m:r>
                                <a:rPr lang="en-US" sz="2000">
                                  <a:solidFill>
                                    <a:srgbClr val="000000"/>
                                  </a:solidFill>
                                  <a:latin typeface="Cambria Math" pitchFamily="18" charset="0"/>
                                  <a:ea typeface="Cambria Math" pitchFamily="18" charset="0"/>
                                </a:rPr>
                                <m:t>𝜕</m:t>
                              </m:r>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𝑖</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num>
                            <m:den>
                              <m:r>
                                <a:rPr lang="en-US" sz="2000">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den>
                          </m:f>
                          <m:r>
                            <a:rPr lang="en-US" sz="2000">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𝑐</m:t>
                          </m:r>
                          <m:d>
                            <m:dPr>
                              <m:ctrlPr>
                                <a:rPr lang="en-US" sz="2000" i="1">
                                  <a:solidFill>
                                    <a:srgbClr val="000000"/>
                                  </a:solidFill>
                                  <a:latin typeface="Cambria Math"/>
                                  <a:ea typeface="Cambria Math" pitchFamily="18" charset="0"/>
                                </a:rPr>
                              </m:ctrlPr>
                            </m:dPr>
                            <m:e>
                              <m:r>
                                <a:rPr lang="en-US" sz="2000" i="1">
                                  <a:solidFill>
                                    <a:srgbClr val="000000"/>
                                  </a:solidFill>
                                  <a:latin typeface="Cambria Math" pitchFamily="18" charset="0"/>
                                  <a:ea typeface="Cambria Math" pitchFamily="18" charset="0"/>
                                </a:rPr>
                                <m:t>𝑡</m:t>
                              </m:r>
                            </m:e>
                          </m:d>
                          <m:sSup>
                            <m:sSupPr>
                              <m:ctrlPr>
                                <a:rPr lang="en-US" sz="2000" i="1" smtClean="0">
                                  <a:solidFill>
                                    <a:srgbClr val="000000"/>
                                  </a:solidFill>
                                  <a:latin typeface="Cambria Math"/>
                                  <a:ea typeface="Cambria Math" pitchFamily="18" charset="0"/>
                                </a:rPr>
                              </m:ctrlPr>
                            </m:sSupPr>
                            <m:e>
                              <m:r>
                                <a:rPr lang="en-US" sz="2000" i="1" smtClean="0">
                                  <a:solidFill>
                                    <a:srgbClr val="000000"/>
                                  </a:solidFill>
                                  <a:latin typeface="Cambria Math" pitchFamily="18" charset="0"/>
                                  <a:ea typeface="Cambria Math" pitchFamily="18" charset="0"/>
                                </a:rPr>
                                <m:t>𝛾</m:t>
                              </m:r>
                            </m:e>
                            <m:sup>
                              <m:r>
                                <a:rPr lang="en-US" sz="2000" i="1" smtClean="0">
                                  <a:solidFill>
                                    <a:srgbClr val="000000"/>
                                  </a:solidFill>
                                  <a:latin typeface="Cambria Math" pitchFamily="18" charset="0"/>
                                  <a:ea typeface="Cambria Math" pitchFamily="18" charset="0"/>
                                </a:rPr>
                                <m:t>2</m:t>
                              </m:r>
                            </m:sup>
                          </m:sSup>
                          <m:sSup>
                            <m:sSupPr>
                              <m:ctrlPr>
                                <a:rPr lang="en-US" sz="2000" i="1">
                                  <a:solidFill>
                                    <a:srgbClr val="000000"/>
                                  </a:solidFill>
                                  <a:latin typeface="Cambria Math"/>
                                  <a:ea typeface="Cambria Math" pitchFamily="18" charset="0"/>
                                </a:rPr>
                              </m:ctrlPr>
                            </m:sSup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𝐷</m:t>
                                  </m:r>
                                </m:e>
                              </m:acc>
                            </m:e>
                            <m:sup>
                              <m:r>
                                <a:rPr lang="en-US" sz="2000" i="1">
                                  <a:solidFill>
                                    <a:srgbClr val="000000"/>
                                  </a:solidFill>
                                  <a:latin typeface="Cambria Math" pitchFamily="18" charset="0"/>
                                  <a:ea typeface="Cambria Math" pitchFamily="18" charset="0"/>
                                </a:rPr>
                                <m:t>𝑖</m:t>
                              </m:r>
                            </m:sup>
                          </m:sSup>
                          <m:sSup>
                            <m:sSupPr>
                              <m:ctrlPr>
                                <a:rPr lang="en-US" sz="2000" i="1">
                                  <a:solidFill>
                                    <a:srgbClr val="000000"/>
                                  </a:solidFill>
                                  <a:latin typeface="Cambria Math"/>
                                  <a:ea typeface="Cambria Math" pitchFamily="18" charset="0"/>
                                </a:rPr>
                              </m:ctrlPr>
                            </m:sSupPr>
                            <m:e>
                              <m:r>
                                <a:rPr lang="en-US" sz="2000">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a:solidFill>
                                    <a:srgbClr val="000000"/>
                                  </a:solidFill>
                                  <a:latin typeface="Cambria Math" pitchFamily="18" charset="0"/>
                                  <a:ea typeface="Cambria Math" pitchFamily="18" charset="0"/>
                                </a:rPr>
                                <m:t>∥</m:t>
                              </m:r>
                            </m:e>
                            <m:sup>
                              <m:r>
                                <a:rPr lang="en-US" sz="2000" i="1">
                                  <a:solidFill>
                                    <a:srgbClr val="000000"/>
                                  </a:solidFill>
                                  <a:latin typeface="Cambria Math" pitchFamily="18" charset="0"/>
                                  <a:ea typeface="Cambria Math" pitchFamily="18" charset="0"/>
                                </a:rPr>
                                <m:t>2</m:t>
                              </m:r>
                            </m:sup>
                          </m:sSup>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𝑖</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f>
                            <m:fPr>
                              <m:ctrlPr>
                                <a:rPr lang="en-US" sz="2000" i="1">
                                  <a:solidFill>
                                    <a:srgbClr val="000000"/>
                                  </a:solidFill>
                                  <a:latin typeface="Cambria Math"/>
                                  <a:ea typeface="Cambria Math" pitchFamily="18" charset="0"/>
                                </a:rPr>
                              </m:ctrlPr>
                            </m:fPr>
                            <m:num>
                              <m:r>
                                <a:rPr lang="en-US" sz="2000" i="1">
                                  <a:solidFill>
                                    <a:srgbClr val="000000"/>
                                  </a:solidFill>
                                  <a:latin typeface="Cambria Math" pitchFamily="18" charset="0"/>
                                  <a:ea typeface="Cambria Math" pitchFamily="18" charset="0"/>
                                </a:rPr>
                                <m:t>1</m:t>
                              </m:r>
                            </m:num>
                            <m:den>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𝑖</m:t>
                                  </m:r>
                                </m:sup>
                              </m:sSup>
                            </m:den>
                          </m:f>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𝑖</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f>
                            <m:fPr>
                              <m:ctrlPr>
                                <a:rPr lang="en-US" sz="2000" i="1">
                                  <a:solidFill>
                                    <a:srgbClr val="000000"/>
                                  </a:solidFill>
                                  <a:latin typeface="Cambria Math"/>
                                  <a:ea typeface="Cambria Math" pitchFamily="18" charset="0"/>
                                </a:rPr>
                              </m:ctrlPr>
                            </m:fPr>
                            <m:num>
                              <m:r>
                                <a:rPr lang="en-US" sz="2000" i="1">
                                  <a:solidFill>
                                    <a:srgbClr val="000000"/>
                                  </a:solidFill>
                                  <a:latin typeface="Cambria Math" pitchFamily="18" charset="0"/>
                                  <a:ea typeface="Cambria Math" pitchFamily="18" charset="0"/>
                                </a:rPr>
                                <m:t>1</m:t>
                              </m:r>
                            </m:num>
                            <m:den>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𝑒</m:t>
                                  </m:r>
                                </m:sup>
                              </m:sSup>
                            </m:den>
                          </m:f>
                          <m:sSup>
                            <m:sSupPr>
                              <m:ctrlPr>
                                <a:rPr lang="en-US" sz="2000" i="1">
                                  <a:solidFill>
                                    <a:srgbClr val="000000"/>
                                  </a:solidFill>
                                  <a:latin typeface="Cambria Math"/>
                                  <a:ea typeface="Cambria Math" pitchFamily="18" charset="0"/>
                                </a:rPr>
                              </m:ctrlPr>
                            </m:sSupPr>
                            <m:e>
                              <m:sSub>
                                <m:sSubPr>
                                  <m:ctrlPr>
                                    <a:rPr lang="en-US" sz="2000" i="1" smtClean="0">
                                      <a:solidFill>
                                        <a:srgbClr val="000000"/>
                                      </a:solidFill>
                                      <a:latin typeface="Cambria Math"/>
                                      <a:ea typeface="Cambria Math" pitchFamily="18" charset="0"/>
                                    </a:rPr>
                                  </m:ctrlPr>
                                </m:sSubPr>
                                <m:e>
                                  <m:acc>
                                    <m:accPr>
                                      <m:chr m:val="̅"/>
                                      <m:ctrlPr>
                                        <a:rPr lang="en-US" sz="2000" i="1" smtClean="0">
                                          <a:solidFill>
                                            <a:srgbClr val="000000"/>
                                          </a:solidFill>
                                          <a:latin typeface="Cambria Math"/>
                                          <a:ea typeface="Cambria Math" pitchFamily="18" charset="0"/>
                                        </a:rPr>
                                      </m:ctrlPr>
                                    </m:accPr>
                                    <m:e>
                                      <m:r>
                                        <a:rPr lang="en-US" sz="2000" i="1" smtClean="0">
                                          <a:solidFill>
                                            <a:srgbClr val="000000"/>
                                          </a:solidFill>
                                          <a:latin typeface="Cambria Math" pitchFamily="18" charset="0"/>
                                          <a:ea typeface="Cambria Math" pitchFamily="18" charset="0"/>
                                        </a:rPr>
                                        <m:t>𝑀</m:t>
                                      </m:r>
                                    </m:e>
                                  </m:acc>
                                </m:e>
                                <m:sub>
                                  <m:r>
                                    <a:rPr lang="en-US" sz="2000" i="1" smtClean="0">
                                      <a:solidFill>
                                        <a:srgbClr val="000000"/>
                                      </a:solidFill>
                                      <a:latin typeface="Cambria Math"/>
                                      <a:ea typeface="Cambria Math" pitchFamily="18" charset="0"/>
                                    </a:rPr>
                                    <m:t>𝑂𝐷𝐸</m:t>
                                  </m:r>
                                </m:sub>
                              </m:sSub>
                            </m:e>
                            <m:sup>
                              <m:r>
                                <a:rPr lang="en-US" sz="2000" i="1">
                                  <a:solidFill>
                                    <a:srgbClr val="000000"/>
                                  </a:solidFill>
                                  <a:latin typeface="Cambria Math" pitchFamily="18" charset="0"/>
                                  <a:ea typeface="Cambria Math" pitchFamily="18" charset="0"/>
                                </a:rPr>
                                <m:t>𝑒</m:t>
                              </m:r>
                            </m:sup>
                          </m:sSup>
                          <m:r>
                            <a:rPr lang="en-US" sz="2000" i="1">
                              <a:solidFill>
                                <a:srgbClr val="000000"/>
                              </a:solidFill>
                              <a:latin typeface="Cambria Math" pitchFamily="18" charset="0"/>
                              <a:ea typeface="Cambria Math" pitchFamily="18" charset="0"/>
                            </a:rPr>
                            <m:t>(</m:t>
                          </m:r>
                          <m:r>
                            <a:rPr lang="en-US" sz="2000" b="1" smtClean="0">
                              <a:solidFill>
                                <a:srgbClr val="000000"/>
                              </a:solidFill>
                              <a:latin typeface="Cambria Math" pitchFamily="18" charset="0"/>
                              <a:ea typeface="Cambria Math" pitchFamily="18" charset="0"/>
                            </a:rPr>
                            <m:t>𝐠</m:t>
                          </m:r>
                          <m: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𝑡</m:t>
                          </m:r>
                          <m:r>
                            <a:rPr lang="en-US" sz="2000" i="1">
                              <a:solidFill>
                                <a:srgbClr val="000000"/>
                              </a:solidFill>
                              <a:latin typeface="Cambria Math" pitchFamily="18" charset="0"/>
                              <a:ea typeface="Cambria Math" pitchFamily="18" charset="0"/>
                            </a:rPr>
                            <m:t>)</m:t>
                          </m:r>
                        </m:e>
                        <m:e>
                          <m:r>
                            <a:rPr lang="en-US" sz="2000" i="1">
                              <a:solidFill>
                                <a:srgbClr val="000000"/>
                              </a:solidFill>
                              <a:latin typeface="Cambria Math"/>
                            </a:rPr>
                            <m:t>𝑐</m:t>
                          </m:r>
                          <m:r>
                            <a:rPr lang="en-US" sz="2000" i="1">
                              <a:solidFill>
                                <a:srgbClr val="000000"/>
                              </a:solidFill>
                              <a:latin typeface="Cambria Math"/>
                            </a:rPr>
                            <m:t>(</m:t>
                          </m:r>
                          <m:r>
                            <a:rPr lang="en-US" sz="2000" i="1">
                              <a:solidFill>
                                <a:srgbClr val="000000"/>
                              </a:solidFill>
                              <a:latin typeface="Cambria Math"/>
                            </a:rPr>
                            <m:t>𝑡</m:t>
                          </m:r>
                          <m:r>
                            <a:rPr lang="en-US" sz="2000" i="1">
                              <a:solidFill>
                                <a:srgbClr val="000000"/>
                              </a:solidFill>
                              <a:latin typeface="Cambria Math"/>
                            </a:rPr>
                            <m:t>)=</m:t>
                          </m:r>
                          <m:sSup>
                            <m:sSupPr>
                              <m:ctrlPr>
                                <a:rPr lang="en-US" sz="2000" i="1">
                                  <a:solidFill>
                                    <a:srgbClr val="000000"/>
                                  </a:solidFill>
                                  <a:latin typeface="Cambria Math"/>
                                </a:rPr>
                              </m:ctrlPr>
                            </m:sSupPr>
                            <m:e>
                              <m:d>
                                <m:dPr>
                                  <m:ctrlPr>
                                    <a:rPr lang="en-US" sz="2000" i="1">
                                      <a:solidFill>
                                        <a:srgbClr val="000000"/>
                                      </a:solidFill>
                                      <a:latin typeface="Cambria Math"/>
                                    </a:rPr>
                                  </m:ctrlPr>
                                </m:dPr>
                                <m:e>
                                  <m:nary>
                                    <m:naryPr>
                                      <m:ctrlPr>
                                        <a:rPr lang="en-US" sz="2000" i="1">
                                          <a:solidFill>
                                            <a:srgbClr val="000000"/>
                                          </a:solidFill>
                                          <a:latin typeface="Cambria Math"/>
                                        </a:rPr>
                                      </m:ctrlPr>
                                    </m:naryPr>
                                    <m:sub>
                                      <m:r>
                                        <a:rPr lang="en-US" sz="2000" i="1">
                                          <a:solidFill>
                                            <a:srgbClr val="000000"/>
                                          </a:solidFill>
                                          <a:latin typeface="Cambria Math"/>
                                        </a:rPr>
                                        <m:t>0</m:t>
                                      </m:r>
                                    </m:sub>
                                    <m:sup>
                                      <m:r>
                                        <a:rPr lang="en-US" sz="2000" i="1">
                                          <a:solidFill>
                                            <a:srgbClr val="000000"/>
                                          </a:solidFill>
                                          <a:latin typeface="Cambria Math"/>
                                        </a:rPr>
                                        <m:t>𝑡</m:t>
                                      </m:r>
                                    </m:sup>
                                    <m:e>
                                      <m:r>
                                        <a:rPr lang="en-US" sz="2000" i="1">
                                          <a:solidFill>
                                            <a:srgbClr val="000000"/>
                                          </a:solidFill>
                                          <a:latin typeface="Cambria Math"/>
                                        </a:rPr>
                                        <m:t>𝑓</m:t>
                                      </m:r>
                                      <m:d>
                                        <m:dPr>
                                          <m:ctrlPr>
                                            <a:rPr lang="en-US" sz="2000" i="1">
                                              <a:solidFill>
                                                <a:srgbClr val="000000"/>
                                              </a:solidFill>
                                              <a:latin typeface="Cambria Math"/>
                                            </a:rPr>
                                          </m:ctrlPr>
                                        </m:dPr>
                                        <m:e>
                                          <m:r>
                                            <a:rPr lang="en-US" sz="2000" i="1">
                                              <a:solidFill>
                                                <a:srgbClr val="000000"/>
                                              </a:solidFill>
                                              <a:latin typeface="Cambria Math"/>
                                            </a:rPr>
                                            <m:t>𝑠</m:t>
                                          </m:r>
                                        </m:e>
                                      </m:d>
                                      <m:r>
                                        <a:rPr lang="en-US" sz="2000" i="1">
                                          <a:solidFill>
                                            <a:srgbClr val="000000"/>
                                          </a:solidFill>
                                          <a:latin typeface="Cambria Math"/>
                                        </a:rPr>
                                        <m:t>𝑑𝑠</m:t>
                                      </m:r>
                                    </m:e>
                                  </m:nary>
                                </m:e>
                              </m:d>
                            </m:e>
                            <m:sup>
                              <m:r>
                                <a:rPr lang="en-US" sz="2000" i="1">
                                  <a:solidFill>
                                    <a:srgbClr val="000000"/>
                                  </a:solidFill>
                                  <a:latin typeface="Cambria Math"/>
                                </a:rPr>
                                <m:t>2</m:t>
                              </m:r>
                            </m:sup>
                          </m:sSup>
                          <m:f>
                            <m:fPr>
                              <m:ctrlPr>
                                <a:rPr lang="en-US" sz="2000" i="1">
                                  <a:solidFill>
                                    <a:srgbClr val="000000"/>
                                  </a:solidFill>
                                  <a:latin typeface="Cambria Math"/>
                                  <a:ea typeface="Cambria Math" pitchFamily="18" charset="0"/>
                                </a:rPr>
                              </m:ctrlPr>
                            </m:fPr>
                            <m:num>
                              <m:r>
                                <a:rPr lang="en-US" sz="2000" i="1">
                                  <a:solidFill>
                                    <a:srgbClr val="000000"/>
                                  </a:solidFill>
                                  <a:latin typeface="Cambria Math" pitchFamily="18" charset="0"/>
                                  <a:ea typeface="Cambria Math" pitchFamily="18" charset="0"/>
                                </a:rPr>
                                <m:t>1</m:t>
                              </m:r>
                            </m:num>
                            <m:den>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𝑖</m:t>
                                  </m:r>
                                </m:sup>
                              </m:sSup>
                            </m:den>
                          </m:f>
                          <m:r>
                            <m:rPr>
                              <m:nor/>
                            </m:rPr>
                            <a:rPr lang="en-US" sz="2000" dirty="0">
                              <a:solidFill>
                                <a:srgbClr val="000000"/>
                              </a:solidFill>
                              <a:latin typeface="Cambria Math" pitchFamily="18" charset="0"/>
                              <a:ea typeface="Cambria Math" pitchFamily="18" charset="0"/>
                            </a:rPr>
                            <m:t> </m:t>
                          </m:r>
                          <m:r>
                            <a:rPr lang="en-US" sz="2000" i="1">
                              <a:solidFill>
                                <a:srgbClr val="000000"/>
                              </a:solidFill>
                              <a:latin typeface="Cambria Math" pitchFamily="18" charset="0"/>
                              <a:ea typeface="Cambria Math" pitchFamily="18" charset="0"/>
                            </a:rPr>
                            <m:t>=</m:t>
                          </m:r>
                          <m:f>
                            <m:fPr>
                              <m:ctrlPr>
                                <a:rPr lang="en-US" sz="2000" i="1" smtClean="0">
                                  <a:solidFill>
                                    <a:srgbClr val="FF0000"/>
                                  </a:solidFill>
                                  <a:latin typeface="Cambria Math"/>
                                  <a:ea typeface="Cambria Math" pitchFamily="18" charset="0"/>
                                </a:rPr>
                              </m:ctrlPr>
                            </m:fPr>
                            <m:num>
                              <m:r>
                                <a:rPr lang="en-US" sz="2000" i="1">
                                  <a:solidFill>
                                    <a:srgbClr val="FF0000"/>
                                  </a:solidFill>
                                  <a:latin typeface="Cambria Math" pitchFamily="18" charset="0"/>
                                  <a:ea typeface="Cambria Math" pitchFamily="18" charset="0"/>
                                </a:rPr>
                                <m:t>𝜅</m:t>
                              </m:r>
                              <m:r>
                                <m:rPr>
                                  <m:lit/>
                                </m:rPr>
                                <a:rPr lang="en-US" sz="2000" i="1">
                                  <a:solidFill>
                                    <a:srgbClr val="FF0000"/>
                                  </a:solidFill>
                                  <a:latin typeface="Cambria Math" pitchFamily="18" charset="0"/>
                                  <a:ea typeface="Cambria Math" pitchFamily="18" charset="0"/>
                                </a:rPr>
                                <m:t>|</m:t>
                              </m:r>
                              <m:r>
                                <a:rPr lang="en-US" sz="2000" i="1">
                                  <a:solidFill>
                                    <a:srgbClr val="FF0000"/>
                                  </a:solidFill>
                                  <a:latin typeface="Cambria Math" pitchFamily="18" charset="0"/>
                                  <a:ea typeface="Cambria Math" pitchFamily="18" charset="0"/>
                                </a:rPr>
                                <m:t>𝜕</m:t>
                              </m:r>
                              <m:sSup>
                                <m:sSupPr>
                                  <m:ctrlPr>
                                    <a:rPr lang="en-US" sz="2000" i="1">
                                      <a:solidFill>
                                        <a:srgbClr val="FF0000"/>
                                      </a:solidFill>
                                      <a:latin typeface="Cambria Math"/>
                                      <a:ea typeface="Cambria Math" pitchFamily="18" charset="0"/>
                                    </a:rPr>
                                  </m:ctrlPr>
                                </m:sSupPr>
                                <m:e>
                                  <m:r>
                                    <m:rPr>
                                      <m:sty m:val="p"/>
                                    </m:rPr>
                                    <a:rPr lang="en-US" sz="2000">
                                      <a:solidFill>
                                        <a:srgbClr val="FF0000"/>
                                      </a:solidFill>
                                      <a:latin typeface="Cambria Math" pitchFamily="18" charset="0"/>
                                      <a:ea typeface="Cambria Math" pitchFamily="18" charset="0"/>
                                    </a:rPr>
                                    <m:t>Ω</m:t>
                                  </m:r>
                                </m:e>
                                <m:sup>
                                  <m:r>
                                    <a:rPr lang="en-US" sz="2000" i="1">
                                      <a:solidFill>
                                        <a:srgbClr val="FF0000"/>
                                      </a:solidFill>
                                      <a:latin typeface="Cambria Math" pitchFamily="18" charset="0"/>
                                      <a:ea typeface="Cambria Math" pitchFamily="18" charset="0"/>
                                    </a:rPr>
                                    <m:t>𝑖</m:t>
                                  </m:r>
                                  <m:r>
                                    <m:rPr>
                                      <m:lit/>
                                    </m:rPr>
                                    <a:rPr lang="en-US" sz="2000" i="1">
                                      <a:solidFill>
                                        <a:srgbClr val="FF0000"/>
                                      </a:solidFill>
                                      <a:latin typeface="Cambria Math" pitchFamily="18" charset="0"/>
                                      <a:ea typeface="Cambria Math" pitchFamily="18" charset="0"/>
                                    </a:rPr>
                                    <m:t>|</m:t>
                                  </m:r>
                                </m:sup>
                              </m:sSup>
                            </m:num>
                            <m:den>
                              <m:sSup>
                                <m:sSupPr>
                                  <m:ctrlPr>
                                    <a:rPr lang="en-US" sz="2000" i="1">
                                      <a:solidFill>
                                        <a:srgbClr val="FF0000"/>
                                      </a:solidFill>
                                      <a:latin typeface="Cambria Math"/>
                                      <a:ea typeface="Cambria Math" pitchFamily="18" charset="0"/>
                                    </a:rPr>
                                  </m:ctrlPr>
                                </m:sSupPr>
                                <m:e>
                                  <m:r>
                                    <m:rPr>
                                      <m:lit/>
                                    </m:rPr>
                                    <a:rPr lang="en-US" sz="2000">
                                      <a:solidFill>
                                        <a:srgbClr val="FF0000"/>
                                      </a:solidFill>
                                      <a:latin typeface="Cambria Math" pitchFamily="18" charset="0"/>
                                      <a:ea typeface="Cambria Math" pitchFamily="18" charset="0"/>
                                    </a:rPr>
                                    <m:t>|</m:t>
                                  </m:r>
                                  <m:r>
                                    <m:rPr>
                                      <m:sty m:val="p"/>
                                    </m:rPr>
                                    <a:rPr lang="en-US" sz="2000">
                                      <a:solidFill>
                                        <a:srgbClr val="FF0000"/>
                                      </a:solidFill>
                                      <a:latin typeface="Cambria Math" pitchFamily="18" charset="0"/>
                                      <a:ea typeface="Cambria Math" pitchFamily="18" charset="0"/>
                                    </a:rPr>
                                    <m:t>Ω</m:t>
                                  </m:r>
                                </m:e>
                                <m:sup>
                                  <m:r>
                                    <a:rPr lang="en-US" sz="2000" i="1">
                                      <a:solidFill>
                                        <a:srgbClr val="FF0000"/>
                                      </a:solidFill>
                                      <a:latin typeface="Cambria Math" pitchFamily="18" charset="0"/>
                                      <a:ea typeface="Cambria Math" pitchFamily="18" charset="0"/>
                                    </a:rPr>
                                    <m:t>𝑖</m:t>
                                  </m:r>
                                </m:sup>
                              </m:sSup>
                              <m:r>
                                <m:rPr>
                                  <m:lit/>
                                </m:rPr>
                                <a:rPr lang="en-US" sz="2000" i="1">
                                  <a:solidFill>
                                    <a:srgbClr val="FF0000"/>
                                  </a:solidFill>
                                  <a:latin typeface="Cambria Math" pitchFamily="18" charset="0"/>
                                  <a:ea typeface="Cambria Math" pitchFamily="18" charset="0"/>
                                </a:rPr>
                                <m:t>|</m:t>
                              </m:r>
                              <m:r>
                                <a:rPr lang="en-US" sz="2000" i="1">
                                  <a:solidFill>
                                    <a:srgbClr val="FF0000"/>
                                  </a:solidFill>
                                  <a:latin typeface="Cambria Math" pitchFamily="18" charset="0"/>
                                  <a:ea typeface="Cambria Math" pitchFamily="18" charset="0"/>
                                </a:rPr>
                                <m:t> </m:t>
                              </m:r>
                            </m:den>
                          </m:f>
                          <m:r>
                            <m:rPr>
                              <m:nor/>
                            </m:rPr>
                            <a:rPr lang="fr-FR" sz="2000" dirty="0">
                              <a:solidFill>
                                <a:srgbClr val="000000"/>
                              </a:solidFill>
                              <a:latin typeface="Cambria Math" pitchFamily="18" charset="0"/>
                              <a:ea typeface="Cambria Math" pitchFamily="18" charset="0"/>
                            </a:rPr>
                            <m:t>, </m:t>
                          </m:r>
                          <m:sSup>
                            <m:sSupPr>
                              <m:ctrlPr>
                                <a:rPr lang="en-US" sz="2000" i="1">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𝑒</m:t>
                              </m:r>
                            </m:sup>
                          </m:sSup>
                          <m:r>
                            <a:rPr lang="en-US" sz="2000" i="1">
                              <a:solidFill>
                                <a:srgbClr val="000000"/>
                              </a:solidFill>
                              <a:latin typeface="Cambria Math" pitchFamily="18" charset="0"/>
                              <a:ea typeface="Cambria Math" pitchFamily="18" charset="0"/>
                            </a:rPr>
                            <m:t>=</m:t>
                          </m:r>
                          <m:f>
                            <m:fPr>
                              <m:ctrlPr>
                                <a:rPr lang="en-US" sz="2000" i="1" smtClean="0">
                                  <a:solidFill>
                                    <a:srgbClr val="000000"/>
                                  </a:solidFill>
                                  <a:latin typeface="Cambria Math"/>
                                  <a:ea typeface="Cambria Math" pitchFamily="18" charset="0"/>
                                </a:rPr>
                              </m:ctrlPr>
                            </m:fPr>
                            <m:num>
                              <m:r>
                                <m:rPr>
                                  <m:lit/>
                                </m:rPr>
                                <a:rPr lang="en-US" sz="2000" i="1">
                                  <a:solidFill>
                                    <a:srgbClr val="000000"/>
                                  </a:solidFill>
                                  <a:latin typeface="Cambria Math" pitchFamily="18" charset="0"/>
                                  <a:ea typeface="Cambria Math" pitchFamily="18" charset="0"/>
                                </a:rPr>
                                <m:t>|</m:t>
                              </m:r>
                              <m:sSup>
                                <m:sSupPr>
                                  <m:ctrlPr>
                                    <a:rPr lang="en-US" sz="2000" i="1">
                                      <a:solidFill>
                                        <a:srgbClr val="000000"/>
                                      </a:solidFill>
                                      <a:latin typeface="Cambria Math"/>
                                      <a:ea typeface="Cambria Math" pitchFamily="18" charset="0"/>
                                    </a:rPr>
                                  </m:ctrlPr>
                                </m:sSupPr>
                                <m:e>
                                  <m:r>
                                    <m:rPr>
                                      <m:sty m:val="p"/>
                                    </m:rPr>
                                    <a:rPr lang="en-US" sz="2000">
                                      <a:solidFill>
                                        <a:srgbClr val="000000"/>
                                      </a:solidFill>
                                      <a:latin typeface="Cambria Math" pitchFamily="18" charset="0"/>
                                      <a:ea typeface="Cambria Math" pitchFamily="18" charset="0"/>
                                    </a:rPr>
                                    <m:t>Ω</m:t>
                                  </m:r>
                                </m:e>
                                <m:sup>
                                  <m:r>
                                    <a:rPr lang="en-US" sz="2000" i="1">
                                      <a:solidFill>
                                        <a:srgbClr val="000000"/>
                                      </a:solidFill>
                                      <a:latin typeface="Cambria Math" pitchFamily="18" charset="0"/>
                                      <a:ea typeface="Cambria Math" pitchFamily="18" charset="0"/>
                                    </a:rPr>
                                    <m:t>𝑖</m:t>
                                  </m:r>
                                  <m:r>
                                    <m:rPr>
                                      <m:lit/>
                                    </m:rPr>
                                    <a:rPr lang="en-US" sz="2000" i="1">
                                      <a:solidFill>
                                        <a:srgbClr val="000000"/>
                                      </a:solidFill>
                                      <a:latin typeface="Cambria Math" pitchFamily="18" charset="0"/>
                                      <a:ea typeface="Cambria Math" pitchFamily="18" charset="0"/>
                                    </a:rPr>
                                    <m:t>|</m:t>
                                  </m:r>
                                </m:sup>
                              </m:sSup>
                            </m:num>
                            <m:den>
                              <m:r>
                                <m:rPr>
                                  <m:lit/>
                                </m:rPr>
                                <a:rPr lang="en-US" sz="2000" i="1">
                                  <a:solidFill>
                                    <a:srgbClr val="000000"/>
                                  </a:solidFill>
                                  <a:latin typeface="Cambria Math" pitchFamily="18" charset="0"/>
                                  <a:ea typeface="Cambria Math" pitchFamily="18" charset="0"/>
                                </a:rPr>
                                <m:t>|</m:t>
                              </m:r>
                              <m:sSup>
                                <m:sSupPr>
                                  <m:ctrlPr>
                                    <a:rPr lang="en-US" sz="2000" i="1">
                                      <a:solidFill>
                                        <a:srgbClr val="000000"/>
                                      </a:solidFill>
                                      <a:latin typeface="Cambria Math"/>
                                      <a:ea typeface="Cambria Math" pitchFamily="18" charset="0"/>
                                    </a:rPr>
                                  </m:ctrlPr>
                                </m:sSupPr>
                                <m:e>
                                  <m:r>
                                    <m:rPr>
                                      <m:sty m:val="p"/>
                                    </m:rPr>
                                    <a:rPr lang="en-US" sz="2000">
                                      <a:solidFill>
                                        <a:srgbClr val="000000"/>
                                      </a:solidFill>
                                      <a:latin typeface="Cambria Math" pitchFamily="18" charset="0"/>
                                      <a:ea typeface="Cambria Math" pitchFamily="18" charset="0"/>
                                    </a:rPr>
                                    <m:t>Ω</m:t>
                                  </m:r>
                                </m:e>
                                <m:sup>
                                  <m:r>
                                    <a:rPr lang="en-US" sz="2000" i="1">
                                      <a:solidFill>
                                        <a:srgbClr val="000000"/>
                                      </a:solidFill>
                                      <a:latin typeface="Cambria Math" pitchFamily="18" charset="0"/>
                                      <a:ea typeface="Cambria Math" pitchFamily="18" charset="0"/>
                                    </a:rPr>
                                    <m:t>𝑒</m:t>
                                  </m:r>
                                </m:sup>
                              </m:sSup>
                              <m:r>
                                <m:rPr>
                                  <m:lit/>
                                </m:rPr>
                                <a:rPr lang="en-US" sz="2000" i="1">
                                  <a:solidFill>
                                    <a:srgbClr val="000000"/>
                                  </a:solidFill>
                                  <a:latin typeface="Cambria Math" pitchFamily="18" charset="0"/>
                                  <a:ea typeface="Cambria Math" pitchFamily="18" charset="0"/>
                                </a:rPr>
                                <m:t>|</m:t>
                              </m:r>
                              <m:r>
                                <a:rPr lang="en-US" sz="2000" i="1">
                                  <a:solidFill>
                                    <a:srgbClr val="000000"/>
                                  </a:solidFill>
                                  <a:latin typeface="Cambria Math" pitchFamily="18" charset="0"/>
                                  <a:ea typeface="Cambria Math" pitchFamily="18" charset="0"/>
                                </a:rPr>
                                <m:t> </m:t>
                              </m:r>
                            </m:den>
                          </m:f>
                          <m:sSup>
                            <m:sSupPr>
                              <m:ctrlPr>
                                <a:rPr lang="en-US" sz="2000" i="1" smtClean="0">
                                  <a:solidFill>
                                    <a:srgbClr val="000000"/>
                                  </a:solidFill>
                                  <a:latin typeface="Cambria Math"/>
                                  <a:ea typeface="Cambria Math" pitchFamily="18" charset="0"/>
                                </a:rPr>
                              </m:ctrlPr>
                            </m:sSupPr>
                            <m:e>
                              <m:r>
                                <a:rPr lang="en-US" sz="2000" i="1">
                                  <a:solidFill>
                                    <a:srgbClr val="000000"/>
                                  </a:solidFill>
                                  <a:latin typeface="Cambria Math" pitchFamily="18" charset="0"/>
                                  <a:ea typeface="Cambria Math" pitchFamily="18" charset="0"/>
                                </a:rPr>
                                <m:t>𝜏</m:t>
                              </m:r>
                            </m:e>
                            <m:sup>
                              <m:r>
                                <a:rPr lang="en-US" sz="2000" i="1">
                                  <a:solidFill>
                                    <a:srgbClr val="000000"/>
                                  </a:solidFill>
                                  <a:latin typeface="Cambria Math" pitchFamily="18" charset="0"/>
                                  <a:ea typeface="Cambria Math" pitchFamily="18" charset="0"/>
                                </a:rPr>
                                <m:t>𝑖</m:t>
                              </m:r>
                            </m:sup>
                          </m:sSup>
                        </m:e>
                        <m:e>
                          <m:sSub>
                            <m:sSubPr>
                              <m:ctrlPr>
                                <a:rPr lang="en-US" sz="2000" i="1">
                                  <a:solidFill>
                                    <a:srgbClr val="000000"/>
                                  </a:solidFill>
                                  <a:latin typeface="Cambria Math"/>
                                  <a:cs typeface="Arial"/>
                                </a:rPr>
                              </m:ctrlPr>
                            </m:sSubPr>
                            <m:e>
                              <m:r>
                                <a:rPr lang="en-US" sz="2000" i="1">
                                  <a:solidFill>
                                    <a:srgbClr val="000000"/>
                                  </a:solidFill>
                                  <a:latin typeface="Cambria Math"/>
                                  <a:cs typeface="Arial"/>
                                </a:rPr>
                                <m:t>𝑆</m:t>
                              </m:r>
                            </m:e>
                            <m:sub>
                              <m:r>
                                <a:rPr lang="en-US" sz="2000" i="1">
                                  <a:solidFill>
                                    <a:srgbClr val="000000"/>
                                  </a:solidFill>
                                  <a:latin typeface="Cambria Math"/>
                                  <a:cs typeface="Arial"/>
                                </a:rPr>
                                <m:t>𝑂𝐷𝐸</m:t>
                              </m:r>
                            </m:sub>
                          </m:sSub>
                          <m:d>
                            <m:dPr>
                              <m:ctrlPr>
                                <a:rPr lang="en-US" sz="2000" i="1">
                                  <a:solidFill>
                                    <a:srgbClr val="000000"/>
                                  </a:solidFill>
                                  <a:latin typeface="Cambria Math"/>
                                  <a:cs typeface="Arial"/>
                                </a:rPr>
                              </m:ctrlPr>
                            </m:dPr>
                            <m:e>
                              <m:r>
                                <a:rPr lang="en-US" sz="2000" i="1">
                                  <a:solidFill>
                                    <a:srgbClr val="000000"/>
                                  </a:solidFill>
                                  <a:latin typeface="Cambria Math"/>
                                  <a:cs typeface="Arial"/>
                                </a:rPr>
                                <m:t>𝑏</m:t>
                              </m:r>
                            </m:e>
                          </m:d>
                          <m:r>
                            <a:rPr lang="en-US" sz="2000" i="1">
                              <a:solidFill>
                                <a:srgbClr val="000000"/>
                              </a:solidFill>
                              <a:latin typeface="Cambria Math"/>
                              <a:ea typeface="Calibri"/>
                              <a:cs typeface="Arial"/>
                            </a:rPr>
                            <m:t>=</m:t>
                          </m:r>
                          <m:nary>
                            <m:naryPr>
                              <m:chr m:val="∑"/>
                              <m:supHide m:val="on"/>
                              <m:ctrlPr>
                                <a:rPr lang="en-US" sz="2000" i="1">
                                  <a:solidFill>
                                    <a:srgbClr val="000000"/>
                                  </a:solidFill>
                                  <a:latin typeface="Cambria Math"/>
                                  <a:cs typeface="Arial"/>
                                </a:rPr>
                              </m:ctrlPr>
                            </m:naryPr>
                            <m:sub>
                              <m:r>
                                <a:rPr lang="en-US" sz="2000" i="1">
                                  <a:solidFill>
                                    <a:srgbClr val="000000"/>
                                  </a:solidFill>
                                  <a:latin typeface="Cambria Math"/>
                                  <a:cs typeface="Arial"/>
                                </a:rPr>
                                <m:t>𝑗</m:t>
                              </m:r>
                            </m:sub>
                            <m:sup/>
                            <m:e>
                              <m:sSup>
                                <m:sSupPr>
                                  <m:ctrlPr>
                                    <a:rPr lang="en-US" sz="2000" i="1">
                                      <a:solidFill>
                                        <a:srgbClr val="000000"/>
                                      </a:solidFill>
                                      <a:latin typeface="Cambria Math"/>
                                      <a:cs typeface="Arial"/>
                                    </a:rPr>
                                  </m:ctrlPr>
                                </m:sSupPr>
                                <m:e>
                                  <m:sSub>
                                    <m:sSubPr>
                                      <m:ctrlPr>
                                        <a:rPr lang="en-US" sz="2000" i="1">
                                          <a:solidFill>
                                            <a:srgbClr val="000000"/>
                                          </a:solidFill>
                                          <a:latin typeface="Cambria Math"/>
                                          <a:cs typeface="Arial"/>
                                        </a:rPr>
                                      </m:ctrlPr>
                                    </m:sSubPr>
                                    <m:e>
                                      <m:acc>
                                        <m:accPr>
                                          <m:chr m:val="̅"/>
                                          <m:ctrlPr>
                                            <a:rPr lang="en-US" sz="2000" i="1">
                                              <a:solidFill>
                                                <a:srgbClr val="000000"/>
                                              </a:solidFill>
                                              <a:latin typeface="Cambria Math"/>
                                              <a:cs typeface="Arial"/>
                                            </a:rPr>
                                          </m:ctrlPr>
                                        </m:accPr>
                                        <m:e>
                                          <m:r>
                                            <a:rPr lang="en-US" sz="2000" i="1">
                                              <a:solidFill>
                                                <a:srgbClr val="000000"/>
                                              </a:solidFill>
                                              <a:latin typeface="Cambria Math"/>
                                              <a:cs typeface="Arial"/>
                                            </a:rPr>
                                            <m:t>𝑀</m:t>
                                          </m:r>
                                        </m:e>
                                      </m:acc>
                                    </m:e>
                                    <m:sub>
                                      <m:r>
                                        <a:rPr lang="en-US" sz="2000" i="1">
                                          <a:solidFill>
                                            <a:srgbClr val="000000"/>
                                          </a:solidFill>
                                          <a:latin typeface="Cambria Math"/>
                                          <a:cs typeface="Arial"/>
                                        </a:rPr>
                                        <m:t>𝑂𝐷𝐸</m:t>
                                      </m:r>
                                      <m:r>
                                        <a:rPr lang="en-US" sz="2000" i="1">
                                          <a:solidFill>
                                            <a:srgbClr val="000000"/>
                                          </a:solidFill>
                                          <a:latin typeface="Cambria Math"/>
                                          <a:cs typeface="Arial"/>
                                        </a:rPr>
                                        <m:t> </m:t>
                                      </m:r>
                                    </m:sub>
                                  </m:sSub>
                                </m:e>
                                <m:sup>
                                  <m:r>
                                    <a:rPr lang="en-US" sz="2000" i="1">
                                      <a:solidFill>
                                        <a:srgbClr val="000000"/>
                                      </a:solidFill>
                                      <a:latin typeface="Cambria Math"/>
                                      <a:cs typeface="Arial"/>
                                    </a:rPr>
                                    <m:t>𝑗</m:t>
                                  </m:r>
                                </m:sup>
                              </m:sSup>
                              <m:d>
                                <m:dPr>
                                  <m:ctrlPr>
                                    <a:rPr lang="en-US" sz="2000" i="1">
                                      <a:solidFill>
                                        <a:srgbClr val="000000"/>
                                      </a:solidFill>
                                      <a:latin typeface="Cambria Math"/>
                                      <a:cs typeface="Arial"/>
                                    </a:rPr>
                                  </m:ctrlPr>
                                </m:dPr>
                                <m:e>
                                  <m:r>
                                    <a:rPr lang="en-US" sz="2000" b="1">
                                      <a:solidFill>
                                        <a:srgbClr val="000000"/>
                                      </a:solidFill>
                                      <a:latin typeface="Cambria Math"/>
                                      <a:cs typeface="Arial"/>
                                    </a:rPr>
                                    <m:t>𝐠</m:t>
                                  </m:r>
                                  <m:r>
                                    <a:rPr lang="en-US" sz="2000" i="1">
                                      <a:solidFill>
                                        <a:srgbClr val="000000"/>
                                      </a:solidFill>
                                      <a:latin typeface="Cambria Math"/>
                                      <a:cs typeface="Arial"/>
                                    </a:rPr>
                                    <m:t>,</m:t>
                                  </m:r>
                                  <m:r>
                                    <a:rPr lang="en-US" sz="2000" i="1">
                                      <a:solidFill>
                                        <a:srgbClr val="000000"/>
                                      </a:solidFill>
                                      <a:latin typeface="Cambria Math"/>
                                      <a:cs typeface="Arial"/>
                                    </a:rPr>
                                    <m:t>𝑡</m:t>
                                  </m:r>
                                </m:e>
                              </m:d>
                              <m:r>
                                <a:rPr lang="en-US" sz="2000" i="1">
                                  <a:solidFill>
                                    <a:srgbClr val="000000"/>
                                  </a:solidFill>
                                  <a:latin typeface="Cambria Math"/>
                                  <a:cs typeface="Arial"/>
                                </a:rPr>
                                <m:t>, </m:t>
                              </m:r>
                            </m:e>
                          </m:nary>
                        </m:e>
                      </m:eqArr>
                      <m:r>
                        <a:rPr lang="en-US" sz="2000">
                          <a:solidFill>
                            <a:srgbClr val="000000"/>
                          </a:solidFill>
                          <a:latin typeface="Cambria Math" pitchFamily="18" charset="0"/>
                          <a:ea typeface="Cambria Math" pitchFamily="18" charset="0"/>
                        </a:rPr>
                        <m:t> </m:t>
                      </m:r>
                    </m:oMath>
                  </m:oMathPara>
                </a14:m>
                <a:endParaRPr lang="fr-FR" sz="2000" dirty="0">
                  <a:solidFill>
                    <a:srgbClr val="000000"/>
                  </a:solidFill>
                  <a:latin typeface="Cambria Math" pitchFamily="18" charset="0"/>
                  <a:ea typeface="Cambria Math"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3349" y="1711037"/>
                <a:ext cx="9001000" cy="3111301"/>
              </a:xfrm>
              <a:prstGeom prst="rect">
                <a:avLst/>
              </a:prstGeom>
              <a:blipFill rotWithShape="1">
                <a:blip r:embed="rId2"/>
                <a:stretch>
                  <a:fillRect/>
                </a:stretch>
              </a:blipFill>
              <a:ln w="38100">
                <a:solidFill>
                  <a:srgbClr val="FFC000"/>
                </a:solidFill>
              </a:ln>
            </p:spPr>
            <p:txBody>
              <a:bodyPr/>
              <a:lstStyle/>
              <a:p>
                <a:r>
                  <a:rPr lang="en-US">
                    <a:noFill/>
                  </a:rPr>
                  <a:t> </a:t>
                </a:r>
              </a:p>
            </p:txBody>
          </p:sp>
        </mc:Fallback>
      </mc:AlternateContent>
      <p:sp>
        <p:nvSpPr>
          <p:cNvPr id="6" name="Rectangle 5"/>
          <p:cNvSpPr/>
          <p:nvPr/>
        </p:nvSpPr>
        <p:spPr>
          <a:xfrm>
            <a:off x="1367904" y="3779837"/>
            <a:ext cx="5976664" cy="830997"/>
          </a:xfrm>
          <a:prstGeom prst="rect">
            <a:avLst/>
          </a:prstGeom>
        </p:spPr>
        <p:txBody>
          <a:bodyPr wrap="square">
            <a:spAutoFit/>
          </a:bodyPr>
          <a:lstStyle/>
          <a:p>
            <a:endParaRPr lang="fr-FR" sz="2400" dirty="0">
              <a:solidFill>
                <a:srgbClr val="000000"/>
              </a:solidFill>
              <a:latin typeface="Cambria Math" pitchFamily="18" charset="0"/>
              <a:ea typeface="Cambria Math" pitchFamily="18" charset="0"/>
            </a:endParaRPr>
          </a:p>
          <a:p>
            <a:endParaRPr lang="fr-FR" sz="2400" dirty="0">
              <a:solidFill>
                <a:srgbClr val="000000"/>
              </a:solidFill>
            </a:endParaRPr>
          </a:p>
        </p:txBody>
      </p:sp>
      <p:sp>
        <p:nvSpPr>
          <p:cNvPr id="7" name="ZoneTexte 6"/>
          <p:cNvSpPr txBox="1"/>
          <p:nvPr/>
        </p:nvSpPr>
        <p:spPr>
          <a:xfrm>
            <a:off x="360436" y="880040"/>
            <a:ext cx="8928992" cy="830997"/>
          </a:xfrm>
          <a:prstGeom prst="rect">
            <a:avLst/>
          </a:prstGeom>
          <a:noFill/>
        </p:spPr>
        <p:txBody>
          <a:bodyPr wrap="square" rtlCol="0">
            <a:spAutoFit/>
          </a:bodyPr>
          <a:lstStyle/>
          <a:p>
            <a:r>
              <a:rPr lang="fr-FR" sz="2400" u="sng" dirty="0" err="1" smtClean="0">
                <a:solidFill>
                  <a:srgbClr val="000000"/>
                </a:solidFill>
              </a:rPr>
              <a:t>Formulated</a:t>
            </a:r>
            <a:r>
              <a:rPr lang="fr-FR" sz="2400" u="sng" dirty="0" smtClean="0">
                <a:solidFill>
                  <a:srgbClr val="000000"/>
                </a:solidFill>
              </a:rPr>
              <a:t> </a:t>
            </a:r>
            <a:r>
              <a:rPr lang="fr-FR" sz="2400" u="sng" dirty="0" err="1" smtClean="0">
                <a:solidFill>
                  <a:srgbClr val="000000"/>
                </a:solidFill>
              </a:rPr>
              <a:t>macroscopic</a:t>
            </a:r>
            <a:r>
              <a:rPr lang="fr-FR" sz="2400" u="sng" dirty="0" smtClean="0">
                <a:solidFill>
                  <a:srgbClr val="000000"/>
                </a:solidFill>
              </a:rPr>
              <a:t> model for the </a:t>
            </a:r>
            <a:r>
              <a:rPr lang="fr-FR" sz="2400" u="sng" dirty="0" err="1" smtClean="0">
                <a:solidFill>
                  <a:srgbClr val="000000"/>
                </a:solidFill>
              </a:rPr>
              <a:t>compartment</a:t>
            </a:r>
            <a:r>
              <a:rPr lang="fr-FR" sz="2400" u="sng" dirty="0" smtClean="0">
                <a:solidFill>
                  <a:srgbClr val="000000"/>
                </a:solidFill>
              </a:rPr>
              <a:t> </a:t>
            </a:r>
            <a:r>
              <a:rPr lang="fr-FR" sz="2400" u="sng" dirty="0" err="1" smtClean="0">
                <a:solidFill>
                  <a:srgbClr val="000000"/>
                </a:solidFill>
              </a:rPr>
              <a:t>magnetizations</a:t>
            </a:r>
            <a:r>
              <a:rPr lang="fr-FR" sz="2400" u="sng" dirty="0">
                <a:solidFill>
                  <a:srgbClr val="000000"/>
                </a:solidFill>
              </a:rPr>
              <a:t> </a:t>
            </a:r>
            <a:r>
              <a:rPr lang="fr-FR" sz="2400" u="sng" dirty="0" smtClean="0">
                <a:solidFill>
                  <a:srgbClr val="000000"/>
                </a:solidFill>
              </a:rPr>
              <a:t>for </a:t>
            </a:r>
            <a:r>
              <a:rPr lang="fr-FR" sz="2400" u="sng" dirty="0" err="1" smtClean="0">
                <a:solidFill>
                  <a:srgbClr val="000000"/>
                </a:solidFill>
              </a:rPr>
              <a:t>arbitrary</a:t>
            </a:r>
            <a:r>
              <a:rPr lang="fr-FR" sz="2400" u="sng" dirty="0" smtClean="0">
                <a:solidFill>
                  <a:srgbClr val="000000"/>
                </a:solidFill>
              </a:rPr>
              <a:t> pulse </a:t>
            </a:r>
            <a:r>
              <a:rPr lang="fr-FR" sz="2400" u="sng" dirty="0" err="1" smtClean="0">
                <a:solidFill>
                  <a:srgbClr val="000000"/>
                </a:solidFill>
              </a:rPr>
              <a:t>shape</a:t>
            </a:r>
            <a:r>
              <a:rPr lang="fr-FR" sz="2400" u="sng" dirty="0" smtClean="0">
                <a:solidFill>
                  <a:srgbClr val="000000"/>
                </a:solidFill>
              </a:rPr>
              <a:t>:  </a:t>
            </a:r>
            <a:r>
              <a:rPr lang="fr-FR" sz="2400" u="sng" dirty="0" err="1" smtClean="0">
                <a:solidFill>
                  <a:srgbClr val="000000"/>
                </a:solidFill>
              </a:rPr>
              <a:t>is</a:t>
            </a:r>
            <a:r>
              <a:rPr lang="fr-FR" sz="2400" u="sng" dirty="0" smtClean="0">
                <a:solidFill>
                  <a:srgbClr val="000000"/>
                </a:solidFill>
              </a:rPr>
              <a:t> an ODE model</a:t>
            </a:r>
          </a:p>
        </p:txBody>
      </p:sp>
      <p:grpSp>
        <p:nvGrpSpPr>
          <p:cNvPr id="8" name="Groupe 7"/>
          <p:cNvGrpSpPr/>
          <p:nvPr/>
        </p:nvGrpSpPr>
        <p:grpSpPr>
          <a:xfrm>
            <a:off x="2756450" y="4815551"/>
            <a:ext cx="6892374" cy="2132638"/>
            <a:chOff x="1007340" y="3464792"/>
            <a:chExt cx="6964362" cy="3271043"/>
          </a:xfrm>
        </p:grpSpPr>
        <p:grpSp>
          <p:nvGrpSpPr>
            <p:cNvPr id="9" name="Groupe 8"/>
            <p:cNvGrpSpPr/>
            <p:nvPr/>
          </p:nvGrpSpPr>
          <p:grpSpPr>
            <a:xfrm>
              <a:off x="1007340" y="3464792"/>
              <a:ext cx="6964362" cy="3271043"/>
              <a:chOff x="360363" y="1325563"/>
              <a:chExt cx="9432925" cy="4614862"/>
            </a:xfrm>
          </p:grpSpPr>
          <p:sp>
            <p:nvSpPr>
              <p:cNvPr id="12" name="Line 3"/>
              <p:cNvSpPr>
                <a:spLocks noChangeShapeType="1"/>
              </p:cNvSpPr>
              <p:nvPr/>
            </p:nvSpPr>
            <p:spPr bwMode="auto">
              <a:xfrm>
                <a:off x="2376488" y="2411413"/>
                <a:ext cx="3910012"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pic>
            <p:nvPicPr>
              <p:cNvPr id="13" name="Picture 4"/>
              <p:cNvPicPr>
                <a:picLocks noChangeAspect="1" noChangeArrowheads="1"/>
              </p:cNvPicPr>
              <p:nvPr/>
            </p:nvPicPr>
            <p:blipFill>
              <a:blip r:embed="rId3"/>
              <a:srcRect/>
              <a:stretch>
                <a:fillRect/>
              </a:stretch>
            </p:blipFill>
            <p:spPr bwMode="auto">
              <a:xfrm>
                <a:off x="7632700" y="4044950"/>
                <a:ext cx="2160588" cy="1103313"/>
              </a:xfrm>
              <a:prstGeom prst="rect">
                <a:avLst/>
              </a:prstGeom>
              <a:noFill/>
              <a:ln w="9525">
                <a:noFill/>
                <a:miter lim="800000"/>
                <a:headEnd/>
                <a:tailEnd/>
              </a:ln>
            </p:spPr>
          </p:pic>
          <p:sp>
            <p:nvSpPr>
              <p:cNvPr id="14" name="Text Box 5"/>
              <p:cNvSpPr txBox="1">
                <a:spLocks noChangeArrowheads="1"/>
              </p:cNvSpPr>
              <p:nvPr/>
            </p:nvSpPr>
            <p:spPr bwMode="auto">
              <a:xfrm>
                <a:off x="4587875" y="1995488"/>
                <a:ext cx="383438" cy="369332"/>
              </a:xfrm>
              <a:prstGeom prst="rect">
                <a:avLst/>
              </a:prstGeom>
              <a:noFill/>
              <a:ln w="9525">
                <a:noFill/>
                <a:miter lim="800000"/>
                <a:headEnd/>
                <a:tailEnd/>
              </a:ln>
            </p:spPr>
            <p:txBody>
              <a:bodyPr wrap="none">
                <a:spAutoFit/>
              </a:bodyPr>
              <a:lstStyle/>
              <a:p>
                <a:pPr defTabSz="914400" eaLnBrk="0" hangingPunct="0"/>
                <a:r>
                  <a:rPr lang="en-US" dirty="0" smtClean="0">
                    <a:solidFill>
                      <a:srgbClr val="000000"/>
                    </a:solidFill>
                    <a:latin typeface="Symbol" pitchFamily="18" charset="2"/>
                  </a:rPr>
                  <a:t>D </a:t>
                </a:r>
                <a:endParaRPr lang="en-US" dirty="0">
                  <a:solidFill>
                    <a:srgbClr val="000000"/>
                  </a:solidFill>
                  <a:latin typeface="Symbol" pitchFamily="18" charset="2"/>
                </a:endParaRPr>
              </a:p>
            </p:txBody>
          </p:sp>
          <p:grpSp>
            <p:nvGrpSpPr>
              <p:cNvPr id="15" name="Group 6"/>
              <p:cNvGrpSpPr>
                <a:grpSpLocks/>
              </p:cNvGrpSpPr>
              <p:nvPr/>
            </p:nvGrpSpPr>
            <p:grpSpPr bwMode="auto">
              <a:xfrm>
                <a:off x="360363" y="2719388"/>
                <a:ext cx="9070975" cy="3221037"/>
                <a:chOff x="227" y="1713"/>
                <a:chExt cx="5714" cy="2029"/>
              </a:xfrm>
            </p:grpSpPr>
            <p:sp>
              <p:nvSpPr>
                <p:cNvPr id="18" name="Line 7"/>
                <p:cNvSpPr>
                  <a:spLocks noChangeShapeType="1"/>
                </p:cNvSpPr>
                <p:nvPr/>
              </p:nvSpPr>
              <p:spPr bwMode="auto">
                <a:xfrm flipV="1">
                  <a:off x="227" y="2897"/>
                  <a:ext cx="5714" cy="0"/>
                </a:xfrm>
                <a:prstGeom prst="line">
                  <a:avLst/>
                </a:prstGeom>
                <a:noFill/>
                <a:ln w="19050">
                  <a:solidFill>
                    <a:schemeClr val="tx1"/>
                  </a:solidFill>
                  <a:round/>
                  <a:headEnd/>
                  <a:tailEnd type="triangle" w="med" len="med"/>
                </a:ln>
              </p:spPr>
              <p:txBody>
                <a:bodyPr/>
                <a:lstStyle/>
                <a:p>
                  <a:endParaRPr lang="fr-FR">
                    <a:solidFill>
                      <a:srgbClr val="000000"/>
                    </a:solidFill>
                  </a:endParaRPr>
                </a:p>
              </p:txBody>
            </p:sp>
            <p:pic>
              <p:nvPicPr>
                <p:cNvPr id="19" name="Picture 8"/>
                <p:cNvPicPr>
                  <a:picLocks noChangeAspect="1" noChangeArrowheads="1"/>
                </p:cNvPicPr>
                <p:nvPr/>
              </p:nvPicPr>
              <p:blipFill>
                <a:blip r:embed="rId4"/>
                <a:srcRect/>
                <a:stretch>
                  <a:fillRect/>
                </a:stretch>
              </p:blipFill>
              <p:spPr bwMode="auto">
                <a:xfrm>
                  <a:off x="1508" y="2052"/>
                  <a:ext cx="684" cy="845"/>
                </a:xfrm>
                <a:prstGeom prst="rect">
                  <a:avLst/>
                </a:prstGeom>
                <a:noFill/>
                <a:ln w="9525">
                  <a:noFill/>
                  <a:miter lim="800000"/>
                  <a:headEnd/>
                  <a:tailEnd/>
                </a:ln>
              </p:spPr>
            </p:pic>
            <p:pic>
              <p:nvPicPr>
                <p:cNvPr id="20" name="Picture 9"/>
                <p:cNvPicPr>
                  <a:picLocks noChangeAspect="1" noChangeArrowheads="1"/>
                </p:cNvPicPr>
                <p:nvPr/>
              </p:nvPicPr>
              <p:blipFill>
                <a:blip r:embed="rId5"/>
                <a:srcRect/>
                <a:stretch>
                  <a:fillRect/>
                </a:stretch>
              </p:blipFill>
              <p:spPr bwMode="auto">
                <a:xfrm>
                  <a:off x="2936" y="2474"/>
                  <a:ext cx="284" cy="654"/>
                </a:xfrm>
                <a:prstGeom prst="rect">
                  <a:avLst/>
                </a:prstGeom>
                <a:noFill/>
                <a:ln w="9525">
                  <a:noFill/>
                  <a:miter lim="800000"/>
                  <a:headEnd/>
                  <a:tailEnd/>
                </a:ln>
              </p:spPr>
            </p:pic>
            <p:pic>
              <p:nvPicPr>
                <p:cNvPr id="21" name="Picture 10"/>
                <p:cNvPicPr>
                  <a:picLocks noChangeAspect="1" noChangeArrowheads="1"/>
                </p:cNvPicPr>
                <p:nvPr/>
              </p:nvPicPr>
              <p:blipFill>
                <a:blip r:embed="rId4"/>
                <a:srcRect/>
                <a:stretch>
                  <a:fillRect/>
                </a:stretch>
              </p:blipFill>
              <p:spPr bwMode="auto">
                <a:xfrm>
                  <a:off x="3991" y="2063"/>
                  <a:ext cx="684" cy="845"/>
                </a:xfrm>
                <a:prstGeom prst="rect">
                  <a:avLst/>
                </a:prstGeom>
                <a:noFill/>
                <a:ln w="9525">
                  <a:noFill/>
                  <a:miter lim="800000"/>
                  <a:headEnd/>
                  <a:tailEnd/>
                </a:ln>
              </p:spPr>
            </p:pic>
            <p:sp>
              <p:nvSpPr>
                <p:cNvPr id="22" name="Line 11"/>
                <p:cNvSpPr>
                  <a:spLocks noChangeShapeType="1"/>
                </p:cNvSpPr>
                <p:nvPr/>
              </p:nvSpPr>
              <p:spPr bwMode="auto">
                <a:xfrm>
                  <a:off x="1508"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23" name="Line 12"/>
                <p:cNvSpPr>
                  <a:spLocks noChangeShapeType="1"/>
                </p:cNvSpPr>
                <p:nvPr/>
              </p:nvSpPr>
              <p:spPr bwMode="auto">
                <a:xfrm>
                  <a:off x="3971"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24" name="Text Box 13"/>
                <p:cNvSpPr txBox="1">
                  <a:spLocks noChangeArrowheads="1"/>
                </p:cNvSpPr>
                <p:nvPr/>
              </p:nvSpPr>
              <p:spPr bwMode="auto">
                <a:xfrm>
                  <a:off x="2740" y="2165"/>
                  <a:ext cx="548"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rPr>
                    <a:t>RF180</a:t>
                  </a:r>
                </a:p>
              </p:txBody>
            </p:sp>
            <p:sp>
              <p:nvSpPr>
                <p:cNvPr id="25" name="Text Box 14"/>
                <p:cNvSpPr txBox="1">
                  <a:spLocks noChangeArrowheads="1"/>
                </p:cNvSpPr>
                <p:nvPr/>
              </p:nvSpPr>
              <p:spPr bwMode="auto">
                <a:xfrm>
                  <a:off x="1692" y="1713"/>
                  <a:ext cx="187"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latin typeface="Symbol" pitchFamily="18" charset="2"/>
                    </a:rPr>
                    <a:t>d</a:t>
                  </a:r>
                </a:p>
              </p:txBody>
            </p:sp>
            <p:sp>
              <p:nvSpPr>
                <p:cNvPr id="26" name="Text Box 15"/>
                <p:cNvSpPr txBox="1">
                  <a:spLocks noChangeArrowheads="1"/>
                </p:cNvSpPr>
                <p:nvPr/>
              </p:nvSpPr>
              <p:spPr bwMode="auto">
                <a:xfrm>
                  <a:off x="4168" y="1744"/>
                  <a:ext cx="186"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latin typeface="Symbol" pitchFamily="18" charset="2"/>
                    </a:rPr>
                    <a:t>d</a:t>
                  </a:r>
                </a:p>
              </p:txBody>
            </p:sp>
            <p:sp>
              <p:nvSpPr>
                <p:cNvPr id="27" name="Text Box 16"/>
                <p:cNvSpPr txBox="1">
                  <a:spLocks noChangeArrowheads="1"/>
                </p:cNvSpPr>
                <p:nvPr/>
              </p:nvSpPr>
              <p:spPr bwMode="auto">
                <a:xfrm>
                  <a:off x="1179" y="1882"/>
                  <a:ext cx="196"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rPr>
                    <a:t>g</a:t>
                  </a:r>
                </a:p>
              </p:txBody>
            </p:sp>
            <p:sp>
              <p:nvSpPr>
                <p:cNvPr id="28" name="Text Box 17"/>
                <p:cNvSpPr txBox="1">
                  <a:spLocks noChangeArrowheads="1"/>
                </p:cNvSpPr>
                <p:nvPr/>
              </p:nvSpPr>
              <p:spPr bwMode="auto">
                <a:xfrm>
                  <a:off x="4763" y="1973"/>
                  <a:ext cx="196"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rPr>
                    <a:t>g</a:t>
                  </a:r>
                </a:p>
              </p:txBody>
            </p:sp>
            <p:sp>
              <p:nvSpPr>
                <p:cNvPr id="29" name="Text Box 18"/>
                <p:cNvSpPr txBox="1">
                  <a:spLocks noChangeArrowheads="1"/>
                </p:cNvSpPr>
                <p:nvPr/>
              </p:nvSpPr>
              <p:spPr bwMode="auto">
                <a:xfrm>
                  <a:off x="5251" y="2165"/>
                  <a:ext cx="443"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rPr>
                    <a:t>Echo</a:t>
                  </a:r>
                </a:p>
              </p:txBody>
            </p:sp>
            <p:sp>
              <p:nvSpPr>
                <p:cNvPr id="30" name="Text Box 19"/>
                <p:cNvSpPr txBox="1">
                  <a:spLocks noChangeArrowheads="1"/>
                </p:cNvSpPr>
                <p:nvPr/>
              </p:nvSpPr>
              <p:spPr bwMode="auto">
                <a:xfrm>
                  <a:off x="363" y="2440"/>
                  <a:ext cx="416" cy="327"/>
                </a:xfrm>
                <a:prstGeom prst="rect">
                  <a:avLst/>
                </a:prstGeom>
                <a:noFill/>
                <a:ln w="9525">
                  <a:noFill/>
                  <a:miter lim="800000"/>
                  <a:headEnd/>
                  <a:tailEnd/>
                </a:ln>
              </p:spPr>
              <p:txBody>
                <a:bodyPr wrap="none">
                  <a:spAutoFit/>
                </a:bodyPr>
                <a:lstStyle/>
                <a:p>
                  <a:pPr defTabSz="914400" eaLnBrk="0" hangingPunct="0"/>
                  <a:r>
                    <a:rPr lang="en-US" sz="2800" b="1">
                      <a:solidFill>
                        <a:srgbClr val="000066"/>
                      </a:solidFill>
                    </a:rPr>
                    <a:t>f(t)</a:t>
                  </a:r>
                </a:p>
              </p:txBody>
            </p:sp>
            <p:sp>
              <p:nvSpPr>
                <p:cNvPr id="31" name="Line 20"/>
                <p:cNvSpPr>
                  <a:spLocks noChangeShapeType="1"/>
                </p:cNvSpPr>
                <p:nvPr/>
              </p:nvSpPr>
              <p:spPr bwMode="auto">
                <a:xfrm flipV="1">
                  <a:off x="2177" y="2018"/>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32" name="Line 21"/>
                <p:cNvSpPr>
                  <a:spLocks noChangeShapeType="1"/>
                </p:cNvSpPr>
                <p:nvPr/>
              </p:nvSpPr>
              <p:spPr bwMode="auto">
                <a:xfrm>
                  <a:off x="1497" y="2018"/>
                  <a:ext cx="680"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33" name="Line 22"/>
                <p:cNvSpPr>
                  <a:spLocks noChangeShapeType="1"/>
                </p:cNvSpPr>
                <p:nvPr/>
              </p:nvSpPr>
              <p:spPr bwMode="auto">
                <a:xfrm flipV="1">
                  <a:off x="1497" y="2018"/>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34" name="Line 23"/>
                <p:cNvSpPr>
                  <a:spLocks noChangeShapeType="1"/>
                </p:cNvSpPr>
                <p:nvPr/>
              </p:nvSpPr>
              <p:spPr bwMode="auto">
                <a:xfrm>
                  <a:off x="227" y="2880"/>
                  <a:ext cx="1269"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35" name="Line 24"/>
                <p:cNvSpPr>
                  <a:spLocks noChangeShapeType="1"/>
                </p:cNvSpPr>
                <p:nvPr/>
              </p:nvSpPr>
              <p:spPr bwMode="auto">
                <a:xfrm>
                  <a:off x="2177" y="2880"/>
                  <a:ext cx="1814"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36" name="Line 25"/>
                <p:cNvSpPr>
                  <a:spLocks noChangeShapeType="1"/>
                </p:cNvSpPr>
                <p:nvPr/>
              </p:nvSpPr>
              <p:spPr bwMode="auto">
                <a:xfrm flipV="1">
                  <a:off x="3991" y="2880"/>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37" name="Line 26"/>
                <p:cNvSpPr>
                  <a:spLocks noChangeShapeType="1"/>
                </p:cNvSpPr>
                <p:nvPr/>
              </p:nvSpPr>
              <p:spPr bwMode="auto">
                <a:xfrm>
                  <a:off x="3991" y="3742"/>
                  <a:ext cx="680"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38" name="Line 27"/>
                <p:cNvSpPr>
                  <a:spLocks noChangeShapeType="1"/>
                </p:cNvSpPr>
                <p:nvPr/>
              </p:nvSpPr>
              <p:spPr bwMode="auto">
                <a:xfrm flipV="1">
                  <a:off x="4672" y="2880"/>
                  <a:ext cx="0" cy="862"/>
                </a:xfrm>
                <a:prstGeom prst="line">
                  <a:avLst/>
                </a:prstGeom>
                <a:noFill/>
                <a:ln w="63500">
                  <a:solidFill>
                    <a:srgbClr val="000080"/>
                  </a:solidFill>
                  <a:round/>
                  <a:headEnd/>
                  <a:tailEnd/>
                </a:ln>
              </p:spPr>
              <p:txBody>
                <a:bodyPr/>
                <a:lstStyle/>
                <a:p>
                  <a:endParaRPr lang="fr-FR">
                    <a:solidFill>
                      <a:srgbClr val="000000"/>
                    </a:solidFill>
                  </a:endParaRPr>
                </a:p>
              </p:txBody>
            </p:sp>
            <p:sp>
              <p:nvSpPr>
                <p:cNvPr id="39" name="Line 28"/>
                <p:cNvSpPr>
                  <a:spLocks noChangeShapeType="1"/>
                </p:cNvSpPr>
                <p:nvPr/>
              </p:nvSpPr>
              <p:spPr bwMode="auto">
                <a:xfrm>
                  <a:off x="4672" y="2880"/>
                  <a:ext cx="1269" cy="0"/>
                </a:xfrm>
                <a:prstGeom prst="line">
                  <a:avLst/>
                </a:prstGeom>
                <a:noFill/>
                <a:ln w="63500">
                  <a:solidFill>
                    <a:srgbClr val="000080"/>
                  </a:solidFill>
                  <a:round/>
                  <a:headEnd/>
                  <a:tailEnd/>
                </a:ln>
              </p:spPr>
              <p:txBody>
                <a:bodyPr/>
                <a:lstStyle/>
                <a:p>
                  <a:endParaRPr lang="fr-FR">
                    <a:solidFill>
                      <a:srgbClr val="000000"/>
                    </a:solidFill>
                  </a:endParaRPr>
                </a:p>
              </p:txBody>
            </p:sp>
          </p:grpSp>
          <p:sp>
            <p:nvSpPr>
              <p:cNvPr id="16" name="Line 29"/>
              <p:cNvSpPr>
                <a:spLocks noChangeShapeType="1"/>
              </p:cNvSpPr>
              <p:nvPr/>
            </p:nvSpPr>
            <p:spPr bwMode="auto">
              <a:xfrm>
                <a:off x="2376488" y="1835150"/>
                <a:ext cx="6264275"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17" name="Text Box 30"/>
              <p:cNvSpPr txBox="1">
                <a:spLocks noChangeArrowheads="1"/>
              </p:cNvSpPr>
              <p:nvPr/>
            </p:nvSpPr>
            <p:spPr bwMode="auto">
              <a:xfrm>
                <a:off x="7324725" y="1325563"/>
                <a:ext cx="509588" cy="396875"/>
              </a:xfrm>
              <a:prstGeom prst="rect">
                <a:avLst/>
              </a:prstGeom>
              <a:noFill/>
              <a:ln w="9525">
                <a:noFill/>
                <a:miter lim="800000"/>
                <a:headEnd/>
                <a:tailEnd/>
              </a:ln>
            </p:spPr>
            <p:txBody>
              <a:bodyPr wrap="none">
                <a:spAutoFit/>
              </a:bodyPr>
              <a:lstStyle/>
              <a:p>
                <a:pPr defTabSz="914400" eaLnBrk="0" hangingPunct="0"/>
                <a:r>
                  <a:rPr lang="en-US" sz="2000" dirty="0">
                    <a:solidFill>
                      <a:srgbClr val="000000"/>
                    </a:solidFill>
                  </a:rPr>
                  <a:t>TE</a:t>
                </a:r>
              </a:p>
            </p:txBody>
          </p:sp>
        </p:grpSp>
        <p:sp>
          <p:nvSpPr>
            <p:cNvPr id="10" name="ZoneTexte 9"/>
            <p:cNvSpPr txBox="1"/>
            <p:nvPr/>
          </p:nvSpPr>
          <p:spPr>
            <a:xfrm>
              <a:off x="4476048" y="3922972"/>
              <a:ext cx="1728192" cy="369332"/>
            </a:xfrm>
            <a:prstGeom prst="rect">
              <a:avLst/>
            </a:prstGeom>
            <a:noFill/>
          </p:spPr>
          <p:txBody>
            <a:bodyPr wrap="square" rtlCol="0">
              <a:spAutoFit/>
            </a:bodyPr>
            <a:lstStyle/>
            <a:p>
              <a:r>
                <a:rPr lang="fr-FR" dirty="0" smtClean="0">
                  <a:solidFill>
                    <a:srgbClr val="000000"/>
                  </a:solidFill>
                </a:rPr>
                <a:t>Diffusion time</a:t>
              </a:r>
              <a:endParaRPr lang="fr-FR" dirty="0">
                <a:solidFill>
                  <a:srgbClr val="000000"/>
                </a:solidFill>
              </a:endParaRPr>
            </a:p>
          </p:txBody>
        </p:sp>
        <p:sp>
          <p:nvSpPr>
            <p:cNvPr id="11" name="ZoneTexte 10"/>
            <p:cNvSpPr txBox="1"/>
            <p:nvPr/>
          </p:nvSpPr>
          <p:spPr>
            <a:xfrm>
              <a:off x="3091265" y="4452744"/>
              <a:ext cx="2304256" cy="369332"/>
            </a:xfrm>
            <a:prstGeom prst="rect">
              <a:avLst/>
            </a:prstGeom>
            <a:noFill/>
          </p:spPr>
          <p:txBody>
            <a:bodyPr wrap="square" rtlCol="0">
              <a:spAutoFit/>
            </a:bodyPr>
            <a:lstStyle/>
            <a:p>
              <a:r>
                <a:rPr lang="fr-FR" dirty="0" smtClean="0">
                  <a:solidFill>
                    <a:srgbClr val="000000"/>
                  </a:solidFill>
                </a:rPr>
                <a:t>Gradient duration</a:t>
              </a:r>
              <a:endParaRPr lang="fr-FR" dirty="0">
                <a:solidFill>
                  <a:srgbClr val="000000"/>
                </a:solidFill>
              </a:endParaRPr>
            </a:p>
          </p:txBody>
        </p:sp>
      </p:grpSp>
    </p:spTree>
    <p:extLst>
      <p:ext uri="{BB962C8B-B14F-4D97-AF65-F5344CB8AC3E}">
        <p14:creationId xmlns:p14="http://schemas.microsoft.com/office/powerpoint/2010/main" val="2449057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cygwin\home\jingli\DMRI\PAPERS\ODE_CYL\Submit\Figures\cylinder_sphe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547589"/>
            <a:ext cx="3895532" cy="3380605"/>
          </a:xfrm>
          <a:prstGeom prst="rect">
            <a:avLst/>
          </a:prstGeom>
          <a:noFill/>
          <a:extLst>
            <a:ext uri="{909E8E84-426E-40DD-AFC4-6F175D3DCCD1}">
              <a14:hiddenFill xmlns:a14="http://schemas.microsoft.com/office/drawing/2010/main">
                <a:solidFill>
                  <a:srgbClr val="FFFFFF"/>
                </a:solidFill>
              </a14:hiddenFill>
            </a:ext>
          </a:extLst>
        </p:spPr>
      </p:pic>
      <p:pic>
        <p:nvPicPr>
          <p:cNvPr id="290819" name="Picture 3" descr="C:\cygwin\home\jingli\DMRI\PAPERS\ODE_CYL\Submit\Figures\signal_cylinder_sphere_3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4487" y="1403573"/>
            <a:ext cx="5418353" cy="381265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ZoneTexte 3"/>
              <p:cNvSpPr txBox="1"/>
              <p:nvPr/>
            </p:nvSpPr>
            <p:spPr>
              <a:xfrm>
                <a:off x="5967796" y="5858777"/>
                <a:ext cx="23848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𝛿</m:t>
                      </m:r>
                      <m:r>
                        <a:rPr lang="en-US" b="0" i="1" smtClean="0">
                          <a:latin typeface="Cambria Math"/>
                        </a:rPr>
                        <m:t>=40</m:t>
                      </m:r>
                      <m:r>
                        <a:rPr lang="en-US" b="0" i="1" smtClean="0">
                          <a:latin typeface="Cambria Math"/>
                        </a:rPr>
                        <m:t>𝑚𝑠</m:t>
                      </m:r>
                      <m:r>
                        <a:rPr lang="en-US" b="0" i="1" smtClean="0">
                          <a:latin typeface="Cambria Math"/>
                        </a:rPr>
                        <m:t>, </m:t>
                      </m:r>
                      <m:r>
                        <m:rPr>
                          <m:sty m:val="p"/>
                        </m:rPr>
                        <a:rPr lang="en-US" b="0" i="0" smtClean="0">
                          <a:latin typeface="Cambria Math"/>
                        </a:rPr>
                        <m:t>Δ</m:t>
                      </m:r>
                      <m:r>
                        <a:rPr lang="en-US" b="0" i="1" smtClean="0">
                          <a:latin typeface="Cambria Math"/>
                        </a:rPr>
                        <m:t>=40</m:t>
                      </m:r>
                      <m:r>
                        <a:rPr lang="en-US" b="0" i="1" smtClean="0">
                          <a:latin typeface="Cambria Math"/>
                        </a:rPr>
                        <m:t>𝑚𝑠</m:t>
                      </m:r>
                      <m:r>
                        <a:rPr lang="en-US" b="0" i="1" smtClean="0">
                          <a:latin typeface="Cambria Math"/>
                        </a:rPr>
                        <m:t> </m:t>
                      </m:r>
                    </m:oMath>
                  </m:oMathPara>
                </a14:m>
                <a:endParaRPr lang="fr-FR" dirty="0"/>
              </a:p>
            </p:txBody>
          </p:sp>
        </mc:Choice>
        <mc:Fallback xmlns="">
          <p:sp>
            <p:nvSpPr>
              <p:cNvPr id="4" name="ZoneTexte 3"/>
              <p:cNvSpPr txBox="1">
                <a:spLocks noRot="1" noChangeAspect="1" noMove="1" noResize="1" noEditPoints="1" noAdjustHandles="1" noChangeArrowheads="1" noChangeShapeType="1" noTextEdit="1"/>
              </p:cNvSpPr>
              <p:nvPr/>
            </p:nvSpPr>
            <p:spPr>
              <a:xfrm>
                <a:off x="5967796" y="5858777"/>
                <a:ext cx="2384884" cy="369332"/>
              </a:xfrm>
              <a:prstGeom prst="rect">
                <a:avLst/>
              </a:prstGeom>
              <a:blipFill rotWithShape="1">
                <a:blip r:embed="rId4"/>
                <a:stretch>
                  <a:fillRect/>
                </a:stretch>
              </a:blipFill>
            </p:spPr>
            <p:txBody>
              <a:bodyPr/>
              <a:lstStyle/>
              <a:p>
                <a:r>
                  <a:rPr lang="fr-FR">
                    <a:noFill/>
                  </a:rPr>
                  <a:t> </a:t>
                </a:r>
              </a:p>
            </p:txBody>
          </p:sp>
        </mc:Fallback>
      </mc:AlternateContent>
      <p:sp>
        <p:nvSpPr>
          <p:cNvPr id="5" name="ZoneTexte 4"/>
          <p:cNvSpPr txBox="1"/>
          <p:nvPr/>
        </p:nvSpPr>
        <p:spPr>
          <a:xfrm>
            <a:off x="509446" y="5365754"/>
            <a:ext cx="4302781" cy="646331"/>
          </a:xfrm>
          <a:prstGeom prst="rect">
            <a:avLst/>
          </a:prstGeom>
          <a:noFill/>
        </p:spPr>
        <p:txBody>
          <a:bodyPr wrap="none" rtlCol="0">
            <a:spAutoFit/>
          </a:bodyPr>
          <a:lstStyle/>
          <a:p>
            <a:r>
              <a:rPr lang="fr-FR" dirty="0" smtClean="0"/>
              <a:t>Simulation box 7.5 </a:t>
            </a:r>
            <a:r>
              <a:rPr lang="fr-FR" dirty="0" smtClean="0">
                <a:latin typeface="Symbol" pitchFamily="18" charset="2"/>
              </a:rPr>
              <a:t>m</a:t>
            </a:r>
            <a:r>
              <a:rPr lang="fr-FR" dirty="0" smtClean="0"/>
              <a:t>m x 14</a:t>
            </a:r>
            <a:r>
              <a:rPr lang="fr-FR" dirty="0" smtClean="0">
                <a:latin typeface="Symbol" pitchFamily="18" charset="2"/>
              </a:rPr>
              <a:t> </a:t>
            </a:r>
            <a:r>
              <a:rPr lang="fr-FR" dirty="0">
                <a:latin typeface="Symbol" pitchFamily="18" charset="2"/>
              </a:rPr>
              <a:t>m</a:t>
            </a:r>
            <a:r>
              <a:rPr lang="fr-FR" dirty="0"/>
              <a:t>m</a:t>
            </a:r>
            <a:r>
              <a:rPr lang="fr-FR" dirty="0" smtClean="0"/>
              <a:t> x 7.5</a:t>
            </a:r>
            <a:r>
              <a:rPr lang="fr-FR" dirty="0" smtClean="0">
                <a:latin typeface="Symbol" pitchFamily="18" charset="2"/>
              </a:rPr>
              <a:t> </a:t>
            </a:r>
            <a:r>
              <a:rPr lang="fr-FR" dirty="0">
                <a:latin typeface="Symbol" pitchFamily="18" charset="2"/>
              </a:rPr>
              <a:t>m</a:t>
            </a:r>
            <a:r>
              <a:rPr lang="fr-FR" dirty="0"/>
              <a:t>m</a:t>
            </a:r>
            <a:endParaRPr lang="fr-FR" dirty="0" smtClean="0"/>
          </a:p>
          <a:p>
            <a:r>
              <a:rPr lang="fr-FR" dirty="0" smtClean="0">
                <a:latin typeface="+mj-lt"/>
              </a:rPr>
              <a:t>Membrane </a:t>
            </a:r>
            <a:r>
              <a:rPr lang="fr-FR" dirty="0" err="1" smtClean="0">
                <a:latin typeface="+mj-lt"/>
              </a:rPr>
              <a:t>permeability</a:t>
            </a:r>
            <a:r>
              <a:rPr lang="fr-FR" dirty="0" smtClean="0">
                <a:latin typeface="+mj-lt"/>
              </a:rPr>
              <a:t> </a:t>
            </a:r>
            <a:r>
              <a:rPr lang="fr-FR" dirty="0" smtClean="0">
                <a:latin typeface="Symbol" pitchFamily="18" charset="2"/>
              </a:rPr>
              <a:t>k</a:t>
            </a:r>
            <a:r>
              <a:rPr lang="fr-FR" dirty="0" smtClean="0"/>
              <a:t>= 1e-5 m/s</a:t>
            </a:r>
            <a:endParaRPr lang="fr-FR" dirty="0"/>
          </a:p>
        </p:txBody>
      </p:sp>
    </p:spTree>
    <p:extLst>
      <p:ext uri="{BB962C8B-B14F-4D97-AF65-F5344CB8AC3E}">
        <p14:creationId xmlns:p14="http://schemas.microsoft.com/office/powerpoint/2010/main" val="1243257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PeriodicMod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37217" y="1376798"/>
            <a:ext cx="4582371" cy="1607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Line 7"/>
          <p:cNvSpPr>
            <a:spLocks noChangeShapeType="1"/>
          </p:cNvSpPr>
          <p:nvPr/>
        </p:nvSpPr>
        <p:spPr bwMode="auto">
          <a:xfrm flipH="1">
            <a:off x="2108876" y="4451834"/>
            <a:ext cx="908307" cy="0"/>
          </a:xfrm>
          <a:prstGeom prst="line">
            <a:avLst/>
          </a:prstGeom>
          <a:noFill/>
          <a:ln w="25400" cap="flat" cmpd="sng">
            <a:solidFill>
              <a:srgbClr val="FF26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11" name="Rectangle 8"/>
          <p:cNvSpPr>
            <a:spLocks/>
          </p:cNvSpPr>
          <p:nvPr/>
        </p:nvSpPr>
        <p:spPr bwMode="auto">
          <a:xfrm>
            <a:off x="3090716" y="4173064"/>
            <a:ext cx="2051127"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5997" tIns="55997" rIns="55997" bIns="55997" anchor="ctr">
            <a:spAutoFit/>
          </a:bodyPr>
          <a:lstStyle/>
          <a:p>
            <a:pPr algn="l">
              <a:defRPr/>
            </a:pPr>
            <a:r>
              <a:rPr lang="en-US" sz="2600" dirty="0">
                <a:latin typeface="Arial"/>
                <a:cs typeface="Arial"/>
                <a:sym typeface="Arial" charset="0"/>
              </a:rPr>
              <a:t>Spatial scale</a:t>
            </a:r>
            <a:endParaRPr lang="en-US" sz="2600" dirty="0">
              <a:solidFill>
                <a:srgbClr val="000000"/>
              </a:solidFill>
              <a:latin typeface="Arial"/>
              <a:cs typeface="Arial"/>
              <a:sym typeface="Arial" charset="0"/>
            </a:endParaRPr>
          </a:p>
        </p:txBody>
      </p:sp>
      <p:sp>
        <p:nvSpPr>
          <p:cNvPr id="12" name="Line 9"/>
          <p:cNvSpPr>
            <a:spLocks noChangeShapeType="1"/>
          </p:cNvSpPr>
          <p:nvPr/>
        </p:nvSpPr>
        <p:spPr bwMode="auto">
          <a:xfrm flipH="1">
            <a:off x="2115878" y="5172803"/>
            <a:ext cx="488281" cy="0"/>
          </a:xfrm>
          <a:prstGeom prst="line">
            <a:avLst/>
          </a:prstGeom>
          <a:noFill/>
          <a:ln w="25400" cap="flat" cmpd="sng">
            <a:solidFill>
              <a:srgbClr val="FF93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13" name="Rectangle 10"/>
          <p:cNvSpPr>
            <a:spLocks/>
          </p:cNvSpPr>
          <p:nvPr/>
        </p:nvSpPr>
        <p:spPr bwMode="auto">
          <a:xfrm>
            <a:off x="2604158" y="4695139"/>
            <a:ext cx="4041588" cy="927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5997" tIns="55997" rIns="55997" bIns="55997" anchor="ctr">
            <a:spAutoFit/>
          </a:bodyPr>
          <a:lstStyle/>
          <a:p>
            <a:pPr algn="l">
              <a:defRPr/>
            </a:pPr>
            <a:r>
              <a:rPr lang="en-US" sz="2600" dirty="0">
                <a:latin typeface="Arial"/>
                <a:cs typeface="Arial"/>
                <a:sym typeface="Arial" charset="0"/>
              </a:rPr>
              <a:t>membrane</a:t>
            </a:r>
            <a:r>
              <a:rPr lang="ja-JP" altLang="en-US" sz="2600" dirty="0">
                <a:latin typeface="Arial"/>
                <a:cs typeface="Arial"/>
                <a:sym typeface="Arial" charset="0"/>
              </a:rPr>
              <a:t>’</a:t>
            </a:r>
            <a:r>
              <a:rPr lang="en-US" sz="2600" dirty="0">
                <a:latin typeface="Arial"/>
                <a:cs typeface="Arial"/>
                <a:sym typeface="Arial" charset="0"/>
              </a:rPr>
              <a:t>s permeability</a:t>
            </a:r>
          </a:p>
          <a:p>
            <a:pPr algn="l">
              <a:defRPr/>
            </a:pPr>
            <a:r>
              <a:rPr lang="en-US" sz="2600" dirty="0">
                <a:latin typeface="Arial"/>
                <a:cs typeface="Arial"/>
                <a:sym typeface="Arial" charset="0"/>
              </a:rPr>
              <a:t> coefficient</a:t>
            </a:r>
            <a:endParaRPr lang="en-US" sz="2600" dirty="0">
              <a:solidFill>
                <a:srgbClr val="000000"/>
              </a:solidFill>
              <a:latin typeface="Arial"/>
              <a:cs typeface="Arial"/>
              <a:sym typeface="Arial" charset="0"/>
            </a:endParaRPr>
          </a:p>
        </p:txBody>
      </p:sp>
      <p:sp>
        <p:nvSpPr>
          <p:cNvPr id="14" name="Line 11"/>
          <p:cNvSpPr>
            <a:spLocks noChangeShapeType="1"/>
          </p:cNvSpPr>
          <p:nvPr/>
        </p:nvSpPr>
        <p:spPr bwMode="auto">
          <a:xfrm flipH="1">
            <a:off x="2108877" y="5844774"/>
            <a:ext cx="2184723" cy="0"/>
          </a:xfrm>
          <a:prstGeom prst="line">
            <a:avLst/>
          </a:prstGeom>
          <a:noFill/>
          <a:ln w="25400" cap="flat" cmpd="sng">
            <a:solidFill>
              <a:srgbClr val="0433FF"/>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15" name="Rectangle 12"/>
          <p:cNvSpPr>
            <a:spLocks/>
          </p:cNvSpPr>
          <p:nvPr/>
        </p:nvSpPr>
        <p:spPr bwMode="auto">
          <a:xfrm>
            <a:off x="4462788" y="5570670"/>
            <a:ext cx="1739608"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5997" tIns="55997" rIns="55997" bIns="55997" anchor="ctr">
            <a:spAutoFit/>
          </a:bodyPr>
          <a:lstStyle/>
          <a:p>
            <a:pPr algn="l">
              <a:defRPr/>
            </a:pPr>
            <a:r>
              <a:rPr lang="en-US" sz="2600" dirty="0">
                <a:latin typeface="Arial"/>
                <a:cs typeface="Arial"/>
                <a:sym typeface="Arial" charset="0"/>
              </a:rPr>
              <a:t>Time scale</a:t>
            </a:r>
            <a:endParaRPr lang="en-US" sz="2600" dirty="0">
              <a:solidFill>
                <a:srgbClr val="000000"/>
              </a:solidFill>
              <a:latin typeface="Arial"/>
              <a:cs typeface="Arial"/>
              <a:sym typeface="Arial" charset="0"/>
            </a:endParaRPr>
          </a:p>
        </p:txBody>
      </p:sp>
      <p:sp>
        <p:nvSpPr>
          <p:cNvPr id="16" name="Line 13"/>
          <p:cNvSpPr>
            <a:spLocks noChangeShapeType="1"/>
          </p:cNvSpPr>
          <p:nvPr/>
        </p:nvSpPr>
        <p:spPr bwMode="auto">
          <a:xfrm flipH="1">
            <a:off x="2108876" y="6541244"/>
            <a:ext cx="1197074" cy="0"/>
          </a:xfrm>
          <a:prstGeom prst="line">
            <a:avLst/>
          </a:prstGeom>
          <a:noFill/>
          <a:ln w="25400" cap="flat" cmpd="sng">
            <a:solidFill>
              <a:srgbClr val="AA7942"/>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17" name="Rectangle 14"/>
          <p:cNvSpPr>
            <a:spLocks/>
          </p:cNvSpPr>
          <p:nvPr/>
        </p:nvSpPr>
        <p:spPr bwMode="auto">
          <a:xfrm>
            <a:off x="3417956" y="6214642"/>
            <a:ext cx="2686422"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55997" tIns="55997" rIns="55997" bIns="55997" anchor="ctr">
            <a:spAutoFit/>
          </a:bodyPr>
          <a:lstStyle/>
          <a:p>
            <a:pPr algn="l">
              <a:defRPr/>
            </a:pPr>
            <a:r>
              <a:rPr lang="en-US" sz="2600" dirty="0">
                <a:latin typeface="Arial"/>
                <a:cs typeface="Arial"/>
                <a:sym typeface="Arial" charset="0"/>
              </a:rPr>
              <a:t>gradient strength</a:t>
            </a:r>
            <a:endParaRPr lang="en-US" sz="2600" dirty="0">
              <a:solidFill>
                <a:srgbClr val="000000"/>
              </a:solidFill>
              <a:latin typeface="Arial"/>
              <a:cs typeface="Arial"/>
              <a:sym typeface="Arial" charset="0"/>
            </a:endParaRPr>
          </a:p>
        </p:txBody>
      </p:sp>
      <p:sp>
        <p:nvSpPr>
          <p:cNvPr id="20" name="Line 18"/>
          <p:cNvSpPr>
            <a:spLocks noChangeShapeType="1"/>
          </p:cNvSpPr>
          <p:nvPr/>
        </p:nvSpPr>
        <p:spPr bwMode="auto">
          <a:xfrm flipH="1">
            <a:off x="3351454" y="3578621"/>
            <a:ext cx="488281" cy="0"/>
          </a:xfrm>
          <a:prstGeom prst="line">
            <a:avLst/>
          </a:prstGeom>
          <a:noFill/>
          <a:ln w="25400" cap="flat" cmpd="sng">
            <a:solidFill>
              <a:srgbClr val="008F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03972">
              <a:defRPr/>
            </a:pPr>
            <a:endParaRPr lang="en-US" sz="1300">
              <a:solidFill>
                <a:srgbClr val="000000"/>
              </a:solidFill>
              <a:latin typeface="Helvetica" charset="0"/>
              <a:cs typeface="Helvetica" charset="0"/>
              <a:sym typeface="Helvetica" charset="0"/>
            </a:endParaRPr>
          </a:p>
        </p:txBody>
      </p:sp>
      <p:sp>
        <p:nvSpPr>
          <p:cNvPr id="21" name="Rectangle 19"/>
          <p:cNvSpPr>
            <a:spLocks/>
          </p:cNvSpPr>
          <p:nvPr/>
        </p:nvSpPr>
        <p:spPr bwMode="auto">
          <a:xfrm>
            <a:off x="3881738" y="3290518"/>
            <a:ext cx="4387521" cy="520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5997" tIns="55997" rIns="55997" bIns="55997" anchor="ctr">
            <a:spAutoFit/>
          </a:bodyPr>
          <a:lstStyle/>
          <a:p>
            <a:pPr algn="l">
              <a:defRPr/>
            </a:pPr>
            <a:r>
              <a:rPr lang="en-US" sz="2600" dirty="0">
                <a:latin typeface="Arial"/>
                <a:cs typeface="Arial"/>
                <a:sym typeface="Arial" charset="0"/>
              </a:rPr>
              <a:t>intrinsic diffusion coefficient</a:t>
            </a:r>
            <a:endParaRPr lang="en-US" sz="2600" dirty="0">
              <a:solidFill>
                <a:srgbClr val="000000"/>
              </a:solidFill>
              <a:latin typeface="Arial"/>
              <a:cs typeface="Arial"/>
              <a:sym typeface="Arial" charset="0"/>
            </a:endParaRPr>
          </a:p>
        </p:txBody>
      </p:sp>
      <mc:AlternateContent xmlns:mc="http://schemas.openxmlformats.org/markup-compatibility/2006" xmlns:a14="http://schemas.microsoft.com/office/drawing/2010/main">
        <mc:Choice Requires="a14">
          <p:sp>
            <p:nvSpPr>
              <p:cNvPr id="19" name="TextBox 2"/>
              <p:cNvSpPr txBox="1"/>
              <p:nvPr/>
            </p:nvSpPr>
            <p:spPr>
              <a:xfrm>
                <a:off x="384955" y="2899900"/>
                <a:ext cx="2619900" cy="9108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𝜎</m:t>
                      </m:r>
                      <m:r>
                        <a:rPr lang="en-US" sz="3200" b="0" i="1" smtClean="0">
                          <a:latin typeface="Cambria Math" charset="0"/>
                        </a:rPr>
                        <m:t>=</m:t>
                      </m:r>
                      <m:d>
                        <m:dPr>
                          <m:begChr m:val="{"/>
                          <m:endChr m:val=""/>
                          <m:ctrlPr>
                            <a:rPr lang="en-US" sz="3200" i="1" smtClean="0">
                              <a:latin typeface="Cambria Math"/>
                            </a:rPr>
                          </m:ctrlPr>
                        </m:dPr>
                        <m:e>
                          <m:eqArr>
                            <m:eqArrPr>
                              <m:ctrlPr>
                                <a:rPr lang="en-US" sz="3200" i="1" smtClean="0">
                                  <a:latin typeface="Cambria Math"/>
                                </a:rPr>
                              </m:ctrlPr>
                            </m:eqArrPr>
                            <m:e>
                              <m:sSub>
                                <m:sSubPr>
                                  <m:ctrlPr>
                                    <a:rPr lang="en-US" sz="3200" i="1" smtClean="0">
                                      <a:latin typeface="Cambria Math"/>
                                    </a:rPr>
                                  </m:ctrlPr>
                                </m:sSubPr>
                                <m:e>
                                  <m:r>
                                    <a:rPr lang="en-US" sz="3200" b="0" i="1" smtClean="0">
                                      <a:latin typeface="Cambria Math" charset="0"/>
                                    </a:rPr>
                                    <m:t>𝜎</m:t>
                                  </m:r>
                                </m:e>
                                <m:sub>
                                  <m:r>
                                    <a:rPr lang="en-US" sz="3200" b="0" i="1" smtClean="0">
                                      <a:latin typeface="Cambria Math" charset="0"/>
                                    </a:rPr>
                                    <m:t>𝑒</m:t>
                                  </m:r>
                                </m:sub>
                              </m:sSub>
                              <m:r>
                                <a:rPr lang="en-US" sz="3200" b="0" i="1" smtClean="0">
                                  <a:latin typeface="Cambria Math" charset="0"/>
                                </a:rPr>
                                <m:t>   </m:t>
                              </m:r>
                              <m:r>
                                <a:rPr lang="en-US" sz="3200" b="0" i="1" smtClean="0">
                                  <a:latin typeface="Cambria Math" charset="0"/>
                                </a:rPr>
                                <m:t>𝑖𝑛</m:t>
                              </m:r>
                              <m:r>
                                <a:rPr lang="en-US" sz="3200" b="0" i="1" smtClean="0">
                                  <a:latin typeface="Cambria Math" charset="0"/>
                                </a:rPr>
                                <m:t> </m:t>
                              </m:r>
                              <m:sSub>
                                <m:sSubPr>
                                  <m:ctrlPr>
                                    <a:rPr lang="en-US" sz="3200" b="0" i="1" smtClean="0">
                                      <a:latin typeface="Cambria Math"/>
                                    </a:rPr>
                                  </m:ctrlPr>
                                </m:sSubPr>
                                <m:e>
                                  <m:r>
                                    <a:rPr lang="en-US" sz="3200" b="0" i="1" smtClean="0">
                                      <a:latin typeface="Cambria Math" charset="0"/>
                                    </a:rPr>
                                    <m:t>𝑌</m:t>
                                  </m:r>
                                </m:e>
                                <m:sub>
                                  <m:r>
                                    <a:rPr lang="en-US" sz="3200" b="0" i="1" smtClean="0">
                                      <a:latin typeface="Cambria Math" charset="0"/>
                                    </a:rPr>
                                    <m:t>𝑒</m:t>
                                  </m:r>
                                </m:sub>
                              </m:sSub>
                            </m:e>
                            <m:e>
                              <m:sSub>
                                <m:sSubPr>
                                  <m:ctrlPr>
                                    <a:rPr lang="en-US" sz="3200" i="1" smtClean="0">
                                      <a:latin typeface="Cambria Math"/>
                                    </a:rPr>
                                  </m:ctrlPr>
                                </m:sSubPr>
                                <m:e>
                                  <m:r>
                                    <a:rPr lang="en-US" sz="3200" b="0" i="1" smtClean="0">
                                      <a:latin typeface="Cambria Math" charset="0"/>
                                    </a:rPr>
                                    <m:t>𝜎</m:t>
                                  </m:r>
                                </m:e>
                                <m:sub>
                                  <m:r>
                                    <a:rPr lang="en-US" sz="3200" b="0" i="1" smtClean="0">
                                      <a:latin typeface="Cambria Math" charset="0"/>
                                    </a:rPr>
                                    <m:t>𝑐</m:t>
                                  </m:r>
                                </m:sub>
                              </m:sSub>
                              <m:r>
                                <a:rPr lang="en-US" sz="3200" b="0" i="1" smtClean="0">
                                  <a:latin typeface="Cambria Math" charset="0"/>
                                </a:rPr>
                                <m:t>   </m:t>
                              </m:r>
                              <m:r>
                                <a:rPr lang="en-US" sz="3200" b="0" i="1" smtClean="0">
                                  <a:latin typeface="Cambria Math" charset="0"/>
                                </a:rPr>
                                <m:t>𝑖𝑛</m:t>
                              </m:r>
                              <m:r>
                                <a:rPr lang="en-US" sz="3200" b="0" i="1" smtClean="0">
                                  <a:latin typeface="Cambria Math" charset="0"/>
                                </a:rPr>
                                <m:t> </m:t>
                              </m:r>
                              <m:sSub>
                                <m:sSubPr>
                                  <m:ctrlPr>
                                    <a:rPr lang="en-US" sz="3200" b="0" i="1" smtClean="0">
                                      <a:latin typeface="Cambria Math"/>
                                    </a:rPr>
                                  </m:ctrlPr>
                                </m:sSubPr>
                                <m:e>
                                  <m:r>
                                    <a:rPr lang="en-US" sz="3200" b="0" i="1" smtClean="0">
                                      <a:latin typeface="Cambria Math" charset="0"/>
                                    </a:rPr>
                                    <m:t>𝑌</m:t>
                                  </m:r>
                                </m:e>
                                <m:sub>
                                  <m:r>
                                    <a:rPr lang="en-US" sz="3200" b="0" i="1" smtClean="0">
                                      <a:latin typeface="Cambria Math" charset="0"/>
                                    </a:rPr>
                                    <m:t>𝑐</m:t>
                                  </m:r>
                                </m:sub>
                              </m:sSub>
                            </m:e>
                          </m:eqArr>
                        </m:e>
                      </m:d>
                    </m:oMath>
                  </m:oMathPara>
                </a14:m>
                <a:endParaRPr lang="en-US" sz="3200" dirty="0"/>
              </a:p>
            </p:txBody>
          </p:sp>
        </mc:Choice>
        <mc:Fallback xmlns="">
          <p:sp>
            <p:nvSpPr>
              <p:cNvPr id="19" name="TextBox 2"/>
              <p:cNvSpPr txBox="1">
                <a:spLocks noRot="1" noChangeAspect="1" noMove="1" noResize="1" noEditPoints="1" noAdjustHandles="1" noChangeArrowheads="1" noChangeShapeType="1" noTextEdit="1"/>
              </p:cNvSpPr>
              <p:nvPr/>
            </p:nvSpPr>
            <p:spPr>
              <a:xfrm>
                <a:off x="384955" y="2899900"/>
                <a:ext cx="2619900" cy="91082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5"/>
              <p:cNvSpPr txBox="1"/>
              <p:nvPr/>
            </p:nvSpPr>
            <p:spPr>
              <a:xfrm>
                <a:off x="503808" y="4139877"/>
                <a:ext cx="14831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𝐿</m:t>
                      </m:r>
                      <m:r>
                        <a:rPr lang="en-US" sz="3200" b="0" i="1" smtClean="0">
                          <a:latin typeface="Cambria Math" charset="0"/>
                        </a:rPr>
                        <m:t>=</m:t>
                      </m:r>
                      <m:r>
                        <a:rPr lang="en-US" sz="3200" b="0" i="1" smtClean="0">
                          <a:latin typeface="Cambria Math" charset="0"/>
                        </a:rPr>
                        <m:t>𝜀</m:t>
                      </m:r>
                      <m:sSub>
                        <m:sSubPr>
                          <m:ctrlPr>
                            <a:rPr lang="en-US" sz="3200" b="0" i="1" smtClean="0">
                              <a:latin typeface="Cambria Math"/>
                            </a:rPr>
                          </m:ctrlPr>
                        </m:sSubPr>
                        <m:e>
                          <m:r>
                            <a:rPr lang="en-US" sz="3200" b="0" i="1" smtClean="0">
                              <a:latin typeface="Cambria Math" charset="0"/>
                            </a:rPr>
                            <m:t>𝐿</m:t>
                          </m:r>
                        </m:e>
                        <m:sub>
                          <m:r>
                            <a:rPr lang="en-US" sz="3200" b="0" i="1" smtClean="0">
                              <a:latin typeface="Cambria Math" charset="0"/>
                            </a:rPr>
                            <m:t>0</m:t>
                          </m:r>
                        </m:sub>
                      </m:sSub>
                    </m:oMath>
                  </m:oMathPara>
                </a14:m>
                <a:endParaRPr lang="en-US" sz="3200" dirty="0"/>
              </a:p>
            </p:txBody>
          </p:sp>
        </mc:Choice>
        <mc:Fallback xmlns="">
          <p:sp>
            <p:nvSpPr>
              <p:cNvPr id="22" name="TextBox 5"/>
              <p:cNvSpPr txBox="1">
                <a:spLocks noRot="1" noChangeAspect="1" noMove="1" noResize="1" noEditPoints="1" noAdjustHandles="1" noChangeArrowheads="1" noChangeShapeType="1" noTextEdit="1"/>
              </p:cNvSpPr>
              <p:nvPr/>
            </p:nvSpPr>
            <p:spPr>
              <a:xfrm>
                <a:off x="503808" y="4139877"/>
                <a:ext cx="1483163" cy="49244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6"/>
              <p:cNvSpPr txBox="1"/>
              <p:nvPr/>
            </p:nvSpPr>
            <p:spPr>
              <a:xfrm>
                <a:off x="384955" y="4855984"/>
                <a:ext cx="1480983" cy="492443"/>
              </a:xfrm>
              <a:prstGeom prst="rect">
                <a:avLst/>
              </a:prstGeom>
              <a:noFill/>
            </p:spPr>
            <p:txBody>
              <a:bodyPr wrap="none" lIns="0" tIns="0" rIns="0" bIns="0" rtlCol="0">
                <a:spAutoFit/>
              </a:bodyPr>
              <a:lstStyle/>
              <a:p>
                <a:r>
                  <a:rPr lang="en-US" sz="2800" b="0" dirty="0" smtClean="0"/>
                  <a:t> </a:t>
                </a:r>
                <a14:m>
                  <m:oMath xmlns:m="http://schemas.openxmlformats.org/officeDocument/2006/math">
                    <m:r>
                      <a:rPr lang="en-US" sz="3200" b="0" i="1" smtClean="0">
                        <a:latin typeface="Cambria Math" charset="0"/>
                      </a:rPr>
                      <m:t>𝜅</m:t>
                    </m:r>
                    <m:r>
                      <a:rPr lang="en-US" sz="3200" b="0" i="1" smtClean="0">
                        <a:latin typeface="Cambria Math" charset="0"/>
                      </a:rPr>
                      <m:t>=</m:t>
                    </m:r>
                    <m:r>
                      <a:rPr lang="en-US" sz="3200" b="0" i="1" smtClean="0">
                        <a:latin typeface="Cambria Math" charset="0"/>
                      </a:rPr>
                      <m:t>𝜀</m:t>
                    </m:r>
                    <m:sSub>
                      <m:sSubPr>
                        <m:ctrlPr>
                          <a:rPr lang="en-US" sz="3200" b="0" i="1" smtClean="0">
                            <a:latin typeface="Cambria Math"/>
                          </a:rPr>
                        </m:ctrlPr>
                      </m:sSubPr>
                      <m:e>
                        <m:r>
                          <a:rPr lang="en-US" sz="3200" b="0" i="1" smtClean="0">
                            <a:latin typeface="Cambria Math" charset="0"/>
                          </a:rPr>
                          <m:t>𝜅</m:t>
                        </m:r>
                      </m:e>
                      <m:sub>
                        <m:r>
                          <a:rPr lang="en-US" sz="3200" b="0" i="1" smtClean="0">
                            <a:latin typeface="Cambria Math" charset="0"/>
                          </a:rPr>
                          <m:t>0</m:t>
                        </m:r>
                      </m:sub>
                    </m:sSub>
                  </m:oMath>
                </a14:m>
                <a:endParaRPr lang="en-US" sz="3200" dirty="0"/>
              </a:p>
            </p:txBody>
          </p:sp>
        </mc:Choice>
        <mc:Fallback xmlns="">
          <p:sp>
            <p:nvSpPr>
              <p:cNvPr id="24" name="TextBox 6"/>
              <p:cNvSpPr txBox="1">
                <a:spLocks noRot="1" noChangeAspect="1" noMove="1" noResize="1" noEditPoints="1" noAdjustHandles="1" noChangeArrowheads="1" noChangeShapeType="1" noTextEdit="1"/>
              </p:cNvSpPr>
              <p:nvPr/>
            </p:nvSpPr>
            <p:spPr>
              <a:xfrm>
                <a:off x="384955" y="4855984"/>
                <a:ext cx="1480983" cy="49244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7"/>
              <p:cNvSpPr txBox="1"/>
              <p:nvPr/>
            </p:nvSpPr>
            <p:spPr>
              <a:xfrm>
                <a:off x="471742" y="5570670"/>
                <a:ext cx="1566711"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𝑡</m:t>
                      </m:r>
                      <m:r>
                        <a:rPr lang="en-US" sz="3200" b="0" i="1" smtClean="0">
                          <a:latin typeface="Cambria Math" charset="0"/>
                        </a:rPr>
                        <m:t>=</m:t>
                      </m:r>
                      <m:sSup>
                        <m:sSupPr>
                          <m:ctrlPr>
                            <a:rPr lang="en-US" sz="3200" b="0" i="1" smtClean="0">
                              <a:latin typeface="Cambria Math"/>
                            </a:rPr>
                          </m:ctrlPr>
                        </m:sSupPr>
                        <m:e>
                          <m:r>
                            <a:rPr lang="en-US" sz="3200" b="0" i="1" smtClean="0">
                              <a:latin typeface="Cambria Math" charset="0"/>
                            </a:rPr>
                            <m:t>𝜀</m:t>
                          </m:r>
                        </m:e>
                        <m:sup>
                          <m:r>
                            <a:rPr lang="en-US" sz="3200" b="0" i="1" smtClean="0">
                              <a:latin typeface="Cambria Math" charset="0"/>
                            </a:rPr>
                            <m:t>2</m:t>
                          </m:r>
                        </m:sup>
                      </m:sSup>
                      <m:sSub>
                        <m:sSubPr>
                          <m:ctrlPr>
                            <a:rPr lang="en-US" sz="3200" b="0" i="1" smtClean="0">
                              <a:latin typeface="Cambria Math"/>
                            </a:rPr>
                          </m:ctrlPr>
                        </m:sSubPr>
                        <m:e>
                          <m:r>
                            <a:rPr lang="en-US" sz="3200" b="0" i="1" smtClean="0">
                              <a:latin typeface="Cambria Math" charset="0"/>
                            </a:rPr>
                            <m:t>𝑡</m:t>
                          </m:r>
                        </m:e>
                        <m:sub>
                          <m:r>
                            <a:rPr lang="en-US" sz="3200" b="0" i="1" smtClean="0">
                              <a:latin typeface="Cambria Math" charset="0"/>
                            </a:rPr>
                            <m:t>0</m:t>
                          </m:r>
                        </m:sub>
                      </m:sSub>
                    </m:oMath>
                  </m:oMathPara>
                </a14:m>
                <a:endParaRPr lang="en-US" sz="3200" dirty="0"/>
              </a:p>
            </p:txBody>
          </p:sp>
        </mc:Choice>
        <mc:Fallback xmlns="">
          <p:sp>
            <p:nvSpPr>
              <p:cNvPr id="25" name="TextBox 7"/>
              <p:cNvSpPr txBox="1">
                <a:spLocks noRot="1" noChangeAspect="1" noMove="1" noResize="1" noEditPoints="1" noAdjustHandles="1" noChangeArrowheads="1" noChangeShapeType="1" noTextEdit="1"/>
              </p:cNvSpPr>
              <p:nvPr/>
            </p:nvSpPr>
            <p:spPr>
              <a:xfrm>
                <a:off x="471742" y="5570670"/>
                <a:ext cx="1566711" cy="49244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8"/>
              <p:cNvSpPr txBox="1"/>
              <p:nvPr/>
            </p:nvSpPr>
            <p:spPr>
              <a:xfrm>
                <a:off x="627049" y="6108867"/>
                <a:ext cx="1067856" cy="658963"/>
              </a:xfrm>
              <a:prstGeom prst="rect">
                <a:avLst/>
              </a:prstGeom>
              <a:noFill/>
            </p:spPr>
            <p:txBody>
              <a:bodyPr wrap="none" lIns="0" tIns="0" rIns="0" bIns="0" rtlCol="0">
                <a:spAutoFit/>
              </a:bodyPr>
              <a:lstStyle/>
              <a:p>
                <a:r>
                  <a:rPr lang="en-US" sz="3200" b="0" i="1" dirty="0" smtClean="0">
                    <a:latin typeface="Cambria Math" panose="02040503050406030204" pitchFamily="18" charset="0"/>
                    <a:ea typeface="Cambria Math" panose="02040503050406030204" pitchFamily="18" charset="0"/>
                  </a:rPr>
                  <a:t>q</a:t>
                </a:r>
                <a14:m>
                  <m:oMath xmlns:m="http://schemas.openxmlformats.org/officeDocument/2006/math">
                    <m:r>
                      <a:rPr lang="en-US" sz="3200" b="0" i="1" smtClean="0">
                        <a:latin typeface="Cambria Math"/>
                      </a:rPr>
                      <m:t> </m:t>
                    </m:r>
                    <m:r>
                      <a:rPr lang="en-US" sz="3200" b="0" i="1" smtClean="0">
                        <a:latin typeface="Cambria Math" charset="0"/>
                      </a:rPr>
                      <m:t>=</m:t>
                    </m:r>
                    <m:f>
                      <m:fPr>
                        <m:ctrlPr>
                          <a:rPr lang="en-US" sz="3200" b="0" i="1" smtClean="0">
                            <a:latin typeface="Cambria Math"/>
                          </a:rPr>
                        </m:ctrlPr>
                      </m:fPr>
                      <m:num>
                        <m:sSub>
                          <m:sSubPr>
                            <m:ctrlPr>
                              <a:rPr lang="en-US" sz="3200" b="0" i="1" smtClean="0">
                                <a:latin typeface="Cambria Math"/>
                              </a:rPr>
                            </m:ctrlPr>
                          </m:sSubPr>
                          <m:e>
                            <m:r>
                              <a:rPr lang="en-US" sz="3200" b="0" i="1" smtClean="0">
                                <a:latin typeface="Cambria Math" charset="0"/>
                              </a:rPr>
                              <m:t>𝑞</m:t>
                            </m:r>
                          </m:e>
                          <m:sub>
                            <m:r>
                              <a:rPr lang="en-US" sz="3200" b="0" i="1" smtClean="0">
                                <a:latin typeface="Cambria Math" charset="0"/>
                              </a:rPr>
                              <m:t>0</m:t>
                            </m:r>
                          </m:sub>
                        </m:sSub>
                      </m:num>
                      <m:den>
                        <m:sSup>
                          <m:sSupPr>
                            <m:ctrlPr>
                              <a:rPr lang="en-US" sz="3200" b="0" i="1" smtClean="0">
                                <a:latin typeface="Cambria Math"/>
                              </a:rPr>
                            </m:ctrlPr>
                          </m:sSupPr>
                          <m:e>
                            <m:r>
                              <a:rPr lang="en-US" sz="3200" b="0" i="1" smtClean="0">
                                <a:latin typeface="Cambria Math" charset="0"/>
                              </a:rPr>
                              <m:t>𝜀</m:t>
                            </m:r>
                          </m:e>
                          <m:sup>
                            <m:r>
                              <a:rPr lang="en-US" sz="3200" b="0" i="1" smtClean="0">
                                <a:latin typeface="Cambria Math" charset="0"/>
                              </a:rPr>
                              <m:t>2</m:t>
                            </m:r>
                          </m:sup>
                        </m:sSup>
                      </m:den>
                    </m:f>
                  </m:oMath>
                </a14:m>
                <a:endParaRPr lang="en-US" sz="3200" dirty="0"/>
              </a:p>
            </p:txBody>
          </p:sp>
        </mc:Choice>
        <mc:Fallback xmlns="">
          <p:sp>
            <p:nvSpPr>
              <p:cNvPr id="26" name="TextBox 8"/>
              <p:cNvSpPr txBox="1">
                <a:spLocks noRot="1" noChangeAspect="1" noMove="1" noResize="1" noEditPoints="1" noAdjustHandles="1" noChangeArrowheads="1" noChangeShapeType="1" noTextEdit="1"/>
              </p:cNvSpPr>
              <p:nvPr/>
            </p:nvSpPr>
            <p:spPr>
              <a:xfrm>
                <a:off x="627049" y="6108867"/>
                <a:ext cx="1067856" cy="658963"/>
              </a:xfrm>
              <a:prstGeom prst="rect">
                <a:avLst/>
              </a:prstGeom>
              <a:blipFill rotWithShape="1">
                <a:blip r:embed="rId7"/>
                <a:stretch>
                  <a:fillRect l="-23429" t="-11111" b="-19444"/>
                </a:stretch>
              </a:blipFill>
            </p:spPr>
            <p:txBody>
              <a:bodyPr/>
              <a:lstStyle/>
              <a:p>
                <a:r>
                  <a:rPr lang="en-US">
                    <a:noFill/>
                  </a:rPr>
                  <a:t> </a:t>
                </a:r>
              </a:p>
            </p:txBody>
          </p:sp>
        </mc:Fallback>
      </mc:AlternateContent>
      <p:sp>
        <p:nvSpPr>
          <p:cNvPr id="27" name="Title 1"/>
          <p:cNvSpPr txBox="1">
            <a:spLocks/>
          </p:cNvSpPr>
          <p:nvPr/>
        </p:nvSpPr>
        <p:spPr>
          <a:xfrm>
            <a:off x="33536" y="747355"/>
            <a:ext cx="9072563" cy="1258887"/>
          </a:xfrm>
          <a:prstGeom prst="rect">
            <a:avLst/>
          </a:prstGeom>
        </p:spPr>
        <p:txBody>
          <a:bodyPr lIns="100794" tIns="50397" rIns="100794" bIns="50397"/>
          <a:lstStyle>
            <a:lvl1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2pPr>
            <a:lvl3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3pPr>
            <a:lvl4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4pPr>
            <a:lvl5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5pPr>
            <a:lvl6pPr marL="15367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6pPr>
            <a:lvl7pPr marL="19939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7pPr>
            <a:lvl8pPr marL="24511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8pPr>
            <a:lvl9pPr marL="29083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9pPr>
          </a:lstStyle>
          <a:p>
            <a:r>
              <a:rPr lang="en-US" sz="2800" dirty="0" smtClean="0"/>
              <a:t>Diffusion </a:t>
            </a:r>
            <a:r>
              <a:rPr lang="en-US" sz="2800" dirty="0"/>
              <a:t>displacement not long w.r.t. cell </a:t>
            </a:r>
            <a:r>
              <a:rPr lang="en-US" sz="2800" dirty="0" smtClean="0"/>
              <a:t>features</a:t>
            </a:r>
          </a:p>
        </p:txBody>
      </p:sp>
    </p:spTree>
    <p:extLst>
      <p:ext uri="{BB962C8B-B14F-4D97-AF65-F5344CB8AC3E}">
        <p14:creationId xmlns:p14="http://schemas.microsoft.com/office/powerpoint/2010/main" val="117073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60" y="889693"/>
            <a:ext cx="5911081" cy="857055"/>
          </a:xfrm>
        </p:spPr>
        <p:txBody>
          <a:bodyPr/>
          <a:lstStyle/>
          <a:p>
            <a:r>
              <a:rPr lang="en-US" sz="2800" dirty="0" smtClean="0">
                <a:solidFill>
                  <a:srgbClr val="FF0000"/>
                </a:solidFill>
              </a:rPr>
              <a:t>Homogenized model for </a:t>
            </a:r>
            <a:r>
              <a:rPr lang="en-US" sz="2800" dirty="0" err="1" smtClean="0">
                <a:solidFill>
                  <a:srgbClr val="FF0000"/>
                </a:solidFill>
              </a:rPr>
              <a:t>Deff</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ZoneTexte 2"/>
              <p:cNvSpPr txBox="1"/>
              <p:nvPr/>
            </p:nvSpPr>
            <p:spPr>
              <a:xfrm>
                <a:off x="5866508" y="2717556"/>
                <a:ext cx="2636747" cy="918265"/>
              </a:xfrm>
              <a:prstGeom prst="rect">
                <a:avLst/>
              </a:prstGeom>
              <a:noFill/>
              <a:ln w="57150">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𝐹</m:t>
                      </m:r>
                      <m:d>
                        <m:dPr>
                          <m:ctrlPr>
                            <a:rPr lang="en-US" sz="2400" b="0" i="1" smtClean="0">
                              <a:latin typeface="Cambria Math"/>
                            </a:rPr>
                          </m:ctrlPr>
                        </m:dPr>
                        <m:e>
                          <m:r>
                            <a:rPr lang="en-US" sz="2400" b="0" i="1" smtClean="0">
                              <a:latin typeface="Cambria Math"/>
                            </a:rPr>
                            <m:t>𝑡</m:t>
                          </m:r>
                        </m:e>
                      </m:d>
                      <m:r>
                        <a:rPr lang="en-US" sz="2400" b="0" i="1" smtClean="0">
                          <a:latin typeface="Cambria Math"/>
                        </a:rPr>
                        <m:t>=</m:t>
                      </m:r>
                      <m:r>
                        <m:rPr>
                          <m:lit/>
                        </m:rPr>
                        <a:rPr lang="en-US" sz="2400" b="0" i="1" smtClean="0">
                          <a:latin typeface="Cambria Math"/>
                        </a:rPr>
                        <m:t> </m:t>
                      </m:r>
                      <m:nary>
                        <m:naryPr>
                          <m:ctrlPr>
                            <a:rPr lang="en-US" sz="2400" b="0" i="1" smtClean="0">
                              <a:latin typeface="Cambria Math"/>
                            </a:rPr>
                          </m:ctrlPr>
                        </m:naryPr>
                        <m:sub>
                          <m:r>
                            <a:rPr lang="en-US" sz="2400" b="0" i="1" smtClean="0">
                              <a:latin typeface="Cambria Math"/>
                            </a:rPr>
                            <m:t>0</m:t>
                          </m:r>
                        </m:sub>
                        <m:sup>
                          <m:r>
                            <a:rPr lang="en-US" sz="2400" b="0" i="1" smtClean="0">
                              <a:latin typeface="Cambria Math"/>
                            </a:rPr>
                            <m:t>𝑡</m:t>
                          </m:r>
                        </m:sup>
                        <m:e>
                          <m:r>
                            <a:rPr lang="en-US" sz="2400" i="1">
                              <a:latin typeface="Cambria Math"/>
                            </a:rPr>
                            <m:t>𝑓</m:t>
                          </m:r>
                          <m:d>
                            <m:dPr>
                              <m:ctrlPr>
                                <a:rPr lang="en-US" sz="2400" i="1">
                                  <a:latin typeface="Cambria Math"/>
                                </a:rPr>
                              </m:ctrlPr>
                            </m:dPr>
                            <m:e>
                              <m:r>
                                <a:rPr lang="en-US" sz="2400" i="1">
                                  <a:latin typeface="Cambria Math"/>
                                </a:rPr>
                                <m:t>𝑠</m:t>
                              </m:r>
                            </m:e>
                          </m:d>
                          <m:r>
                            <a:rPr lang="en-US" sz="2400" i="1">
                              <a:latin typeface="Cambria Math"/>
                            </a:rPr>
                            <m:t>𝑑𝑠</m:t>
                          </m:r>
                        </m:e>
                      </m:nary>
                    </m:oMath>
                  </m:oMathPara>
                </a14:m>
                <a:endParaRPr lang="en-US" sz="2400" dirty="0"/>
              </a:p>
            </p:txBody>
          </p:sp>
        </mc:Choice>
        <mc:Fallback xmlns="">
          <p:sp>
            <p:nvSpPr>
              <p:cNvPr id="3" name="ZoneTexte 2"/>
              <p:cNvSpPr txBox="1">
                <a:spLocks noRot="1" noChangeAspect="1" noMove="1" noResize="1" noEditPoints="1" noAdjustHandles="1" noChangeArrowheads="1" noChangeShapeType="1" noTextEdit="1"/>
              </p:cNvSpPr>
              <p:nvPr/>
            </p:nvSpPr>
            <p:spPr>
              <a:xfrm>
                <a:off x="5866508" y="2717556"/>
                <a:ext cx="2636747" cy="918265"/>
              </a:xfrm>
              <a:prstGeom prst="rect">
                <a:avLst/>
              </a:prstGeom>
              <a:blipFill rotWithShape="1">
                <a:blip r:embed="rId2"/>
                <a:stretch>
                  <a:fillRect/>
                </a:stretch>
              </a:blipFill>
              <a:ln w="5715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9"/>
              <p:cNvSpPr txBox="1"/>
              <p:nvPr/>
            </p:nvSpPr>
            <p:spPr>
              <a:xfrm>
                <a:off x="1061058" y="1464118"/>
                <a:ext cx="6984775" cy="1177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b>
                            <m:sSubPr>
                              <m:ctrlPr>
                                <a:rPr lang="en-US" sz="2400" i="1" smtClean="0">
                                  <a:latin typeface="Cambria Math"/>
                                </a:rPr>
                              </m:ctrlPr>
                            </m:sSubPr>
                            <m:e>
                              <m:d>
                                <m:dPr>
                                  <m:ctrlPr>
                                    <a:rPr lang="en-US" sz="2400" i="1" smtClean="0">
                                      <a:latin typeface="Cambria Math"/>
                                    </a:rPr>
                                  </m:ctrlPr>
                                </m:dPr>
                                <m:e>
                                  <m:sSubSup>
                                    <m:sSubSupPr>
                                      <m:ctrlPr>
                                        <a:rPr lang="en-US" sz="2400" i="1" smtClean="0">
                                          <a:latin typeface="Cambria Math"/>
                                        </a:rPr>
                                      </m:ctrlPr>
                                    </m:sSubSupPr>
                                    <m:e>
                                      <m:r>
                                        <a:rPr lang="en-US" sz="2400" b="0" i="1" smtClean="0">
                                          <a:latin typeface="Cambria Math" charset="0"/>
                                        </a:rPr>
                                        <m:t>𝐷</m:t>
                                      </m:r>
                                    </m:e>
                                    <m:sub/>
                                    <m:sup>
                                      <m:r>
                                        <a:rPr lang="en-US" sz="2400" b="0" i="1" smtClean="0">
                                          <a:latin typeface="Cambria Math" charset="0"/>
                                        </a:rPr>
                                        <m:t>𝑒𝑓𝑓</m:t>
                                      </m:r>
                                    </m:sup>
                                  </m:sSubSup>
                                </m:e>
                              </m:d>
                            </m:e>
                            <m:sub>
                              <m:r>
                                <a:rPr lang="en-US" sz="2400" b="0" i="1" smtClean="0">
                                  <a:latin typeface="Cambria Math" charset="0"/>
                                </a:rPr>
                                <m:t>𝑖𝑙</m:t>
                              </m:r>
                            </m:sub>
                          </m:sSub>
                        </m:num>
                        <m:den>
                          <m:r>
                            <a:rPr lang="en-US" sz="2400" b="0" i="1" smtClean="0">
                              <a:latin typeface="Cambria Math"/>
                            </a:rPr>
                            <m:t>𝜎</m:t>
                          </m:r>
                        </m:den>
                      </m:f>
                      <m:box>
                        <m:boxPr>
                          <m:ctrlPr>
                            <a:rPr lang="en-US" sz="2400" b="0" i="1" smtClean="0">
                              <a:latin typeface="Cambria Math"/>
                            </a:rPr>
                          </m:ctrlPr>
                        </m:boxPr>
                        <m:e>
                          <m:r>
                            <a:rPr lang="en-US" sz="2400" b="0" i="1" smtClean="0">
                              <a:latin typeface="Cambria Math" charset="0"/>
                            </a:rPr>
                            <m:t>≔</m:t>
                          </m:r>
                        </m:e>
                      </m:box>
                      <m:sSub>
                        <m:sSubPr>
                          <m:ctrlPr>
                            <a:rPr lang="en-US" sz="2400" b="0" i="1" smtClean="0">
                              <a:latin typeface="Cambria Math"/>
                            </a:rPr>
                          </m:ctrlPr>
                        </m:sSubPr>
                        <m:e>
                          <m:r>
                            <a:rPr lang="en-US" sz="2400" b="0" i="1" smtClean="0">
                              <a:latin typeface="Cambria Math"/>
                            </a:rPr>
                            <m:t>𝑒</m:t>
                          </m:r>
                        </m:e>
                        <m:sub>
                          <m:r>
                            <a:rPr lang="en-US" sz="2400" b="0" i="1" smtClean="0">
                              <a:latin typeface="Cambria Math"/>
                            </a:rPr>
                            <m:t>𝑖</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𝑒</m:t>
                          </m:r>
                        </m:e>
                        <m:sub>
                          <m:r>
                            <a:rPr lang="en-US" sz="2400" b="0" i="1" smtClean="0">
                              <a:latin typeface="Cambria Math"/>
                            </a:rPr>
                            <m:t>𝑙</m:t>
                          </m:r>
                        </m:sub>
                      </m:sSub>
                      <m:r>
                        <a:rPr lang="en-US" sz="2400" i="1">
                          <a:latin typeface="Cambria Math" charset="0"/>
                        </a:rPr>
                        <m:t>−</m:t>
                      </m:r>
                      <m:f>
                        <m:fPr>
                          <m:ctrlPr>
                            <a:rPr lang="en-US" sz="2400" i="1">
                              <a:latin typeface="Cambria Math"/>
                            </a:rPr>
                          </m:ctrlPr>
                        </m:fPr>
                        <m:num>
                          <m:r>
                            <a:rPr lang="en-US" sz="2400" i="1">
                              <a:latin typeface="Cambria Math" charset="0"/>
                            </a:rPr>
                            <m:t>1</m:t>
                          </m:r>
                        </m:num>
                        <m:den>
                          <m:sSup>
                            <m:sSupPr>
                              <m:ctrlPr>
                                <a:rPr lang="en-US" sz="2400" b="0" i="1" smtClean="0">
                                  <a:latin typeface="Cambria Math"/>
                                </a:rPr>
                              </m:ctrlPr>
                            </m:sSupPr>
                            <m:e>
                              <m:r>
                                <a:rPr lang="en-US" sz="2400" b="0" i="1" smtClean="0">
                                  <a:latin typeface="Cambria Math"/>
                                </a:rPr>
                                <m:t>𝛿</m:t>
                              </m:r>
                            </m:e>
                            <m:sup>
                              <m:r>
                                <a:rPr lang="en-US" sz="2400" b="0" i="1" smtClean="0">
                                  <a:latin typeface="Cambria Math"/>
                                </a:rPr>
                                <m:t>2</m:t>
                              </m:r>
                            </m:sup>
                          </m:sSup>
                          <m:d>
                            <m:dPr>
                              <m:ctrlPr>
                                <a:rPr lang="en-US" sz="2400" b="0" i="1" smtClean="0">
                                  <a:latin typeface="Cambria Math"/>
                                </a:rPr>
                              </m:ctrlPr>
                            </m:dPr>
                            <m:e>
                              <m:r>
                                <m:rPr>
                                  <m:sty m:val="p"/>
                                </m:rPr>
                                <a:rPr lang="en-US" sz="2400" b="0" i="0" smtClean="0">
                                  <a:latin typeface="Cambria Math"/>
                                </a:rPr>
                                <m:t>Δ</m:t>
                              </m:r>
                              <m:r>
                                <a:rPr lang="en-US" sz="2400" b="0" i="1" smtClean="0">
                                  <a:latin typeface="Cambria Math"/>
                                </a:rPr>
                                <m:t>−</m:t>
                              </m:r>
                              <m:f>
                                <m:fPr>
                                  <m:ctrlPr>
                                    <a:rPr lang="en-US" sz="2400" b="0" i="1" smtClean="0">
                                      <a:latin typeface="Cambria Math"/>
                                    </a:rPr>
                                  </m:ctrlPr>
                                </m:fPr>
                                <m:num>
                                  <m:r>
                                    <a:rPr lang="en-US" sz="2400" b="0" i="1" smtClean="0">
                                      <a:latin typeface="Cambria Math"/>
                                    </a:rPr>
                                    <m:t>𝛿</m:t>
                                  </m:r>
                                </m:num>
                                <m:den>
                                  <m:r>
                                    <a:rPr lang="en-US" sz="2400" b="0" i="1" smtClean="0">
                                      <a:latin typeface="Cambria Math"/>
                                    </a:rPr>
                                    <m:t>3</m:t>
                                  </m:r>
                                </m:den>
                              </m:f>
                            </m:e>
                          </m:d>
                        </m:den>
                      </m:f>
                      <m:nary>
                        <m:naryPr>
                          <m:ctrlPr>
                            <a:rPr lang="en-US" sz="2400" i="1">
                              <a:latin typeface="Cambria Math"/>
                            </a:rPr>
                          </m:ctrlPr>
                        </m:naryPr>
                        <m:sub>
                          <m:r>
                            <m:rPr>
                              <m:brk m:alnAt="23"/>
                            </m:rPr>
                            <a:rPr lang="en-US" sz="2400" i="1">
                              <a:latin typeface="Cambria Math" charset="0"/>
                            </a:rPr>
                            <m:t>0</m:t>
                          </m:r>
                        </m:sub>
                        <m:sup>
                          <m:r>
                            <m:rPr>
                              <m:sty m:val="p"/>
                            </m:rPr>
                            <a:rPr lang="en-US" sz="2400" b="0" i="0" smtClean="0">
                              <a:latin typeface="Cambria Math"/>
                            </a:rPr>
                            <m:t>Δ</m:t>
                          </m:r>
                          <m:r>
                            <a:rPr lang="en-US" sz="2400" b="0" i="1" smtClean="0">
                              <a:latin typeface="Cambria Math"/>
                            </a:rPr>
                            <m:t>+</m:t>
                          </m:r>
                          <m:r>
                            <a:rPr lang="en-US" sz="2400" b="0" i="1" smtClean="0">
                              <a:latin typeface="Cambria Math"/>
                            </a:rPr>
                            <m:t>𝛿</m:t>
                          </m:r>
                        </m:sup>
                        <m:e>
                          <m:d>
                            <m:dPr>
                              <m:ctrlPr>
                                <a:rPr lang="en-US" sz="2400" i="1">
                                  <a:latin typeface="Cambria Math"/>
                                </a:rPr>
                              </m:ctrlPr>
                            </m:dPr>
                            <m:e>
                              <m:r>
                                <a:rPr lang="en-US" sz="2400" b="0" i="1" smtClean="0">
                                  <a:latin typeface="Cambria Math"/>
                                </a:rPr>
                                <m:t>𝐹</m:t>
                              </m:r>
                              <m:d>
                                <m:dPr>
                                  <m:ctrlPr>
                                    <a:rPr lang="en-US" sz="2400" b="0" i="1" smtClean="0">
                                      <a:latin typeface="Cambria Math"/>
                                    </a:rPr>
                                  </m:ctrlPr>
                                </m:dPr>
                                <m:e>
                                  <m:r>
                                    <a:rPr lang="en-US" sz="2400" b="0" i="1" smtClean="0">
                                      <a:latin typeface="Cambria Math"/>
                                    </a:rPr>
                                    <m:t>𝑡</m:t>
                                  </m:r>
                                </m:e>
                              </m:d>
                              <m:sSubSup>
                                <m:sSubSupPr>
                                  <m:ctrlPr>
                                    <a:rPr lang="en-US" sz="2400" b="0" i="1" smtClean="0">
                                      <a:latin typeface="Cambria Math"/>
                                    </a:rPr>
                                  </m:ctrlPr>
                                </m:sSubSupPr>
                                <m:e>
                                  <m:r>
                                    <a:rPr lang="en-US" sz="2400" b="0" i="1" smtClean="0">
                                      <a:latin typeface="Cambria Math"/>
                                    </a:rPr>
                                    <m:t>𝑝</m:t>
                                  </m:r>
                                </m:e>
                                <m:sub>
                                  <m:r>
                                    <a:rPr lang="en-US" sz="2400" b="0" i="1" smtClean="0">
                                      <a:latin typeface="Cambria Math"/>
                                    </a:rPr>
                                    <m:t>𝑖𝑙</m:t>
                                  </m:r>
                                </m:sub>
                                <m:sup/>
                              </m:sSubSup>
                              <m:r>
                                <a:rPr lang="en-US" sz="2400" b="0" i="1" smtClean="0">
                                  <a:latin typeface="Cambria Math"/>
                                </a:rPr>
                                <m:t>(</m:t>
                              </m:r>
                              <m:r>
                                <a:rPr lang="en-US" sz="2400" b="0" i="1" smtClean="0">
                                  <a:latin typeface="Cambria Math"/>
                                </a:rPr>
                                <m:t>𝑡</m:t>
                              </m:r>
                              <m:r>
                                <a:rPr lang="en-US" sz="2400" b="0" i="1" smtClean="0">
                                  <a:latin typeface="Cambria Math"/>
                                </a:rPr>
                                <m:t>)</m:t>
                              </m:r>
                            </m:e>
                          </m:d>
                          <m:r>
                            <a:rPr lang="en-US" sz="2400" i="1">
                              <a:latin typeface="Cambria Math" charset="0"/>
                            </a:rPr>
                            <m:t>  </m:t>
                          </m:r>
                        </m:e>
                      </m:nary>
                    </m:oMath>
                  </m:oMathPara>
                </a14:m>
                <a:endParaRPr lang="en-US" sz="2400" dirty="0"/>
              </a:p>
            </p:txBody>
          </p:sp>
        </mc:Choice>
        <mc:Fallback xmlns="">
          <p:sp>
            <p:nvSpPr>
              <p:cNvPr id="15" name="TextBox 9"/>
              <p:cNvSpPr txBox="1">
                <a:spLocks noRot="1" noChangeAspect="1" noMove="1" noResize="1" noEditPoints="1" noAdjustHandles="1" noChangeArrowheads="1" noChangeShapeType="1" noTextEdit="1"/>
              </p:cNvSpPr>
              <p:nvPr/>
            </p:nvSpPr>
            <p:spPr>
              <a:xfrm>
                <a:off x="1061058" y="1464118"/>
                <a:ext cx="6984775" cy="117737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43768" y="2699540"/>
                <a:ext cx="4382033" cy="1008289"/>
              </a:xfrm>
              <a:prstGeom prst="rect">
                <a:avLst/>
              </a:prstGeom>
              <a:ln w="57150">
                <a:solidFill>
                  <a:schemeClr val="accent2">
                    <a:lumMod val="60000"/>
                    <a:lumOff val="4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a:rPr>
                          </m:ctrlPr>
                        </m:sSubSupPr>
                        <m:e>
                          <m:r>
                            <a:rPr lang="en-US" sz="2800" b="0" i="1" smtClean="0">
                              <a:latin typeface="Cambria Math"/>
                            </a:rPr>
                            <m:t>𝑝</m:t>
                          </m:r>
                        </m:e>
                        <m:sub>
                          <m:r>
                            <a:rPr lang="en-US" sz="2800" b="0" i="1" smtClean="0">
                              <a:latin typeface="Cambria Math"/>
                            </a:rPr>
                            <m:t>𝑖𝑙</m:t>
                          </m:r>
                        </m:sub>
                        <m:sup/>
                      </m:sSubSup>
                      <m:d>
                        <m:dPr>
                          <m:ctrlPr>
                            <a:rPr lang="en-US" sz="2800" b="0" i="1" smtClean="0">
                              <a:latin typeface="Cambria Math"/>
                            </a:rPr>
                          </m:ctrlPr>
                        </m:dPr>
                        <m:e>
                          <m:r>
                            <a:rPr lang="en-US" sz="2800" b="0" i="1" smtClean="0">
                              <a:latin typeface="Cambria Math"/>
                            </a:rPr>
                            <m:t>𝑡</m:t>
                          </m:r>
                        </m:e>
                      </m:d>
                      <m:r>
                        <a:rPr lang="en-US" sz="2800" b="0" i="1" smtClean="0">
                          <a:latin typeface="Cambria Math"/>
                        </a:rPr>
                        <m:t>≔ </m:t>
                      </m:r>
                      <m:f>
                        <m:fPr>
                          <m:ctrlPr>
                            <a:rPr lang="en-US" sz="2800" i="1">
                              <a:latin typeface="Cambria Math"/>
                            </a:rPr>
                          </m:ctrlPr>
                        </m:fPr>
                        <m:num>
                          <m:r>
                            <a:rPr lang="en-US" sz="2800" i="1">
                              <a:latin typeface="Cambria Math"/>
                            </a:rPr>
                            <m:t>1</m:t>
                          </m:r>
                        </m:num>
                        <m:den>
                          <m:d>
                            <m:dPr>
                              <m:begChr m:val="|"/>
                              <m:endChr m:val="|"/>
                              <m:ctrlPr>
                                <a:rPr lang="en-US" sz="2800" i="1">
                                  <a:latin typeface="Cambria Math"/>
                                </a:rPr>
                              </m:ctrlPr>
                            </m:dPr>
                            <m:e>
                              <m:r>
                                <a:rPr lang="en-US" sz="2800" b="0" i="1" smtClean="0">
                                  <a:latin typeface="Cambria Math"/>
                                </a:rPr>
                                <m:t>𝑌</m:t>
                              </m:r>
                            </m:e>
                          </m:d>
                        </m:den>
                      </m:f>
                      <m:nary>
                        <m:naryPr>
                          <m:ctrlPr>
                            <a:rPr lang="en-US" sz="2800" i="1">
                              <a:latin typeface="Cambria Math"/>
                            </a:rPr>
                          </m:ctrlPr>
                        </m:naryPr>
                        <m:sub>
                          <m:r>
                            <a:rPr lang="en-US" sz="2800" b="0" i="1" smtClean="0">
                              <a:latin typeface="Cambria Math"/>
                            </a:rPr>
                            <m:t>𝑌</m:t>
                          </m:r>
                        </m:sub>
                        <m:sup>
                          <m:r>
                            <a:rPr lang="en-US" sz="2800" i="1">
                              <a:latin typeface="Cambria Math" charset="0"/>
                            </a:rPr>
                            <m:t> </m:t>
                          </m:r>
                        </m:sup>
                        <m:e>
                          <m:f>
                            <m:fPr>
                              <m:ctrlPr>
                                <a:rPr lang="en-US" sz="2800" i="1">
                                  <a:latin typeface="Cambria Math"/>
                                </a:rPr>
                              </m:ctrlPr>
                            </m:fPr>
                            <m:num>
                              <m:r>
                                <a:rPr lang="en-US" sz="2800" i="1">
                                  <a:latin typeface="Cambria Math" charset="0"/>
                                </a:rPr>
                                <m:t>𝜕</m:t>
                              </m:r>
                            </m:num>
                            <m:den>
                              <m:r>
                                <a:rPr lang="en-US" sz="2800" i="1">
                                  <a:latin typeface="Cambria Math" charset="0"/>
                                </a:rPr>
                                <m:t>𝜕</m:t>
                              </m:r>
                              <m:sSub>
                                <m:sSubPr>
                                  <m:ctrlPr>
                                    <a:rPr lang="en-US" sz="2800" i="1">
                                      <a:latin typeface="Cambria Math"/>
                                    </a:rPr>
                                  </m:ctrlPr>
                                </m:sSubPr>
                                <m:e>
                                  <m:r>
                                    <a:rPr lang="en-US" sz="2800" b="0" i="1">
                                      <a:latin typeface="Cambria Math" charset="0"/>
                                    </a:rPr>
                                    <m:t>𝑥</m:t>
                                  </m:r>
                                </m:e>
                                <m:sub>
                                  <m:r>
                                    <a:rPr lang="en-US" sz="2800" b="0" i="1" smtClean="0">
                                      <a:latin typeface="Cambria Math"/>
                                    </a:rPr>
                                    <m:t>𝑖</m:t>
                                  </m:r>
                                </m:sub>
                              </m:sSub>
                            </m:den>
                          </m:f>
                        </m:e>
                      </m:nary>
                      <m:sSubSup>
                        <m:sSubSupPr>
                          <m:ctrlPr>
                            <a:rPr lang="en-US" sz="2800" i="1">
                              <a:latin typeface="Cambria Math"/>
                            </a:rPr>
                          </m:ctrlPr>
                        </m:sSubSupPr>
                        <m:e>
                          <m:r>
                            <a:rPr lang="en-US" sz="2800" i="1">
                              <a:latin typeface="Cambria Math" charset="0"/>
                            </a:rPr>
                            <m:t>𝜔</m:t>
                          </m:r>
                        </m:e>
                        <m:sub>
                          <m:r>
                            <a:rPr lang="en-US" sz="2800" b="0" i="1" smtClean="0">
                              <a:latin typeface="Cambria Math"/>
                            </a:rPr>
                            <m:t>𝑙</m:t>
                          </m:r>
                        </m:sub>
                        <m:sup/>
                      </m:sSubSup>
                      <m:r>
                        <a:rPr lang="en-US" sz="2800" b="0" i="1" smtClean="0">
                          <a:latin typeface="Cambria Math"/>
                        </a:rPr>
                        <m:t>(</m:t>
                      </m:r>
                      <m:r>
                        <a:rPr lang="en-US" sz="2800" b="1" i="0" smtClean="0">
                          <a:latin typeface="Cambria Math"/>
                        </a:rPr>
                        <m:t>𝐱</m:t>
                      </m:r>
                      <m:r>
                        <a:rPr lang="en-US" sz="2800" b="0" i="1" smtClean="0">
                          <a:latin typeface="Cambria Math"/>
                        </a:rPr>
                        <m:t>,</m:t>
                      </m:r>
                      <m:r>
                        <a:rPr lang="en-US" sz="2800" b="0" i="1" smtClean="0">
                          <a:latin typeface="Cambria Math"/>
                        </a:rPr>
                        <m:t>𝑡</m:t>
                      </m:r>
                      <m:r>
                        <a:rPr lang="en-US" sz="2800" b="0" i="1" smtClean="0">
                          <a:latin typeface="Cambria Math"/>
                        </a:rPr>
                        <m:t>)</m:t>
                      </m:r>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143768" y="2699540"/>
                <a:ext cx="4382033" cy="1008289"/>
              </a:xfrm>
              <a:prstGeom prst="rect">
                <a:avLst/>
              </a:prstGeom>
              <a:blipFill rotWithShape="1">
                <a:blip r:embed="rId4"/>
                <a:stretch>
                  <a:fillRect/>
                </a:stretch>
              </a:blipFill>
              <a:ln w="57150">
                <a:solidFill>
                  <a:schemeClr val="accent2">
                    <a:lumMod val="60000"/>
                    <a:lumOff val="40000"/>
                  </a:schemeClr>
                </a:solidFill>
              </a:ln>
            </p:spPr>
            <p:txBody>
              <a:bodyPr/>
              <a:lstStyle/>
              <a:p>
                <a:r>
                  <a:rPr lang="en-US">
                    <a:noFill/>
                  </a:rPr>
                  <a:t> </a:t>
                </a:r>
              </a:p>
            </p:txBody>
          </p:sp>
        </mc:Fallback>
      </mc:AlternateContent>
      <p:grpSp>
        <p:nvGrpSpPr>
          <p:cNvPr id="108" name="Groupe 107"/>
          <p:cNvGrpSpPr/>
          <p:nvPr/>
        </p:nvGrpSpPr>
        <p:grpSpPr>
          <a:xfrm>
            <a:off x="2232000" y="3932228"/>
            <a:ext cx="6823928" cy="2799937"/>
            <a:chOff x="3096097" y="3851845"/>
            <a:chExt cx="6823928" cy="2799937"/>
          </a:xfrm>
        </p:grpSpPr>
        <p:grpSp>
          <p:nvGrpSpPr>
            <p:cNvPr id="81" name="Groupe 80"/>
            <p:cNvGrpSpPr/>
            <p:nvPr/>
          </p:nvGrpSpPr>
          <p:grpSpPr>
            <a:xfrm>
              <a:off x="3096097" y="3851845"/>
              <a:ext cx="6823928" cy="2799937"/>
              <a:chOff x="1007340" y="3464792"/>
              <a:chExt cx="6964362" cy="2709554"/>
            </a:xfrm>
          </p:grpSpPr>
          <p:grpSp>
            <p:nvGrpSpPr>
              <p:cNvPr id="82" name="Groupe 81"/>
              <p:cNvGrpSpPr/>
              <p:nvPr/>
            </p:nvGrpSpPr>
            <p:grpSpPr>
              <a:xfrm>
                <a:off x="1007340" y="3464792"/>
                <a:ext cx="6964362" cy="2709554"/>
                <a:chOff x="360363" y="1325563"/>
                <a:chExt cx="9432925" cy="3822700"/>
              </a:xfrm>
            </p:grpSpPr>
            <p:sp>
              <p:nvSpPr>
                <p:cNvPr id="85" name="Line 3"/>
                <p:cNvSpPr>
                  <a:spLocks noChangeShapeType="1"/>
                </p:cNvSpPr>
                <p:nvPr/>
              </p:nvSpPr>
              <p:spPr bwMode="auto">
                <a:xfrm>
                  <a:off x="2376488" y="2411413"/>
                  <a:ext cx="3910012"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pic>
              <p:nvPicPr>
                <p:cNvPr id="86" name="Picture 4"/>
                <p:cNvPicPr>
                  <a:picLocks noChangeAspect="1" noChangeArrowheads="1"/>
                </p:cNvPicPr>
                <p:nvPr/>
              </p:nvPicPr>
              <p:blipFill>
                <a:blip r:embed="rId5"/>
                <a:srcRect/>
                <a:stretch>
                  <a:fillRect/>
                </a:stretch>
              </p:blipFill>
              <p:spPr bwMode="auto">
                <a:xfrm>
                  <a:off x="7632700" y="4044950"/>
                  <a:ext cx="2160588" cy="1103313"/>
                </a:xfrm>
                <a:prstGeom prst="rect">
                  <a:avLst/>
                </a:prstGeom>
                <a:noFill/>
                <a:ln w="9525">
                  <a:noFill/>
                  <a:miter lim="800000"/>
                  <a:headEnd/>
                  <a:tailEnd/>
                </a:ln>
              </p:spPr>
            </p:pic>
            <p:sp>
              <p:nvSpPr>
                <p:cNvPr id="87" name="Text Box 5"/>
                <p:cNvSpPr txBox="1">
                  <a:spLocks noChangeArrowheads="1"/>
                </p:cNvSpPr>
                <p:nvPr/>
              </p:nvSpPr>
              <p:spPr bwMode="auto">
                <a:xfrm>
                  <a:off x="4587875" y="1995488"/>
                  <a:ext cx="383438" cy="369332"/>
                </a:xfrm>
                <a:prstGeom prst="rect">
                  <a:avLst/>
                </a:prstGeom>
                <a:noFill/>
                <a:ln w="9525">
                  <a:noFill/>
                  <a:miter lim="800000"/>
                  <a:headEnd/>
                  <a:tailEnd/>
                </a:ln>
              </p:spPr>
              <p:txBody>
                <a:bodyPr wrap="none">
                  <a:spAutoFit/>
                </a:bodyPr>
                <a:lstStyle/>
                <a:p>
                  <a:pPr defTabSz="914400" eaLnBrk="0" hangingPunct="0"/>
                  <a:r>
                    <a:rPr lang="en-US" dirty="0" smtClean="0">
                      <a:solidFill>
                        <a:srgbClr val="000000"/>
                      </a:solidFill>
                      <a:latin typeface="Symbol" pitchFamily="18" charset="2"/>
                    </a:rPr>
                    <a:t>D </a:t>
                  </a:r>
                  <a:endParaRPr lang="en-US" dirty="0">
                    <a:solidFill>
                      <a:srgbClr val="000000"/>
                    </a:solidFill>
                    <a:latin typeface="Symbol" pitchFamily="18" charset="2"/>
                  </a:endParaRPr>
                </a:p>
              </p:txBody>
            </p:sp>
            <p:grpSp>
              <p:nvGrpSpPr>
                <p:cNvPr id="88" name="Group 6"/>
                <p:cNvGrpSpPr>
                  <a:grpSpLocks/>
                </p:cNvGrpSpPr>
                <p:nvPr/>
              </p:nvGrpSpPr>
              <p:grpSpPr bwMode="auto">
                <a:xfrm>
                  <a:off x="360363" y="2719388"/>
                  <a:ext cx="9070975" cy="2246312"/>
                  <a:chOff x="227" y="1713"/>
                  <a:chExt cx="5714" cy="1415"/>
                </a:xfrm>
              </p:grpSpPr>
              <p:sp>
                <p:nvSpPr>
                  <p:cNvPr id="91" name="Line 7"/>
                  <p:cNvSpPr>
                    <a:spLocks noChangeShapeType="1"/>
                  </p:cNvSpPr>
                  <p:nvPr/>
                </p:nvSpPr>
                <p:spPr bwMode="auto">
                  <a:xfrm flipV="1">
                    <a:off x="227" y="2897"/>
                    <a:ext cx="5714" cy="0"/>
                  </a:xfrm>
                  <a:prstGeom prst="line">
                    <a:avLst/>
                  </a:prstGeom>
                  <a:noFill/>
                  <a:ln w="19050">
                    <a:solidFill>
                      <a:schemeClr val="tx1"/>
                    </a:solidFill>
                    <a:round/>
                    <a:headEnd/>
                    <a:tailEnd type="triangle" w="med" len="med"/>
                  </a:ln>
                </p:spPr>
                <p:txBody>
                  <a:bodyPr/>
                  <a:lstStyle/>
                  <a:p>
                    <a:endParaRPr lang="fr-FR">
                      <a:solidFill>
                        <a:srgbClr val="000000"/>
                      </a:solidFill>
                    </a:endParaRPr>
                  </a:p>
                </p:txBody>
              </p:sp>
              <p:pic>
                <p:nvPicPr>
                  <p:cNvPr id="92" name="Picture 9"/>
                  <p:cNvPicPr>
                    <a:picLocks noChangeAspect="1" noChangeArrowheads="1"/>
                  </p:cNvPicPr>
                  <p:nvPr/>
                </p:nvPicPr>
                <p:blipFill>
                  <a:blip r:embed="rId6"/>
                  <a:srcRect/>
                  <a:stretch>
                    <a:fillRect/>
                  </a:stretch>
                </p:blipFill>
                <p:spPr bwMode="auto">
                  <a:xfrm>
                    <a:off x="2936" y="2474"/>
                    <a:ext cx="284" cy="654"/>
                  </a:xfrm>
                  <a:prstGeom prst="rect">
                    <a:avLst/>
                  </a:prstGeom>
                  <a:noFill/>
                  <a:ln w="9525">
                    <a:noFill/>
                    <a:miter lim="800000"/>
                    <a:headEnd/>
                    <a:tailEnd/>
                  </a:ln>
                </p:spPr>
              </p:pic>
              <p:sp>
                <p:nvSpPr>
                  <p:cNvPr id="93" name="Line 11"/>
                  <p:cNvSpPr>
                    <a:spLocks noChangeShapeType="1"/>
                  </p:cNvSpPr>
                  <p:nvPr/>
                </p:nvSpPr>
                <p:spPr bwMode="auto">
                  <a:xfrm>
                    <a:off x="1508"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94" name="Line 12"/>
                  <p:cNvSpPr>
                    <a:spLocks noChangeShapeType="1"/>
                  </p:cNvSpPr>
                  <p:nvPr/>
                </p:nvSpPr>
                <p:spPr bwMode="auto">
                  <a:xfrm>
                    <a:off x="3971" y="1935"/>
                    <a:ext cx="690"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95" name="Text Box 13"/>
                  <p:cNvSpPr txBox="1">
                    <a:spLocks noChangeArrowheads="1"/>
                  </p:cNvSpPr>
                  <p:nvPr/>
                </p:nvSpPr>
                <p:spPr bwMode="auto">
                  <a:xfrm>
                    <a:off x="2740" y="2165"/>
                    <a:ext cx="548"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rPr>
                      <a:t>RF180</a:t>
                    </a:r>
                  </a:p>
                </p:txBody>
              </p:sp>
              <p:sp>
                <p:nvSpPr>
                  <p:cNvPr id="96" name="Text Box 14"/>
                  <p:cNvSpPr txBox="1">
                    <a:spLocks noChangeArrowheads="1"/>
                  </p:cNvSpPr>
                  <p:nvPr/>
                </p:nvSpPr>
                <p:spPr bwMode="auto">
                  <a:xfrm>
                    <a:off x="1692" y="1713"/>
                    <a:ext cx="187" cy="231"/>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latin typeface="Symbol" pitchFamily="18" charset="2"/>
                      </a:rPr>
                      <a:t>d</a:t>
                    </a:r>
                  </a:p>
                </p:txBody>
              </p:sp>
              <p:sp>
                <p:nvSpPr>
                  <p:cNvPr id="97" name="Text Box 15"/>
                  <p:cNvSpPr txBox="1">
                    <a:spLocks noChangeArrowheads="1"/>
                  </p:cNvSpPr>
                  <p:nvPr/>
                </p:nvSpPr>
                <p:spPr bwMode="auto">
                  <a:xfrm>
                    <a:off x="4168" y="1744"/>
                    <a:ext cx="186"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latin typeface="Symbol" pitchFamily="18" charset="2"/>
                      </a:rPr>
                      <a:t>d</a:t>
                    </a:r>
                  </a:p>
                </p:txBody>
              </p:sp>
              <p:sp>
                <p:nvSpPr>
                  <p:cNvPr id="98" name="Text Box 18"/>
                  <p:cNvSpPr txBox="1">
                    <a:spLocks noChangeArrowheads="1"/>
                  </p:cNvSpPr>
                  <p:nvPr/>
                </p:nvSpPr>
                <p:spPr bwMode="auto">
                  <a:xfrm>
                    <a:off x="5251" y="2165"/>
                    <a:ext cx="443" cy="231"/>
                  </a:xfrm>
                  <a:prstGeom prst="rect">
                    <a:avLst/>
                  </a:prstGeom>
                  <a:noFill/>
                  <a:ln w="9525">
                    <a:noFill/>
                    <a:miter lim="800000"/>
                    <a:headEnd/>
                    <a:tailEnd/>
                  </a:ln>
                </p:spPr>
                <p:txBody>
                  <a:bodyPr wrap="none" lIns="91430" tIns="45716" rIns="91430" bIns="45716">
                    <a:spAutoFit/>
                  </a:bodyPr>
                  <a:lstStyle/>
                  <a:p>
                    <a:pPr defTabSz="912813" eaLnBrk="0" hangingPunct="0"/>
                    <a:r>
                      <a:rPr lang="en-US">
                        <a:solidFill>
                          <a:srgbClr val="000000"/>
                        </a:solidFill>
                      </a:rPr>
                      <a:t>Echo</a:t>
                    </a:r>
                  </a:p>
                </p:txBody>
              </p:sp>
              <p:sp>
                <p:nvSpPr>
                  <p:cNvPr id="99" name="Text Box 19"/>
                  <p:cNvSpPr txBox="1">
                    <a:spLocks noChangeArrowheads="1"/>
                  </p:cNvSpPr>
                  <p:nvPr/>
                </p:nvSpPr>
                <p:spPr bwMode="auto">
                  <a:xfrm>
                    <a:off x="363" y="2440"/>
                    <a:ext cx="651" cy="455"/>
                  </a:xfrm>
                  <a:prstGeom prst="rect">
                    <a:avLst/>
                  </a:prstGeom>
                  <a:noFill/>
                  <a:ln w="9525">
                    <a:noFill/>
                    <a:miter lim="800000"/>
                    <a:headEnd/>
                    <a:tailEnd/>
                  </a:ln>
                </p:spPr>
                <p:txBody>
                  <a:bodyPr wrap="none">
                    <a:spAutoFit/>
                  </a:bodyPr>
                  <a:lstStyle/>
                  <a:p>
                    <a:pPr defTabSz="914400" eaLnBrk="0" hangingPunct="0"/>
                    <a:r>
                      <a:rPr lang="en-US" sz="2800" b="1" dirty="0">
                        <a:solidFill>
                          <a:srgbClr val="000066"/>
                        </a:solidFill>
                      </a:rPr>
                      <a:t>F</a:t>
                    </a:r>
                    <a:r>
                      <a:rPr lang="en-US" sz="2800" b="1" dirty="0" smtClean="0">
                        <a:solidFill>
                          <a:srgbClr val="000066"/>
                        </a:solidFill>
                      </a:rPr>
                      <a:t>(t</a:t>
                    </a:r>
                    <a:r>
                      <a:rPr lang="en-US" sz="2800" b="1" dirty="0">
                        <a:solidFill>
                          <a:srgbClr val="000066"/>
                        </a:solidFill>
                      </a:rPr>
                      <a:t>)</a:t>
                    </a:r>
                  </a:p>
                </p:txBody>
              </p:sp>
              <p:sp>
                <p:nvSpPr>
                  <p:cNvPr id="100" name="Line 22"/>
                  <p:cNvSpPr>
                    <a:spLocks noChangeShapeType="1"/>
                  </p:cNvSpPr>
                  <p:nvPr/>
                </p:nvSpPr>
                <p:spPr bwMode="auto">
                  <a:xfrm flipV="1">
                    <a:off x="1541" y="2041"/>
                    <a:ext cx="680" cy="839"/>
                  </a:xfrm>
                  <a:prstGeom prst="line">
                    <a:avLst/>
                  </a:prstGeom>
                  <a:noFill/>
                  <a:ln w="63500">
                    <a:solidFill>
                      <a:srgbClr val="000080"/>
                    </a:solidFill>
                    <a:round/>
                    <a:headEnd/>
                    <a:tailEnd/>
                  </a:ln>
                </p:spPr>
                <p:txBody>
                  <a:bodyPr/>
                  <a:lstStyle/>
                  <a:p>
                    <a:endParaRPr lang="fr-FR">
                      <a:solidFill>
                        <a:srgbClr val="000000"/>
                      </a:solidFill>
                    </a:endParaRPr>
                  </a:p>
                </p:txBody>
              </p:sp>
              <p:sp>
                <p:nvSpPr>
                  <p:cNvPr id="101" name="Line 23"/>
                  <p:cNvSpPr>
                    <a:spLocks noChangeShapeType="1"/>
                  </p:cNvSpPr>
                  <p:nvPr/>
                </p:nvSpPr>
                <p:spPr bwMode="auto">
                  <a:xfrm>
                    <a:off x="227" y="2880"/>
                    <a:ext cx="1269"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102" name="Line 24"/>
                  <p:cNvSpPr>
                    <a:spLocks noChangeShapeType="1"/>
                  </p:cNvSpPr>
                  <p:nvPr/>
                </p:nvSpPr>
                <p:spPr bwMode="auto">
                  <a:xfrm>
                    <a:off x="2199" y="2062"/>
                    <a:ext cx="1814" cy="0"/>
                  </a:xfrm>
                  <a:prstGeom prst="line">
                    <a:avLst/>
                  </a:prstGeom>
                  <a:noFill/>
                  <a:ln w="63500">
                    <a:solidFill>
                      <a:srgbClr val="000080"/>
                    </a:solidFill>
                    <a:round/>
                    <a:headEnd/>
                    <a:tailEnd/>
                  </a:ln>
                </p:spPr>
                <p:txBody>
                  <a:bodyPr/>
                  <a:lstStyle/>
                  <a:p>
                    <a:endParaRPr lang="fr-FR">
                      <a:solidFill>
                        <a:srgbClr val="000000"/>
                      </a:solidFill>
                    </a:endParaRPr>
                  </a:p>
                </p:txBody>
              </p:sp>
              <p:sp>
                <p:nvSpPr>
                  <p:cNvPr id="103" name="Line 27"/>
                  <p:cNvSpPr>
                    <a:spLocks noChangeShapeType="1"/>
                  </p:cNvSpPr>
                  <p:nvPr/>
                </p:nvSpPr>
                <p:spPr bwMode="auto">
                  <a:xfrm>
                    <a:off x="4013" y="2088"/>
                    <a:ext cx="659" cy="792"/>
                  </a:xfrm>
                  <a:prstGeom prst="line">
                    <a:avLst/>
                  </a:prstGeom>
                  <a:noFill/>
                  <a:ln w="63500">
                    <a:solidFill>
                      <a:srgbClr val="000080"/>
                    </a:solidFill>
                    <a:round/>
                    <a:headEnd/>
                    <a:tailEnd/>
                  </a:ln>
                </p:spPr>
                <p:txBody>
                  <a:bodyPr/>
                  <a:lstStyle/>
                  <a:p>
                    <a:endParaRPr lang="fr-FR">
                      <a:solidFill>
                        <a:srgbClr val="000000"/>
                      </a:solidFill>
                    </a:endParaRPr>
                  </a:p>
                </p:txBody>
              </p:sp>
              <p:sp>
                <p:nvSpPr>
                  <p:cNvPr id="104" name="Line 28"/>
                  <p:cNvSpPr>
                    <a:spLocks noChangeShapeType="1"/>
                  </p:cNvSpPr>
                  <p:nvPr/>
                </p:nvSpPr>
                <p:spPr bwMode="auto">
                  <a:xfrm>
                    <a:off x="4672" y="2880"/>
                    <a:ext cx="1269" cy="0"/>
                  </a:xfrm>
                  <a:prstGeom prst="line">
                    <a:avLst/>
                  </a:prstGeom>
                  <a:noFill/>
                  <a:ln w="63500">
                    <a:solidFill>
                      <a:srgbClr val="000080"/>
                    </a:solidFill>
                    <a:round/>
                    <a:headEnd/>
                    <a:tailEnd/>
                  </a:ln>
                </p:spPr>
                <p:txBody>
                  <a:bodyPr/>
                  <a:lstStyle/>
                  <a:p>
                    <a:endParaRPr lang="fr-FR">
                      <a:solidFill>
                        <a:srgbClr val="000000"/>
                      </a:solidFill>
                    </a:endParaRPr>
                  </a:p>
                </p:txBody>
              </p:sp>
            </p:grpSp>
            <p:sp>
              <p:nvSpPr>
                <p:cNvPr id="89" name="Line 29"/>
                <p:cNvSpPr>
                  <a:spLocks noChangeShapeType="1"/>
                </p:cNvSpPr>
                <p:nvPr/>
              </p:nvSpPr>
              <p:spPr bwMode="auto">
                <a:xfrm>
                  <a:off x="2376488" y="1835150"/>
                  <a:ext cx="6264275" cy="0"/>
                </a:xfrm>
                <a:prstGeom prst="line">
                  <a:avLst/>
                </a:prstGeom>
                <a:noFill/>
                <a:ln w="19050">
                  <a:solidFill>
                    <a:schemeClr val="tx1"/>
                  </a:solidFill>
                  <a:round/>
                  <a:headEnd type="triangle" w="med" len="med"/>
                  <a:tailEnd type="triangle" w="med" len="med"/>
                </a:ln>
              </p:spPr>
              <p:txBody>
                <a:bodyPr/>
                <a:lstStyle/>
                <a:p>
                  <a:endParaRPr lang="fr-FR">
                    <a:solidFill>
                      <a:srgbClr val="000000"/>
                    </a:solidFill>
                  </a:endParaRPr>
                </a:p>
              </p:txBody>
            </p:sp>
            <p:sp>
              <p:nvSpPr>
                <p:cNvPr id="90" name="Text Box 30"/>
                <p:cNvSpPr txBox="1">
                  <a:spLocks noChangeArrowheads="1"/>
                </p:cNvSpPr>
                <p:nvPr/>
              </p:nvSpPr>
              <p:spPr bwMode="auto">
                <a:xfrm>
                  <a:off x="7324725" y="1325563"/>
                  <a:ext cx="509588" cy="396875"/>
                </a:xfrm>
                <a:prstGeom prst="rect">
                  <a:avLst/>
                </a:prstGeom>
                <a:noFill/>
                <a:ln w="9525">
                  <a:noFill/>
                  <a:miter lim="800000"/>
                  <a:headEnd/>
                  <a:tailEnd/>
                </a:ln>
              </p:spPr>
              <p:txBody>
                <a:bodyPr wrap="none">
                  <a:spAutoFit/>
                </a:bodyPr>
                <a:lstStyle/>
                <a:p>
                  <a:pPr defTabSz="914400" eaLnBrk="0" hangingPunct="0"/>
                  <a:r>
                    <a:rPr lang="en-US" sz="2000" dirty="0">
                      <a:solidFill>
                        <a:srgbClr val="000000"/>
                      </a:solidFill>
                    </a:rPr>
                    <a:t>TE</a:t>
                  </a:r>
                </a:p>
              </p:txBody>
            </p:sp>
          </p:grpSp>
          <p:sp>
            <p:nvSpPr>
              <p:cNvPr id="83" name="ZoneTexte 82"/>
              <p:cNvSpPr txBox="1"/>
              <p:nvPr/>
            </p:nvSpPr>
            <p:spPr>
              <a:xfrm>
                <a:off x="4476048" y="3922972"/>
                <a:ext cx="1728192" cy="369332"/>
              </a:xfrm>
              <a:prstGeom prst="rect">
                <a:avLst/>
              </a:prstGeom>
              <a:noFill/>
            </p:spPr>
            <p:txBody>
              <a:bodyPr wrap="square" rtlCol="0">
                <a:spAutoFit/>
              </a:bodyPr>
              <a:lstStyle/>
              <a:p>
                <a:r>
                  <a:rPr lang="fr-FR" dirty="0" smtClean="0">
                    <a:solidFill>
                      <a:srgbClr val="000000"/>
                    </a:solidFill>
                  </a:rPr>
                  <a:t>Diffusion time</a:t>
                </a:r>
                <a:endParaRPr lang="fr-FR" dirty="0">
                  <a:solidFill>
                    <a:srgbClr val="000000"/>
                  </a:solidFill>
                </a:endParaRPr>
              </a:p>
            </p:txBody>
          </p:sp>
          <p:sp>
            <p:nvSpPr>
              <p:cNvPr id="84" name="ZoneTexte 83"/>
              <p:cNvSpPr txBox="1"/>
              <p:nvPr/>
            </p:nvSpPr>
            <p:spPr>
              <a:xfrm>
                <a:off x="3091265" y="4452744"/>
                <a:ext cx="2304256" cy="369332"/>
              </a:xfrm>
              <a:prstGeom prst="rect">
                <a:avLst/>
              </a:prstGeom>
              <a:noFill/>
            </p:spPr>
            <p:txBody>
              <a:bodyPr wrap="square" rtlCol="0">
                <a:spAutoFit/>
              </a:bodyPr>
              <a:lstStyle/>
              <a:p>
                <a:r>
                  <a:rPr lang="fr-FR" dirty="0" smtClean="0">
                    <a:solidFill>
                      <a:srgbClr val="000000"/>
                    </a:solidFill>
                  </a:rPr>
                  <a:t>Gradient duration</a:t>
                </a:r>
                <a:endParaRPr lang="fr-FR" dirty="0">
                  <a:solidFill>
                    <a:srgbClr val="000000"/>
                  </a:solidFill>
                </a:endParaRPr>
              </a:p>
            </p:txBody>
          </p:sp>
        </p:grpSp>
        <p:cxnSp>
          <p:nvCxnSpPr>
            <p:cNvPr id="106" name="Connecteur droit avec flèche 105"/>
            <p:cNvCxnSpPr/>
            <p:nvPr/>
          </p:nvCxnSpPr>
          <p:spPr bwMode="auto">
            <a:xfrm>
              <a:off x="5688384" y="5308788"/>
              <a:ext cx="0" cy="92091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07" name="Text Box 14"/>
            <p:cNvSpPr txBox="1">
              <a:spLocks noChangeArrowheads="1"/>
            </p:cNvSpPr>
            <p:nvPr/>
          </p:nvSpPr>
          <p:spPr bwMode="auto">
            <a:xfrm>
              <a:off x="5329613" y="5580037"/>
              <a:ext cx="214755" cy="268598"/>
            </a:xfrm>
            <a:prstGeom prst="rect">
              <a:avLst/>
            </a:prstGeom>
            <a:noFill/>
            <a:ln w="9525">
              <a:noFill/>
              <a:miter lim="800000"/>
              <a:headEnd/>
              <a:tailEnd/>
            </a:ln>
          </p:spPr>
          <p:txBody>
            <a:bodyPr wrap="none" lIns="91430" tIns="45716" rIns="91430" bIns="45716">
              <a:spAutoFit/>
            </a:bodyPr>
            <a:lstStyle/>
            <a:p>
              <a:pPr defTabSz="912813" eaLnBrk="0" hangingPunct="0"/>
              <a:r>
                <a:rPr lang="en-US" dirty="0">
                  <a:solidFill>
                    <a:srgbClr val="000000"/>
                  </a:solidFill>
                  <a:latin typeface="Symbol" pitchFamily="18" charset="2"/>
                </a:rPr>
                <a:t>d</a:t>
              </a:r>
            </a:p>
          </p:txBody>
        </p:sp>
      </p:grpSp>
      <mc:AlternateContent xmlns:mc="http://schemas.openxmlformats.org/markup-compatibility/2006" xmlns:a14="http://schemas.microsoft.com/office/drawing/2010/main">
        <mc:Choice Requires="a14">
          <p:sp>
            <p:nvSpPr>
              <p:cNvPr id="33" name="ZoneTexte 32"/>
              <p:cNvSpPr txBox="1"/>
              <p:nvPr/>
            </p:nvSpPr>
            <p:spPr>
              <a:xfrm>
                <a:off x="6240856" y="889693"/>
                <a:ext cx="3839769" cy="580095"/>
              </a:xfrm>
              <a:prstGeom prst="rect">
                <a:avLst/>
              </a:prstGeom>
              <a:noFill/>
              <a:ln w="38100">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𝐴</m:t>
                      </m:r>
                      <m:r>
                        <a:rPr lang="en-US" sz="2800" b="0" i="1" smtClean="0">
                          <a:latin typeface="Cambria Math"/>
                        </a:rPr>
                        <m:t>𝐷</m:t>
                      </m:r>
                      <m:sSub>
                        <m:sSubPr>
                          <m:ctrlPr>
                            <a:rPr lang="en-US" sz="2800" b="0" i="1" smtClean="0">
                              <a:latin typeface="Cambria Math"/>
                            </a:rPr>
                          </m:ctrlPr>
                        </m:sSubPr>
                        <m:e>
                          <m:r>
                            <a:rPr lang="en-US" sz="2800" b="0" i="1" smtClean="0">
                              <a:latin typeface="Cambria Math"/>
                            </a:rPr>
                            <m:t>𝐶</m:t>
                          </m:r>
                        </m:e>
                        <m:sub>
                          <m:r>
                            <a:rPr lang="en-US" sz="2800" b="0" i="1" smtClean="0">
                              <a:latin typeface="Cambria Math"/>
                            </a:rPr>
                            <m:t>𝑛𝑒𝑤</m:t>
                          </m:r>
                        </m:sub>
                      </m:sSub>
                      <m:r>
                        <a:rPr lang="en-US" sz="2800" b="0" i="1" smtClean="0">
                          <a:latin typeface="Cambria Math"/>
                        </a:rPr>
                        <m:t>≔</m:t>
                      </m:r>
                      <m:sSup>
                        <m:sSupPr>
                          <m:ctrlPr>
                            <a:rPr lang="en-US" sz="2800" b="1" i="1" smtClean="0">
                              <a:solidFill>
                                <a:srgbClr val="FF0000"/>
                              </a:solidFill>
                              <a:latin typeface="Cambria Math"/>
                            </a:rPr>
                          </m:ctrlPr>
                        </m:sSupPr>
                        <m:e>
                          <m:r>
                            <a:rPr lang="en-US" sz="2800" b="1" i="0" smtClean="0">
                              <a:solidFill>
                                <a:srgbClr val="FF0000"/>
                              </a:solidFill>
                              <a:latin typeface="Cambria Math"/>
                            </a:rPr>
                            <m:t>𝐃</m:t>
                          </m:r>
                        </m:e>
                        <m:sup>
                          <m:r>
                            <a:rPr lang="en-US" sz="2800" b="1" i="0" smtClean="0">
                              <a:solidFill>
                                <a:srgbClr val="FF0000"/>
                              </a:solidFill>
                              <a:latin typeface="Cambria Math"/>
                            </a:rPr>
                            <m:t>𝐞𝐟𝐟</m:t>
                          </m:r>
                        </m:sup>
                      </m:sSup>
                      <m:sSub>
                        <m:sSubPr>
                          <m:ctrlPr>
                            <a:rPr lang="en-US" sz="2800" b="0" i="1" smtClean="0">
                              <a:latin typeface="Cambria Math"/>
                            </a:rPr>
                          </m:ctrlPr>
                        </m:sSubPr>
                        <m:e>
                          <m:r>
                            <a:rPr lang="en-US" sz="2800" b="1" i="0" smtClean="0">
                              <a:latin typeface="Cambria Math"/>
                            </a:rPr>
                            <m:t>𝐮</m:t>
                          </m:r>
                        </m:e>
                        <m:sub>
                          <m:r>
                            <a:rPr lang="en-US" sz="2800" b="0" i="1" smtClean="0">
                              <a:latin typeface="Cambria Math"/>
                            </a:rPr>
                            <m:t>𝑔</m:t>
                          </m:r>
                        </m:sub>
                      </m:sSub>
                      <m:r>
                        <a:rPr lang="en-US" sz="2800" b="0" i="1" smtClean="0">
                          <a:latin typeface="Cambria Math"/>
                        </a:rPr>
                        <m:t>⋅</m:t>
                      </m:r>
                      <m:sSub>
                        <m:sSubPr>
                          <m:ctrlPr>
                            <a:rPr lang="en-US" sz="2800" b="0" i="1" smtClean="0">
                              <a:latin typeface="Cambria Math"/>
                            </a:rPr>
                          </m:ctrlPr>
                        </m:sSubPr>
                        <m:e>
                          <m:r>
                            <a:rPr lang="en-US" sz="2800" b="1" i="0" smtClean="0">
                              <a:latin typeface="Cambria Math"/>
                            </a:rPr>
                            <m:t>𝐮</m:t>
                          </m:r>
                        </m:e>
                        <m:sub>
                          <m:r>
                            <a:rPr lang="en-US" sz="2800" b="0" i="1" smtClean="0">
                              <a:latin typeface="Cambria Math"/>
                            </a:rPr>
                            <m:t>𝑔</m:t>
                          </m:r>
                        </m:sub>
                      </m:sSub>
                    </m:oMath>
                  </m:oMathPara>
                </a14:m>
                <a:endParaRPr lang="en-US" sz="2800" dirty="0"/>
              </a:p>
            </p:txBody>
          </p:sp>
        </mc:Choice>
        <mc:Fallback xmlns="">
          <p:sp>
            <p:nvSpPr>
              <p:cNvPr id="33" name="ZoneTexte 32"/>
              <p:cNvSpPr txBox="1">
                <a:spLocks noRot="1" noChangeAspect="1" noMove="1" noResize="1" noEditPoints="1" noAdjustHandles="1" noChangeArrowheads="1" noChangeShapeType="1" noTextEdit="1"/>
              </p:cNvSpPr>
              <p:nvPr/>
            </p:nvSpPr>
            <p:spPr>
              <a:xfrm>
                <a:off x="6240856" y="889693"/>
                <a:ext cx="3839769" cy="580095"/>
              </a:xfrm>
              <a:prstGeom prst="rect">
                <a:avLst/>
              </a:prstGeom>
              <a:blipFill rotWithShape="1">
                <a:blip r:embed="rId7"/>
                <a:stretch>
                  <a:fillRect/>
                </a:stretch>
              </a:blipFill>
              <a:ln w="381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2591187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p:cNvSpPr>
          <p:nvPr/>
        </p:nvSpPr>
        <p:spPr bwMode="auto">
          <a:xfrm>
            <a:off x="629840" y="3987564"/>
            <a:ext cx="3126861" cy="2571641"/>
          </a:xfrm>
          <a:prstGeom prst="rect">
            <a:avLst/>
          </a:prstGeom>
          <a:solidFill>
            <a:srgbClr val="D6D6D6"/>
          </a:solidFill>
          <a:ln w="25400" cap="flat" cmpd="sng">
            <a:solidFill>
              <a:srgbClr val="66635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90000"/>
              </a:lnSpc>
              <a:defRPr/>
            </a:pPr>
            <a:r>
              <a:rPr lang="en-US" sz="2600" dirty="0">
                <a:solidFill>
                  <a:srgbClr val="D93F2A"/>
                </a:solidFill>
                <a:latin typeface="Arial Bold" charset="0"/>
                <a:cs typeface="Arial Bold" charset="0"/>
                <a:sym typeface="Arial Bold" charset="0"/>
              </a:rPr>
              <a:t>Homogeneous diffusion equation with constant coefficient and Neumann boundary condition on the interface</a:t>
            </a:r>
            <a:endParaRPr lang="en-US" sz="2600" dirty="0">
              <a:solidFill>
                <a:srgbClr val="000000"/>
              </a:solidFill>
              <a:latin typeface="Arial Bold" charset="0"/>
              <a:cs typeface="Arial Bold" charset="0"/>
              <a:sym typeface="Arial Bold" charset="0"/>
            </a:endParaRPr>
          </a:p>
        </p:txBody>
      </p:sp>
      <mc:AlternateContent xmlns:mc="http://schemas.openxmlformats.org/markup-compatibility/2006" xmlns:a14="http://schemas.microsoft.com/office/drawing/2010/main">
        <mc:Choice Requires="a14">
          <p:sp>
            <p:nvSpPr>
              <p:cNvPr id="6" name="Rectangle 5"/>
              <p:cNvSpPr/>
              <p:nvPr/>
            </p:nvSpPr>
            <p:spPr>
              <a:xfrm>
                <a:off x="4530724" y="4355901"/>
                <a:ext cx="4746364" cy="1439177"/>
              </a:xfrm>
              <a:prstGeom prst="rect">
                <a:avLst/>
              </a:prstGeom>
              <a:ln w="57150">
                <a:solidFill>
                  <a:schemeClr val="accent2">
                    <a:lumMod val="60000"/>
                    <a:lumOff val="40000"/>
                  </a:schemeClr>
                </a:solidFill>
              </a:ln>
            </p:spPr>
            <p:txBody>
              <a:bodyPr wrap="none">
                <a:spAutoFit/>
              </a:bodyPr>
              <a:lstStyle/>
              <a:p>
                <a:r>
                  <a:rPr lang="en-US" sz="2800" b="1" dirty="0" smtClean="0">
                    <a:latin typeface="+mj-lt"/>
                  </a:rPr>
                  <a:t>Need to analyze</a:t>
                </a:r>
              </a:p>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a:rPr>
                          </m:ctrlPr>
                        </m:sSubSupPr>
                        <m:e>
                          <m:r>
                            <a:rPr lang="en-US" sz="2800" b="0" i="1" smtClean="0">
                              <a:latin typeface="Cambria Math"/>
                            </a:rPr>
                            <m:t>𝑝</m:t>
                          </m:r>
                        </m:e>
                        <m:sub>
                          <m:r>
                            <a:rPr lang="en-US" sz="2800" b="0" i="1" smtClean="0">
                              <a:latin typeface="Cambria Math"/>
                            </a:rPr>
                            <m:t>𝑖𝑙</m:t>
                          </m:r>
                        </m:sub>
                        <m:sup/>
                      </m:sSubSup>
                      <m:d>
                        <m:dPr>
                          <m:ctrlPr>
                            <a:rPr lang="en-US" sz="2800" b="0" i="1" smtClean="0">
                              <a:latin typeface="Cambria Math"/>
                            </a:rPr>
                          </m:ctrlPr>
                        </m:dPr>
                        <m:e>
                          <m:r>
                            <a:rPr lang="en-US" sz="2800" b="0" i="1" smtClean="0">
                              <a:latin typeface="Cambria Math"/>
                            </a:rPr>
                            <m:t>𝑡</m:t>
                          </m:r>
                        </m:e>
                      </m:d>
                      <m:r>
                        <a:rPr lang="en-US" sz="2800" b="0" i="1" smtClean="0">
                          <a:latin typeface="Cambria Math"/>
                        </a:rPr>
                        <m:t>≔ </m:t>
                      </m:r>
                      <m:f>
                        <m:fPr>
                          <m:ctrlPr>
                            <a:rPr lang="en-US" sz="2800" i="1">
                              <a:latin typeface="Cambria Math"/>
                            </a:rPr>
                          </m:ctrlPr>
                        </m:fPr>
                        <m:num>
                          <m:r>
                            <a:rPr lang="en-US" sz="2800" i="1">
                              <a:latin typeface="Cambria Math"/>
                            </a:rPr>
                            <m:t>1</m:t>
                          </m:r>
                        </m:num>
                        <m:den>
                          <m:d>
                            <m:dPr>
                              <m:begChr m:val="|"/>
                              <m:endChr m:val="|"/>
                              <m:ctrlPr>
                                <a:rPr lang="en-US" sz="2800" i="1">
                                  <a:latin typeface="Cambria Math"/>
                                </a:rPr>
                              </m:ctrlPr>
                            </m:dPr>
                            <m:e>
                              <m:r>
                                <a:rPr lang="en-US" sz="2800" b="0" i="1" smtClean="0">
                                  <a:latin typeface="Cambria Math"/>
                                </a:rPr>
                                <m:t>𝑌</m:t>
                              </m:r>
                            </m:e>
                          </m:d>
                        </m:den>
                      </m:f>
                      <m:nary>
                        <m:naryPr>
                          <m:ctrlPr>
                            <a:rPr lang="en-US" sz="2800" i="1">
                              <a:latin typeface="Cambria Math"/>
                            </a:rPr>
                          </m:ctrlPr>
                        </m:naryPr>
                        <m:sub>
                          <m:r>
                            <a:rPr lang="en-US" sz="2800" b="0" i="1" smtClean="0">
                              <a:latin typeface="Cambria Math"/>
                            </a:rPr>
                            <m:t>𝑌</m:t>
                          </m:r>
                        </m:sub>
                        <m:sup>
                          <m:r>
                            <a:rPr lang="en-US" sz="2800" i="1">
                              <a:latin typeface="Cambria Math" charset="0"/>
                            </a:rPr>
                            <m:t> </m:t>
                          </m:r>
                        </m:sup>
                        <m:e>
                          <m:f>
                            <m:fPr>
                              <m:ctrlPr>
                                <a:rPr lang="en-US" sz="2800" i="1">
                                  <a:latin typeface="Cambria Math"/>
                                </a:rPr>
                              </m:ctrlPr>
                            </m:fPr>
                            <m:num>
                              <m:r>
                                <a:rPr lang="en-US" sz="2800" i="1">
                                  <a:latin typeface="Cambria Math" charset="0"/>
                                </a:rPr>
                                <m:t>𝜕</m:t>
                              </m:r>
                            </m:num>
                            <m:den>
                              <m:r>
                                <a:rPr lang="en-US" sz="2800" i="1">
                                  <a:latin typeface="Cambria Math" charset="0"/>
                                </a:rPr>
                                <m:t>𝜕</m:t>
                              </m:r>
                              <m:sSub>
                                <m:sSubPr>
                                  <m:ctrlPr>
                                    <a:rPr lang="en-US" sz="2800" i="1">
                                      <a:latin typeface="Cambria Math"/>
                                    </a:rPr>
                                  </m:ctrlPr>
                                </m:sSubPr>
                                <m:e>
                                  <m:r>
                                    <a:rPr lang="en-US" sz="2800" b="0" i="1">
                                      <a:latin typeface="Cambria Math" charset="0"/>
                                    </a:rPr>
                                    <m:t>𝑥</m:t>
                                  </m:r>
                                </m:e>
                                <m:sub>
                                  <m:r>
                                    <a:rPr lang="en-US" sz="2800" b="0" i="1" smtClean="0">
                                      <a:latin typeface="Cambria Math"/>
                                    </a:rPr>
                                    <m:t>𝑖</m:t>
                                  </m:r>
                                </m:sub>
                              </m:sSub>
                            </m:den>
                          </m:f>
                        </m:e>
                      </m:nary>
                      <m:sSubSup>
                        <m:sSubSupPr>
                          <m:ctrlPr>
                            <a:rPr lang="en-US" sz="2800" i="1">
                              <a:latin typeface="Cambria Math"/>
                            </a:rPr>
                          </m:ctrlPr>
                        </m:sSubSupPr>
                        <m:e>
                          <m:r>
                            <a:rPr lang="en-US" sz="2800" i="1">
                              <a:latin typeface="Cambria Math" charset="0"/>
                            </a:rPr>
                            <m:t>𝜔</m:t>
                          </m:r>
                        </m:e>
                        <m:sub>
                          <m:r>
                            <a:rPr lang="en-US" sz="2800" b="0" i="1" smtClean="0">
                              <a:latin typeface="Cambria Math"/>
                            </a:rPr>
                            <m:t>𝑙</m:t>
                          </m:r>
                        </m:sub>
                        <m:sup/>
                      </m:sSubSup>
                      <m:r>
                        <a:rPr lang="en-US" sz="2800" b="0" i="1" smtClean="0">
                          <a:latin typeface="Cambria Math"/>
                        </a:rPr>
                        <m:t>(⋅,</m:t>
                      </m:r>
                      <m:r>
                        <a:rPr lang="en-US" sz="2800" b="0" i="1" smtClean="0">
                          <a:latin typeface="Cambria Math"/>
                        </a:rPr>
                        <m:t>𝑡</m:t>
                      </m:r>
                      <m:r>
                        <a:rPr lang="en-US" sz="2800" b="0" i="1" smtClean="0">
                          <a:latin typeface="Cambria Math"/>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530724" y="4355901"/>
                <a:ext cx="4746364" cy="1439177"/>
              </a:xfrm>
              <a:prstGeom prst="rect">
                <a:avLst/>
              </a:prstGeom>
              <a:blipFill rotWithShape="1">
                <a:blip r:embed="rId2"/>
                <a:stretch>
                  <a:fillRect l="-2030" t="-2449"/>
                </a:stretch>
              </a:blipFill>
              <a:ln w="57150">
                <a:solidFill>
                  <a:schemeClr val="accent2">
                    <a:lumMod val="60000"/>
                    <a:lumOff val="40000"/>
                  </a:schemeClr>
                </a:solidFill>
              </a:ln>
            </p:spPr>
            <p:txBody>
              <a:bodyPr/>
              <a:lstStyle/>
              <a:p>
                <a:r>
                  <a:rPr lang="en-US">
                    <a:noFill/>
                  </a:rPr>
                  <a:t> </a:t>
                </a:r>
              </a:p>
            </p:txBody>
          </p:sp>
        </mc:Fallback>
      </mc:AlternateContent>
      <p:sp>
        <p:nvSpPr>
          <p:cNvPr id="7" name="Title 1"/>
          <p:cNvSpPr>
            <a:spLocks noGrp="1"/>
          </p:cNvSpPr>
          <p:nvPr>
            <p:ph type="title"/>
          </p:nvPr>
        </p:nvSpPr>
        <p:spPr>
          <a:xfrm>
            <a:off x="162197" y="906558"/>
            <a:ext cx="8694539" cy="857055"/>
          </a:xfrm>
        </p:spPr>
        <p:txBody>
          <a:bodyPr/>
          <a:lstStyle/>
          <a:p>
            <a:r>
              <a:rPr lang="en-US" sz="2800" dirty="0" smtClean="0">
                <a:solidFill>
                  <a:srgbClr val="FF0000"/>
                </a:solidFill>
              </a:rPr>
              <a:t>Homogenized model for </a:t>
            </a:r>
            <a:r>
              <a:rPr lang="en-US" sz="2800" dirty="0" err="1" smtClean="0">
                <a:solidFill>
                  <a:srgbClr val="FF0000"/>
                </a:solidFill>
              </a:rPr>
              <a:t>Deff</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1087297" y="1475581"/>
                <a:ext cx="7481407" cy="2305118"/>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i="1">
                                  <a:latin typeface="Cambria Math"/>
                                </a:rPr>
                              </m:ctrlPr>
                            </m:eqArrPr>
                            <m:e>
                              <m:f>
                                <m:fPr>
                                  <m:ctrlPr>
                                    <a:rPr lang="en-US" sz="2800" i="1">
                                      <a:latin typeface="Cambria Math"/>
                                    </a:rPr>
                                  </m:ctrlPr>
                                </m:fPr>
                                <m:num>
                                  <m:r>
                                    <a:rPr lang="en-US" sz="2800" i="1">
                                      <a:latin typeface="Cambria Math" charset="0"/>
                                    </a:rPr>
                                    <m:t>𝜕</m:t>
                                  </m:r>
                                </m:num>
                                <m:den>
                                  <m:r>
                                    <a:rPr lang="en-US" sz="2800" i="1">
                                      <a:latin typeface="Cambria Math" charset="0"/>
                                    </a:rPr>
                                    <m:t>𝜕</m:t>
                                  </m:r>
                                  <m:r>
                                    <a:rPr lang="en-US" sz="2800" i="1">
                                      <a:latin typeface="Cambria Math" charset="0"/>
                                    </a:rPr>
                                    <m:t>𝑡</m:t>
                                  </m:r>
                                </m:den>
                              </m:f>
                              <m:sSubSup>
                                <m:sSubSupPr>
                                  <m:ctrlPr>
                                    <a:rPr lang="en-US" sz="2800" i="1">
                                      <a:latin typeface="Cambria Math"/>
                                    </a:rPr>
                                  </m:ctrlPr>
                                </m:sSubSupPr>
                                <m:e>
                                  <m:r>
                                    <a:rPr lang="en-US" sz="2800" i="1">
                                      <a:latin typeface="Cambria Math" charset="0"/>
                                    </a:rPr>
                                    <m:t>𝜔</m:t>
                                  </m:r>
                                </m:e>
                                <m:sub>
                                  <m:r>
                                    <a:rPr lang="en-US" sz="2800" i="1">
                                      <a:latin typeface="Cambria Math" charset="0"/>
                                    </a:rPr>
                                    <m:t>𝑙</m:t>
                                  </m:r>
                                </m:sub>
                                <m:sup/>
                              </m:sSubSup>
                              <m:r>
                                <a:rPr lang="en-US" sz="2800" i="1">
                                  <a:latin typeface="Cambria Math" charset="0"/>
                                </a:rPr>
                                <m:t>−</m:t>
                              </m:r>
                              <m:r>
                                <a:rPr lang="en-US" sz="2800" i="1">
                                  <a:latin typeface="Cambria Math" charset="0"/>
                                </a:rPr>
                                <m:t>𝑑𝑖𝑣</m:t>
                              </m:r>
                              <m:d>
                                <m:dPr>
                                  <m:ctrlPr>
                                    <a:rPr lang="en-US" sz="2800" i="1">
                                      <a:latin typeface="Cambria Math"/>
                                    </a:rPr>
                                  </m:ctrlPr>
                                </m:dPr>
                                <m:e>
                                  <m:r>
                                    <a:rPr lang="en-US" sz="2800" i="1">
                                      <a:latin typeface="Cambria Math"/>
                                    </a:rPr>
                                    <m:t>𝜎</m:t>
                                  </m:r>
                                  <m:r>
                                    <a:rPr lang="en-US" sz="2800" i="1">
                                      <a:latin typeface="Cambria Math" charset="0"/>
                                      <a:ea typeface="Cambria Math" charset="0"/>
                                      <a:cs typeface="Cambria Math" charset="0"/>
                                    </a:rPr>
                                    <m:t>𝛻</m:t>
                                  </m:r>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e>
                              </m:d>
                              <m:r>
                                <a:rPr lang="en-US" sz="2800" i="1">
                                  <a:latin typeface="Cambria Math" charset="0"/>
                                </a:rPr>
                                <m:t>=0      </m:t>
                              </m:r>
                              <m:r>
                                <a:rPr lang="en-US" sz="2800" i="1">
                                  <a:latin typeface="Cambria Math" charset="0"/>
                                </a:rPr>
                                <m:t>𝑖𝑛</m:t>
                              </m:r>
                              <m:r>
                                <a:rPr lang="en-US" sz="2800" i="1">
                                  <a:latin typeface="Cambria Math" charset="0"/>
                                </a:rPr>
                                <m:t> </m:t>
                              </m:r>
                              <m:r>
                                <a:rPr lang="en-US" sz="2800" i="1">
                                  <a:latin typeface="Cambria Math"/>
                                </a:rPr>
                                <m:t>𝑌</m:t>
                              </m:r>
                              <m:r>
                                <a:rPr lang="en-US" sz="2800" i="1">
                                  <a:latin typeface="Cambria Math" charset="0"/>
                                  <a:ea typeface="Cambria Math" charset="0"/>
                                  <a:cs typeface="Cambria Math" charset="0"/>
                                </a:rPr>
                                <m:t>×</m:t>
                              </m:r>
                              <m:d>
                                <m:dPr>
                                  <m:begChr m:val="]"/>
                                  <m:endChr m:val="["/>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r>
                                    <a:rPr lang="en-US" sz="2800" i="1">
                                      <a:latin typeface="Cambria Math" charset="0"/>
                                      <a:ea typeface="Cambria Math" charset="0"/>
                                      <a:cs typeface="Cambria Math" charset="0"/>
                                    </a:rPr>
                                    <m:t>𝑇</m:t>
                                  </m:r>
                                </m:e>
                              </m:d>
                              <m:r>
                                <a:rPr lang="en-US" sz="2800" i="1">
                                  <a:latin typeface="Cambria Math" charset="0"/>
                                </a:rPr>
                                <m:t> </m:t>
                              </m:r>
                            </m:e>
                            <m:e>
                              <m:r>
                                <a:rPr lang="en-US" sz="2800" i="1">
                                  <a:latin typeface="Cambria Math"/>
                                </a:rPr>
                                <m:t>𝜎</m:t>
                              </m:r>
                              <m:r>
                                <a:rPr lang="en-US" sz="2800" i="1">
                                  <a:latin typeface="Cambria Math" charset="0"/>
                                  <a:ea typeface="Cambria Math" charset="0"/>
                                  <a:cs typeface="Cambria Math" charset="0"/>
                                </a:rPr>
                                <m:t>𝛻</m:t>
                              </m:r>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r>
                                <a:rPr lang="en-US" sz="2800" b="0" i="1" smtClean="0">
                                  <a:latin typeface="Cambria Math"/>
                                  <a:ea typeface="Cambria Math" charset="0"/>
                                  <a:cs typeface="Cambria Math" charset="0"/>
                                </a:rPr>
                                <m:t>(⋅, </m:t>
                              </m:r>
                              <m:r>
                                <a:rPr lang="en-US" sz="2800" b="0" i="1" smtClean="0">
                                  <a:latin typeface="Cambria Math"/>
                                  <a:ea typeface="Cambria Math" charset="0"/>
                                  <a:cs typeface="Cambria Math" charset="0"/>
                                </a:rPr>
                                <m:t>𝑡</m:t>
                              </m:r>
                              <m:r>
                                <a:rPr lang="en-US" sz="2800" b="0" i="1" smtClean="0">
                                  <a:latin typeface="Cambria Math"/>
                                  <a:ea typeface="Cambria Math" charset="0"/>
                                  <a:cs typeface="Cambria Math" charset="0"/>
                                </a:rPr>
                                <m:t>)∙</m:t>
                              </m:r>
                              <m:r>
                                <a:rPr lang="en-US" sz="2800" i="1">
                                  <a:latin typeface="Cambria Math" charset="0"/>
                                  <a:ea typeface="Cambria Math" charset="0"/>
                                  <a:cs typeface="Cambria Math" charset="0"/>
                                </a:rPr>
                                <m:t>𝜈</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𝐹</m:t>
                              </m:r>
                              <m:r>
                                <a:rPr lang="en-US" sz="2800" b="0" i="1" smtClean="0">
                                  <a:latin typeface="Cambria Math"/>
                                  <a:ea typeface="Cambria Math" charset="0"/>
                                  <a:cs typeface="Cambria Math" charset="0"/>
                                </a:rPr>
                                <m:t>(</m:t>
                              </m:r>
                              <m:r>
                                <a:rPr lang="en-US" sz="2800" b="0" i="1" smtClean="0">
                                  <a:latin typeface="Cambria Math"/>
                                  <a:ea typeface="Cambria Math" charset="0"/>
                                  <a:cs typeface="Cambria Math" charset="0"/>
                                </a:rPr>
                                <m:t>𝑡</m:t>
                              </m:r>
                              <m:r>
                                <a:rPr lang="en-US" sz="2800" b="0" i="1" smtClean="0">
                                  <a:latin typeface="Cambria Math"/>
                                  <a:ea typeface="Cambria Math" charset="0"/>
                                  <a:cs typeface="Cambria Math" charset="0"/>
                                </a:rPr>
                                <m:t>)</m:t>
                              </m:r>
                              <m:r>
                                <a:rPr lang="en-US" sz="2800" i="1">
                                  <a:latin typeface="Cambria Math"/>
                                  <a:ea typeface="Cambria Math" charset="0"/>
                                  <a:cs typeface="Cambria Math" charset="0"/>
                                </a:rPr>
                                <m:t>𝜎</m:t>
                              </m:r>
                              <m:sSub>
                                <m:sSubPr>
                                  <m:ctrlPr>
                                    <a:rPr lang="en-US" sz="2800" i="1">
                                      <a:latin typeface="Cambria Math"/>
                                      <a:ea typeface="Cambria Math" charset="0"/>
                                      <a:cs typeface="Cambria Math" charset="0"/>
                                    </a:rPr>
                                  </m:ctrlPr>
                                </m:sSubPr>
                                <m:e>
                                  <m:r>
                                    <a:rPr lang="en-US" sz="2800" i="1">
                                      <a:latin typeface="Cambria Math" charset="0"/>
                                      <a:ea typeface="Cambria Math" charset="0"/>
                                      <a:cs typeface="Cambria Math" charset="0"/>
                                    </a:rPr>
                                    <m:t>𝑒</m:t>
                                  </m:r>
                                </m:e>
                                <m:sub>
                                  <m:r>
                                    <a:rPr lang="en-US" sz="2800" i="1">
                                      <a:latin typeface="Cambria Math" charset="0"/>
                                      <a:ea typeface="Cambria Math" charset="0"/>
                                      <a:cs typeface="Cambria Math" charset="0"/>
                                    </a:rPr>
                                    <m:t>𝑙</m:t>
                                  </m:r>
                                </m:sub>
                              </m:sSub>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𝜈</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𝑜𝑛</m:t>
                              </m:r>
                              <m:r>
                                <a:rPr lang="en-US" sz="2800" i="1">
                                  <a:latin typeface="Cambria Math" charset="0"/>
                                  <a:ea typeface="Cambria Math" charset="0"/>
                                  <a:cs typeface="Cambria Math" charset="0"/>
                                </a:rPr>
                                <m:t> </m:t>
                              </m:r>
                              <m:r>
                                <m:rPr>
                                  <m:sty m:val="p"/>
                                </m:rPr>
                                <a:rPr lang="en-US" sz="2800">
                                  <a:latin typeface="Cambria Math" charset="0"/>
                                  <a:ea typeface="Cambria Math" charset="0"/>
                                  <a:cs typeface="Cambria Math" charset="0"/>
                                </a:rPr>
                                <m:t>Γ</m:t>
                              </m:r>
                              <m:r>
                                <a:rPr lang="en-US" sz="2800" i="1">
                                  <a:latin typeface="Cambria Math" charset="0"/>
                                  <a:ea typeface="Cambria Math" charset="0"/>
                                  <a:cs typeface="Cambria Math" charset="0"/>
                                </a:rPr>
                                <m:t>×</m:t>
                              </m:r>
                              <m:d>
                                <m:dPr>
                                  <m:begChr m:val="]"/>
                                  <m:endChr m:val="["/>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r>
                                    <a:rPr lang="en-US" sz="2800" i="1">
                                      <a:latin typeface="Cambria Math" charset="0"/>
                                      <a:ea typeface="Cambria Math" charset="0"/>
                                      <a:cs typeface="Cambria Math" charset="0"/>
                                    </a:rPr>
                                    <m:t>𝑇</m:t>
                                  </m:r>
                                </m:e>
                              </m:d>
                            </m:e>
                            <m:e>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d>
                                <m:dPr>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e>
                              </m:d>
                              <m:r>
                                <a:rPr lang="en-US" sz="2800" i="1">
                                  <a:latin typeface="Cambria Math" charset="0"/>
                                  <a:ea typeface="Cambria Math" charset="0"/>
                                  <a:cs typeface="Cambria Math" charset="0"/>
                                </a:rPr>
                                <m:t>=0                 </m:t>
                              </m:r>
                              <m:r>
                                <a:rPr lang="en-US" sz="2800" i="1">
                                  <a:latin typeface="Cambria Math" charset="0"/>
                                  <a:ea typeface="Cambria Math" charset="0"/>
                                  <a:cs typeface="Cambria Math" charset="0"/>
                                </a:rPr>
                                <m:t>𝑖𝑛</m:t>
                              </m:r>
                              <m:r>
                                <a:rPr lang="en-US" sz="2800" i="1">
                                  <a:latin typeface="Cambria Math" charset="0"/>
                                  <a:ea typeface="Cambria Math" charset="0"/>
                                  <a:cs typeface="Cambria Math" charset="0"/>
                                </a:rPr>
                                <m:t> </m:t>
                              </m:r>
                              <m:r>
                                <a:rPr lang="en-US" sz="2800" i="1">
                                  <a:latin typeface="Cambria Math"/>
                                  <a:ea typeface="Cambria Math" charset="0"/>
                                  <a:cs typeface="Cambria Math" charset="0"/>
                                </a:rPr>
                                <m:t>𝑌</m:t>
                              </m:r>
                            </m:e>
                            <m:e>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𝑖𝑠</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𝑌</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𝑝𝑒𝑟𝑖𝑜𝑑𝑖𝑐</m:t>
                              </m:r>
                            </m:e>
                          </m:eqArr>
                        </m:e>
                      </m:d>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087297" y="1475581"/>
                <a:ext cx="7481407" cy="2305118"/>
              </a:xfrm>
              <a:prstGeom prst="rect">
                <a:avLst/>
              </a:prstGeom>
              <a:blipFill rotWithShape="1">
                <a:blip r:embed="rId3"/>
                <a:stretch>
                  <a:fillRect/>
                </a:stretch>
              </a:blipFill>
              <a:ln w="381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788806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84" y="792758"/>
            <a:ext cx="9072563" cy="1258887"/>
          </a:xfrm>
        </p:spPr>
        <p:txBody>
          <a:bodyPr lIns="100794" tIns="50397" rIns="100794" bIns="50397"/>
          <a:lstStyle/>
          <a:p>
            <a:r>
              <a:rPr lang="en-US" sz="2800" dirty="0" smtClean="0"/>
              <a:t>Numerical results</a:t>
            </a:r>
            <a:endParaRPr lang="en-US" sz="2800" dirty="0"/>
          </a:p>
        </p:txBody>
      </p:sp>
      <p:sp>
        <p:nvSpPr>
          <p:cNvPr id="3" name="Content Placeholder 2"/>
          <p:cNvSpPr>
            <a:spLocks noGrp="1"/>
          </p:cNvSpPr>
          <p:nvPr>
            <p:ph idx="1"/>
          </p:nvPr>
        </p:nvSpPr>
        <p:spPr>
          <a:xfrm>
            <a:off x="504031" y="1376360"/>
            <a:ext cx="9072563" cy="3817418"/>
          </a:xfrm>
        </p:spPr>
        <p:txBody>
          <a:bodyPr lIns="100794" tIns="50397" rIns="100794" bIns="50397"/>
          <a:lstStyle/>
          <a:p>
            <a:pPr marL="0" indent="0">
              <a:lnSpc>
                <a:spcPct val="80000"/>
              </a:lnSpc>
              <a:buNone/>
            </a:pPr>
            <a:r>
              <a:rPr lang="en-US" sz="2400" dirty="0" smtClean="0"/>
              <a:t>To validate the model we compute the following quantities:</a:t>
            </a:r>
          </a:p>
          <a:p>
            <a:pPr>
              <a:lnSpc>
                <a:spcPct val="80000"/>
              </a:lnSpc>
            </a:pPr>
            <a:r>
              <a:rPr lang="en-US" sz="2400" dirty="0"/>
              <a:t> </a:t>
            </a:r>
            <a:r>
              <a:rPr lang="en-US" sz="2400" dirty="0" smtClean="0"/>
              <a:t>                    - Reference </a:t>
            </a:r>
            <a:r>
              <a:rPr lang="en-US" sz="2400" dirty="0"/>
              <a:t>Bloch</a:t>
            </a:r>
            <a:r>
              <a:rPr lang="en-US" sz="2400" dirty="0" smtClean="0"/>
              <a:t>-Torrey model approximated </a:t>
            </a:r>
            <a:r>
              <a:rPr lang="en-US" sz="2400" dirty="0"/>
              <a:t>through </a:t>
            </a:r>
            <a:r>
              <a:rPr lang="en-US" sz="2400" dirty="0" smtClean="0"/>
              <a:t>a polynomial fit, </a:t>
            </a:r>
          </a:p>
          <a:p>
            <a:pPr>
              <a:lnSpc>
                <a:spcPct val="80000"/>
              </a:lnSpc>
            </a:pPr>
            <a:r>
              <a:rPr lang="en-US" sz="2400" dirty="0"/>
              <a:t> </a:t>
            </a:r>
            <a:r>
              <a:rPr lang="en-US" sz="2400" dirty="0" smtClean="0"/>
              <a:t>                    - Our </a:t>
            </a:r>
            <a:r>
              <a:rPr lang="en-US" sz="2400" dirty="0"/>
              <a:t>new asymptotic </a:t>
            </a:r>
            <a:r>
              <a:rPr lang="en-US" sz="2400" dirty="0" smtClean="0"/>
              <a:t>model, </a:t>
            </a:r>
          </a:p>
          <a:p>
            <a:pPr>
              <a:lnSpc>
                <a:spcPct val="80000"/>
              </a:lnSpc>
            </a:pPr>
            <a:r>
              <a:rPr lang="en-US" sz="2400" dirty="0"/>
              <a:t> </a:t>
            </a:r>
            <a:r>
              <a:rPr lang="en-US" sz="2400" dirty="0" smtClean="0"/>
              <a:t>                    - Short </a:t>
            </a:r>
            <a:r>
              <a:rPr lang="en-US" sz="2400" dirty="0"/>
              <a:t>time </a:t>
            </a:r>
            <a:r>
              <a:rPr lang="en-US" sz="2400" dirty="0" smtClean="0"/>
              <a:t>model (</a:t>
            </a:r>
            <a:r>
              <a:rPr lang="en-US" sz="2400" dirty="0" err="1" smtClean="0">
                <a:solidFill>
                  <a:srgbClr val="0000FF"/>
                </a:solidFill>
                <a:sym typeface="Arial Bold" charset="0"/>
              </a:rPr>
              <a:t>Novikov</a:t>
            </a:r>
            <a:r>
              <a:rPr lang="en-US" sz="2400" dirty="0" smtClean="0">
                <a:solidFill>
                  <a:srgbClr val="0000FF"/>
                </a:solidFill>
                <a:sym typeface="Arial Bold" charset="0"/>
              </a:rPr>
              <a:t> et all 2011</a:t>
            </a:r>
            <a:r>
              <a:rPr lang="en-US" sz="2400" dirty="0" smtClean="0">
                <a:sym typeface="Arial Bold" charset="0"/>
              </a:rPr>
              <a:t>)</a:t>
            </a:r>
            <a:r>
              <a:rPr lang="en-US" sz="2400" dirty="0" smtClean="0"/>
              <a:t>, </a:t>
            </a:r>
          </a:p>
          <a:p>
            <a:pPr>
              <a:lnSpc>
                <a:spcPct val="80000"/>
              </a:lnSpc>
            </a:pPr>
            <a:r>
              <a:rPr lang="en-US" sz="2400" dirty="0" smtClean="0"/>
              <a:t>                     - Long </a:t>
            </a:r>
            <a:r>
              <a:rPr lang="en-US" sz="2400" dirty="0"/>
              <a:t>time </a:t>
            </a:r>
            <a:r>
              <a:rPr lang="en-US" sz="2400" dirty="0" smtClean="0"/>
              <a:t>model (</a:t>
            </a:r>
            <a:r>
              <a:rPr lang="en-US" sz="2400" dirty="0" smtClean="0">
                <a:solidFill>
                  <a:srgbClr val="0000FF"/>
                </a:solidFill>
                <a:sym typeface="Arial Bold" charset="0"/>
              </a:rPr>
              <a:t>Cheng and </a:t>
            </a:r>
            <a:r>
              <a:rPr lang="en-US" sz="2400" dirty="0" err="1" smtClean="0">
                <a:solidFill>
                  <a:srgbClr val="0000FF"/>
                </a:solidFill>
                <a:sym typeface="Arial Bold" charset="0"/>
              </a:rPr>
              <a:t>Torquato</a:t>
            </a:r>
            <a:r>
              <a:rPr lang="en-US" sz="2400" dirty="0" smtClean="0">
                <a:solidFill>
                  <a:srgbClr val="0000FF"/>
                </a:solidFill>
                <a:sym typeface="Arial Bold" charset="0"/>
              </a:rPr>
              <a:t> 1997</a:t>
            </a:r>
            <a:r>
              <a:rPr lang="en-US" sz="2400" dirty="0" smtClean="0">
                <a:sym typeface="Arial Bold" charset="0"/>
              </a:rPr>
              <a:t>)</a:t>
            </a:r>
            <a:endParaRPr lang="en-US" sz="2400" dirty="0">
              <a:sym typeface="Arial Bold" charset="0"/>
            </a:endParaRPr>
          </a:p>
          <a:p>
            <a:pPr marL="0" indent="0">
              <a:lnSpc>
                <a:spcPct val="80000"/>
              </a:lnSpc>
              <a:buNone/>
            </a:pPr>
            <a:r>
              <a:rPr lang="en-US" sz="2400" dirty="0" smtClean="0">
                <a:sym typeface="Arial Bold" charset="0"/>
              </a:rPr>
              <a:t>for some 2D configurations and we plot the results against a normalized diffusion displacement defined as</a:t>
            </a:r>
            <a:endParaRPr lang="en-US" sz="2400" dirty="0" smtClean="0"/>
          </a:p>
        </p:txBody>
      </p:sp>
      <p:pic>
        <p:nvPicPr>
          <p:cNvPr id="7" name="Picture 6"/>
          <p:cNvPicPr>
            <a:picLocks noChangeAspect="1"/>
          </p:cNvPicPr>
          <p:nvPr/>
        </p:nvPicPr>
        <p:blipFill>
          <a:blip r:embed="rId2"/>
          <a:stretch>
            <a:fillRect/>
          </a:stretch>
        </p:blipFill>
        <p:spPr>
          <a:xfrm>
            <a:off x="994062" y="1805922"/>
            <a:ext cx="1176073" cy="349985"/>
          </a:xfrm>
          <a:prstGeom prst="rect">
            <a:avLst/>
          </a:prstGeom>
        </p:spPr>
      </p:pic>
      <p:pic>
        <p:nvPicPr>
          <p:cNvPr id="8" name="Picture 7"/>
          <p:cNvPicPr>
            <a:picLocks noChangeAspect="1"/>
          </p:cNvPicPr>
          <p:nvPr/>
        </p:nvPicPr>
        <p:blipFill>
          <a:blip r:embed="rId3"/>
          <a:stretch>
            <a:fillRect/>
          </a:stretch>
        </p:blipFill>
        <p:spPr>
          <a:xfrm>
            <a:off x="980061" y="2547890"/>
            <a:ext cx="1260078" cy="307987"/>
          </a:xfrm>
          <a:prstGeom prst="rect">
            <a:avLst/>
          </a:prstGeom>
        </p:spPr>
      </p:pic>
      <p:pic>
        <p:nvPicPr>
          <p:cNvPr id="9" name="Picture 8"/>
          <p:cNvPicPr>
            <a:picLocks noChangeAspect="1"/>
          </p:cNvPicPr>
          <p:nvPr/>
        </p:nvPicPr>
        <p:blipFill>
          <a:blip r:embed="rId4"/>
          <a:stretch>
            <a:fillRect/>
          </a:stretch>
        </p:blipFill>
        <p:spPr>
          <a:xfrm>
            <a:off x="980061" y="2932874"/>
            <a:ext cx="910056" cy="293987"/>
          </a:xfrm>
          <a:prstGeom prst="rect">
            <a:avLst/>
          </a:prstGeom>
        </p:spPr>
      </p:pic>
      <p:pic>
        <p:nvPicPr>
          <p:cNvPr id="10" name="Picture 9"/>
          <p:cNvPicPr>
            <a:picLocks noChangeAspect="1"/>
          </p:cNvPicPr>
          <p:nvPr/>
        </p:nvPicPr>
        <p:blipFill>
          <a:blip r:embed="rId5"/>
          <a:stretch>
            <a:fillRect/>
          </a:stretch>
        </p:blipFill>
        <p:spPr>
          <a:xfrm>
            <a:off x="980061" y="3289859"/>
            <a:ext cx="1834114" cy="391983"/>
          </a:xfrm>
          <a:prstGeom prst="rect">
            <a:avLst/>
          </a:prstGeom>
        </p:spPr>
      </p:pic>
      <p:pic>
        <p:nvPicPr>
          <p:cNvPr id="11" name="Picture 10"/>
          <p:cNvPicPr>
            <a:picLocks noChangeAspect="1"/>
          </p:cNvPicPr>
          <p:nvPr/>
        </p:nvPicPr>
        <p:blipFill>
          <a:blip r:embed="rId6"/>
          <a:stretch>
            <a:fillRect/>
          </a:stretch>
        </p:blipFill>
        <p:spPr>
          <a:xfrm>
            <a:off x="2528144" y="4571925"/>
            <a:ext cx="4438275" cy="867963"/>
          </a:xfrm>
          <a:prstGeom prst="rect">
            <a:avLst/>
          </a:prstGeom>
        </p:spPr>
      </p:pic>
      <mc:AlternateContent xmlns:mc="http://schemas.openxmlformats.org/markup-compatibility/2006" xmlns:a14="http://schemas.microsoft.com/office/drawing/2010/main">
        <mc:Choice Requires="a14">
          <p:sp>
            <p:nvSpPr>
              <p:cNvPr id="12" name="ZoneTexte 11"/>
              <p:cNvSpPr txBox="1"/>
              <p:nvPr/>
            </p:nvSpPr>
            <p:spPr>
              <a:xfrm>
                <a:off x="575816" y="6012085"/>
                <a:ext cx="3839769" cy="580095"/>
              </a:xfrm>
              <a:prstGeom prst="rect">
                <a:avLst/>
              </a:prstGeom>
              <a:noFill/>
              <a:ln w="38100">
                <a:solidFill>
                  <a:srgbClr val="0070C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𝐴</m:t>
                      </m:r>
                      <m:r>
                        <a:rPr lang="en-US" sz="2800" b="0" i="1" smtClean="0">
                          <a:latin typeface="Cambria Math"/>
                        </a:rPr>
                        <m:t>𝐷</m:t>
                      </m:r>
                      <m:sSub>
                        <m:sSubPr>
                          <m:ctrlPr>
                            <a:rPr lang="en-US" sz="2800" b="0" i="1" smtClean="0">
                              <a:latin typeface="Cambria Math"/>
                            </a:rPr>
                          </m:ctrlPr>
                        </m:sSubPr>
                        <m:e>
                          <m:r>
                            <a:rPr lang="en-US" sz="2800" b="0" i="1" smtClean="0">
                              <a:latin typeface="Cambria Math"/>
                            </a:rPr>
                            <m:t>𝐶</m:t>
                          </m:r>
                        </m:e>
                        <m:sub>
                          <m:r>
                            <a:rPr lang="en-US" sz="2800" b="0" i="1" smtClean="0">
                              <a:latin typeface="Cambria Math"/>
                            </a:rPr>
                            <m:t>𝑛𝑒𝑤</m:t>
                          </m:r>
                        </m:sub>
                      </m:sSub>
                      <m:r>
                        <a:rPr lang="en-US" sz="2800" b="0" i="1" smtClean="0">
                          <a:latin typeface="Cambria Math"/>
                        </a:rPr>
                        <m:t>≔</m:t>
                      </m:r>
                      <m:sSup>
                        <m:sSupPr>
                          <m:ctrlPr>
                            <a:rPr lang="en-US" sz="2800" b="1" i="1" smtClean="0">
                              <a:solidFill>
                                <a:srgbClr val="FF0000"/>
                              </a:solidFill>
                              <a:latin typeface="Cambria Math"/>
                            </a:rPr>
                          </m:ctrlPr>
                        </m:sSupPr>
                        <m:e>
                          <m:r>
                            <a:rPr lang="en-US" sz="2800" b="1" i="0" smtClean="0">
                              <a:solidFill>
                                <a:srgbClr val="FF0000"/>
                              </a:solidFill>
                              <a:latin typeface="Cambria Math"/>
                            </a:rPr>
                            <m:t>𝐃</m:t>
                          </m:r>
                        </m:e>
                        <m:sup>
                          <m:r>
                            <a:rPr lang="en-US" sz="2800" b="1" i="0" smtClean="0">
                              <a:solidFill>
                                <a:srgbClr val="FF0000"/>
                              </a:solidFill>
                              <a:latin typeface="Cambria Math"/>
                            </a:rPr>
                            <m:t>𝐞𝐟𝐟</m:t>
                          </m:r>
                        </m:sup>
                      </m:sSup>
                      <m:sSub>
                        <m:sSubPr>
                          <m:ctrlPr>
                            <a:rPr lang="en-US" sz="2800" b="0" i="1" smtClean="0">
                              <a:latin typeface="Cambria Math"/>
                            </a:rPr>
                          </m:ctrlPr>
                        </m:sSubPr>
                        <m:e>
                          <m:r>
                            <a:rPr lang="en-US" sz="2800" b="1" i="0" smtClean="0">
                              <a:latin typeface="Cambria Math"/>
                            </a:rPr>
                            <m:t>𝐮</m:t>
                          </m:r>
                        </m:e>
                        <m:sub>
                          <m:r>
                            <a:rPr lang="en-US" sz="2800" b="0" i="1" smtClean="0">
                              <a:latin typeface="Cambria Math"/>
                            </a:rPr>
                            <m:t>𝑔</m:t>
                          </m:r>
                        </m:sub>
                      </m:sSub>
                      <m:r>
                        <a:rPr lang="en-US" sz="2800" b="0" i="1" smtClean="0">
                          <a:latin typeface="Cambria Math"/>
                        </a:rPr>
                        <m:t>⋅</m:t>
                      </m:r>
                      <m:sSub>
                        <m:sSubPr>
                          <m:ctrlPr>
                            <a:rPr lang="en-US" sz="2800" b="0" i="1" smtClean="0">
                              <a:latin typeface="Cambria Math"/>
                            </a:rPr>
                          </m:ctrlPr>
                        </m:sSubPr>
                        <m:e>
                          <m:r>
                            <a:rPr lang="en-US" sz="2800" b="1" i="0" smtClean="0">
                              <a:latin typeface="Cambria Math"/>
                            </a:rPr>
                            <m:t>𝐮</m:t>
                          </m:r>
                        </m:e>
                        <m:sub>
                          <m:r>
                            <a:rPr lang="en-US" sz="2800" b="0" i="1" smtClean="0">
                              <a:latin typeface="Cambria Math"/>
                            </a:rPr>
                            <m:t>𝑔</m:t>
                          </m:r>
                        </m:sub>
                      </m:sSub>
                    </m:oMath>
                  </m:oMathPara>
                </a14:m>
                <a:endParaRPr lang="en-US" sz="2800" dirty="0"/>
              </a:p>
            </p:txBody>
          </p:sp>
        </mc:Choice>
        <mc:Fallback xmlns="">
          <p:sp>
            <p:nvSpPr>
              <p:cNvPr id="12" name="ZoneTexte 11"/>
              <p:cNvSpPr txBox="1">
                <a:spLocks noRot="1" noChangeAspect="1" noMove="1" noResize="1" noEditPoints="1" noAdjustHandles="1" noChangeArrowheads="1" noChangeShapeType="1" noTextEdit="1"/>
              </p:cNvSpPr>
              <p:nvPr/>
            </p:nvSpPr>
            <p:spPr>
              <a:xfrm>
                <a:off x="575816" y="6012085"/>
                <a:ext cx="3839769" cy="580095"/>
              </a:xfrm>
              <a:prstGeom prst="rect">
                <a:avLst/>
              </a:prstGeom>
              <a:blipFill rotWithShape="1">
                <a:blip r:embed="rId7"/>
                <a:stretch>
                  <a:fillRect/>
                </a:stretch>
              </a:blipFill>
              <a:ln w="381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78756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78953" y="899517"/>
            <a:ext cx="6697663" cy="6683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2pPr>
            <a:lvl3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3pPr>
            <a:lvl4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4pPr>
            <a:lvl5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5pPr>
            <a:lvl6pPr marL="15367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6pPr>
            <a:lvl7pPr marL="19939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7pPr>
            <a:lvl8pPr marL="24511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8pPr>
            <a:lvl9pPr marL="29083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9pPr>
          </a:lstStyle>
          <a:p>
            <a:r>
              <a:rPr lang="en-US" sz="3200" dirty="0" smtClean="0">
                <a:solidFill>
                  <a:srgbClr val="FF0000"/>
                </a:solidFill>
              </a:rPr>
              <a:t>Outline</a:t>
            </a:r>
            <a:endParaRPr lang="en-US" sz="3200" b="1" dirty="0" smtClean="0"/>
          </a:p>
        </p:txBody>
      </p:sp>
      <p:sp>
        <p:nvSpPr>
          <p:cNvPr id="3" name="Rectangle 3"/>
          <p:cNvSpPr txBox="1">
            <a:spLocks noChangeArrowheads="1"/>
          </p:cNvSpPr>
          <p:nvPr/>
        </p:nvSpPr>
        <p:spPr bwMode="auto">
          <a:xfrm>
            <a:off x="215776" y="1403573"/>
            <a:ext cx="9505056" cy="540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1313" indent="-341313" algn="l" defTabSz="457200" rtl="0" eaLnBrk="0" fontAlgn="base" hangingPunct="0">
              <a:lnSpc>
                <a:spcPct val="91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1000"/>
              </a:lnSpc>
              <a:spcBef>
                <a:spcPts val="700"/>
              </a:spcBef>
              <a:spcAft>
                <a:spcPct val="0"/>
              </a:spcAft>
              <a:buClr>
                <a:srgbClr val="000000"/>
              </a:buClr>
              <a:buSzPct val="100000"/>
              <a:buFont typeface="Arial" charset="0"/>
              <a:buChar char="–"/>
              <a:defRPr sz="2800">
                <a:solidFill>
                  <a:srgbClr val="000000"/>
                </a:solidFill>
                <a:latin typeface="+mn-lt"/>
              </a:defRPr>
            </a:lvl2pPr>
            <a:lvl3pPr marL="1143000" indent="-228600" algn="l" defTabSz="457200" rtl="0" eaLnBrk="0" fontAlgn="base" hangingPunct="0">
              <a:lnSpc>
                <a:spcPct val="91000"/>
              </a:lnSpc>
              <a:spcBef>
                <a:spcPts val="600"/>
              </a:spcBef>
              <a:spcAft>
                <a:spcPct val="0"/>
              </a:spcAft>
              <a:buClr>
                <a:srgbClr val="000000"/>
              </a:buClr>
              <a:buSzPct val="100000"/>
              <a:buFont typeface="Arial" charset="0"/>
              <a:buChar char="•"/>
              <a:defRPr sz="2400">
                <a:solidFill>
                  <a:srgbClr val="000000"/>
                </a:solidFill>
                <a:latin typeface="+mn-lt"/>
              </a:defRPr>
            </a:lvl3pPr>
            <a:lvl4pPr marL="16002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4pPr>
            <a:lvl5pPr marL="2057400" indent="-228600" algn="l" defTabSz="457200" rtl="0" eaLnBrk="0" fontAlgn="base" hangingPunct="0">
              <a:lnSpc>
                <a:spcPct val="91000"/>
              </a:lnSpc>
              <a:spcBef>
                <a:spcPts val="500"/>
              </a:spcBef>
              <a:spcAft>
                <a:spcPct val="0"/>
              </a:spcAft>
              <a:buClr>
                <a:srgbClr val="000000"/>
              </a:buClr>
              <a:buSzPct val="100000"/>
              <a:buFont typeface="Arial" charset="0"/>
              <a:buChar char="»"/>
              <a:defRPr sz="2000">
                <a:solidFill>
                  <a:srgbClr val="000000"/>
                </a:solidFill>
                <a:latin typeface="+mn-lt"/>
              </a:defRPr>
            </a:lvl5pPr>
            <a:lvl6pPr marL="25146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6pPr>
            <a:lvl7pPr marL="29718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7pPr>
            <a:lvl8pPr marL="34290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8pPr>
            <a:lvl9pPr marL="3886200" indent="-228600" algn="l" defTabSz="457200" rtl="0" fontAlgn="base">
              <a:lnSpc>
                <a:spcPct val="91000"/>
              </a:lnSpc>
              <a:spcBef>
                <a:spcPts val="500"/>
              </a:spcBef>
              <a:spcAft>
                <a:spcPct val="0"/>
              </a:spcAft>
              <a:buClr>
                <a:srgbClr val="000000"/>
              </a:buClr>
              <a:buSzPct val="100000"/>
              <a:buFont typeface="Arial" pitchFamily="34" charset="0"/>
              <a:buChar char="»"/>
              <a:defRPr sz="2000">
                <a:solidFill>
                  <a:srgbClr val="000000"/>
                </a:solidFill>
                <a:latin typeface="+mn-lt"/>
              </a:defRPr>
            </a:lvl9pPr>
          </a:lstStyle>
          <a:p>
            <a:pPr marL="57150" indent="0">
              <a:lnSpc>
                <a:spcPct val="81000"/>
              </a:lnSpc>
              <a:buNone/>
            </a:pPr>
            <a:endParaRPr lang="en-US" sz="2000" dirty="0"/>
          </a:p>
          <a:p>
            <a:pPr marL="914400" lvl="1" indent="-457200">
              <a:lnSpc>
                <a:spcPct val="81000"/>
              </a:lnSpc>
              <a:buAutoNum type="arabicPeriod"/>
            </a:pPr>
            <a:r>
              <a:rPr lang="en-US" sz="2400" dirty="0" smtClean="0"/>
              <a:t>Brain micro-structure is complex</a:t>
            </a:r>
            <a:endParaRPr lang="en-US" sz="2000" dirty="0" smtClean="0"/>
          </a:p>
          <a:p>
            <a:pPr marL="858837" lvl="2" indent="0">
              <a:lnSpc>
                <a:spcPct val="81000"/>
              </a:lnSpc>
              <a:buNone/>
            </a:pPr>
            <a:endParaRPr lang="en-US" dirty="0" smtClean="0"/>
          </a:p>
          <a:p>
            <a:pPr marL="914400" lvl="1" indent="-457200">
              <a:lnSpc>
                <a:spcPct val="81000"/>
              </a:lnSpc>
              <a:buAutoNum type="arabicPeriod" startAt="2"/>
            </a:pPr>
            <a:r>
              <a:rPr lang="en-US" sz="2400" dirty="0" smtClean="0"/>
              <a:t>MRI using “diffusion encoding” to “see” micro-structure</a:t>
            </a:r>
            <a:endParaRPr lang="en-US" sz="2400" dirty="0"/>
          </a:p>
          <a:p>
            <a:pPr marL="914400" lvl="1" indent="-457200">
              <a:lnSpc>
                <a:spcPct val="81000"/>
              </a:lnSpc>
              <a:buAutoNum type="arabicPeriod" startAt="2"/>
            </a:pPr>
            <a:endParaRPr lang="en-US" sz="2400" dirty="0" smtClean="0"/>
          </a:p>
          <a:p>
            <a:pPr marL="914400" lvl="1" indent="-457200">
              <a:lnSpc>
                <a:spcPct val="81000"/>
              </a:lnSpc>
              <a:buAutoNum type="arabicPeriod" startAt="2"/>
            </a:pPr>
            <a:r>
              <a:rPr lang="en-US" sz="2400" dirty="0"/>
              <a:t>D</a:t>
            </a:r>
            <a:r>
              <a:rPr lang="en-US" sz="2400" dirty="0" smtClean="0"/>
              <a:t>MRI signal due to tissue (</a:t>
            </a:r>
            <a:r>
              <a:rPr lang="en-US" sz="2400" dirty="0" err="1" smtClean="0"/>
              <a:t>neurons+other</a:t>
            </a:r>
            <a:r>
              <a:rPr lang="en-US" sz="2400" dirty="0" smtClean="0"/>
              <a:t> cells)</a:t>
            </a:r>
            <a:endParaRPr lang="en-US" sz="2400" dirty="0"/>
          </a:p>
          <a:p>
            <a:pPr marL="1316037" lvl="2" indent="-457200">
              <a:lnSpc>
                <a:spcPct val="81000"/>
              </a:lnSpc>
              <a:buFont typeface="+mj-lt"/>
              <a:buAutoNum type="alphaLcParenR"/>
            </a:pPr>
            <a:r>
              <a:rPr lang="en-US" dirty="0" smtClean="0"/>
              <a:t>	Full-scale numerical simulation </a:t>
            </a:r>
          </a:p>
          <a:p>
            <a:pPr marL="1316037" lvl="2" indent="-457200">
              <a:lnSpc>
                <a:spcPct val="81000"/>
              </a:lnSpc>
              <a:buFont typeface="+mj-lt"/>
              <a:buAutoNum type="alphaLcParenR"/>
            </a:pPr>
            <a:r>
              <a:rPr lang="en-US" dirty="0"/>
              <a:t>	M</a:t>
            </a:r>
            <a:r>
              <a:rPr lang="en-US" dirty="0" smtClean="0"/>
              <a:t>acroscopic model formulation via homogenization</a:t>
            </a:r>
          </a:p>
          <a:p>
            <a:pPr marL="1316037" lvl="2" indent="-457200">
              <a:lnSpc>
                <a:spcPct val="81000"/>
              </a:lnSpc>
              <a:buFont typeface="+mj-lt"/>
              <a:buAutoNum type="alphaLcParenR"/>
            </a:pPr>
            <a:r>
              <a:rPr lang="en-US" dirty="0"/>
              <a:t>	</a:t>
            </a:r>
            <a:r>
              <a:rPr lang="en-US" dirty="0" smtClean="0"/>
              <a:t>Experimental validation in simpler organism</a:t>
            </a:r>
          </a:p>
          <a:p>
            <a:pPr marL="914400" lvl="1" indent="-457200">
              <a:lnSpc>
                <a:spcPct val="81000"/>
              </a:lnSpc>
              <a:buAutoNum type="arabicPeriod" startAt="2"/>
            </a:pPr>
            <a:endParaRPr lang="en-US" sz="2400" dirty="0"/>
          </a:p>
          <a:p>
            <a:pPr marL="914400" lvl="1" indent="-457200">
              <a:lnSpc>
                <a:spcPct val="81000"/>
              </a:lnSpc>
              <a:buAutoNum type="arabicPeriod" startAt="2"/>
            </a:pPr>
            <a:r>
              <a:rPr lang="en-US" sz="2400" dirty="0"/>
              <a:t>D</a:t>
            </a:r>
            <a:r>
              <a:rPr lang="en-US" sz="2400" dirty="0" smtClean="0"/>
              <a:t>MRI signal due to micro-vessels, experiments, preliminary simulations </a:t>
            </a:r>
          </a:p>
          <a:p>
            <a:pPr marL="914400" lvl="1" indent="-457200">
              <a:lnSpc>
                <a:spcPct val="81000"/>
              </a:lnSpc>
              <a:buAutoNum type="arabicPeriod" startAt="2"/>
            </a:pPr>
            <a:endParaRPr lang="en-US" sz="2400" dirty="0"/>
          </a:p>
          <a:p>
            <a:pPr marL="914400" lvl="1" indent="-457200">
              <a:lnSpc>
                <a:spcPct val="81000"/>
              </a:lnSpc>
              <a:buAutoNum type="arabicPeriod" startAt="2"/>
            </a:pPr>
            <a:r>
              <a:rPr lang="en-US" sz="2400" dirty="0" smtClean="0"/>
              <a:t>DMRI signal due to iron, planning stage.</a:t>
            </a:r>
            <a:endParaRPr lang="en-US" sz="2400" dirty="0"/>
          </a:p>
          <a:p>
            <a:pPr marL="914400" lvl="1" indent="-457200">
              <a:lnSpc>
                <a:spcPct val="81000"/>
              </a:lnSpc>
              <a:buAutoNum type="arabicPeriod" startAt="3"/>
            </a:pPr>
            <a:endParaRPr lang="en-US" sz="2400" dirty="0" smtClean="0"/>
          </a:p>
        </p:txBody>
      </p:sp>
    </p:spTree>
    <p:extLst>
      <p:ext uri="{BB962C8B-B14F-4D97-AF65-F5344CB8AC3E}">
        <p14:creationId xmlns:p14="http://schemas.microsoft.com/office/powerpoint/2010/main" val="261200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Ye_black.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0432" y="3496858"/>
            <a:ext cx="3196202" cy="3187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9" descr="ADCrealmesh.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92" y="3779837"/>
            <a:ext cx="5474339" cy="2901006"/>
          </a:xfrm>
          <a:prstGeom prst="rect">
            <a:avLst/>
          </a:prstGeom>
        </p:spPr>
      </p:pic>
      <p:sp>
        <p:nvSpPr>
          <p:cNvPr id="2" name="Title 1"/>
          <p:cNvSpPr>
            <a:spLocks noGrp="1"/>
          </p:cNvSpPr>
          <p:nvPr>
            <p:ph type="title"/>
          </p:nvPr>
        </p:nvSpPr>
        <p:spPr>
          <a:xfrm>
            <a:off x="698931" y="827509"/>
            <a:ext cx="9072563" cy="1258887"/>
          </a:xfrm>
        </p:spPr>
        <p:txBody>
          <a:bodyPr lIns="100794" tIns="50397" rIns="100794" bIns="50397"/>
          <a:lstStyle/>
          <a:p>
            <a:pPr algn="l"/>
            <a:r>
              <a:rPr lang="en-US" sz="2800" dirty="0" smtClean="0"/>
              <a:t>Numerical Results </a:t>
            </a:r>
            <a:endParaRPr lang="en-US" sz="2800" dirty="0"/>
          </a:p>
        </p:txBody>
      </p:sp>
      <p:sp>
        <p:nvSpPr>
          <p:cNvPr id="3" name="Content Placeholder 2"/>
          <p:cNvSpPr>
            <a:spLocks noGrp="1"/>
          </p:cNvSpPr>
          <p:nvPr>
            <p:ph idx="1"/>
          </p:nvPr>
        </p:nvSpPr>
        <p:spPr>
          <a:xfrm>
            <a:off x="359792" y="1259557"/>
            <a:ext cx="9028703" cy="2612571"/>
          </a:xfrm>
        </p:spPr>
        <p:txBody>
          <a:bodyPr lIns="100794" tIns="50397" rIns="100794" bIns="50397">
            <a:noAutofit/>
          </a:bodyPr>
          <a:lstStyle/>
          <a:p>
            <a:pPr marL="0" indent="0">
              <a:lnSpc>
                <a:spcPct val="90000"/>
              </a:lnSpc>
              <a:spcBef>
                <a:spcPts val="0"/>
              </a:spcBef>
              <a:buNone/>
            </a:pPr>
            <a:r>
              <a:rPr lang="en-US" sz="2400" b="1" dirty="0" smtClean="0">
                <a:solidFill>
                  <a:srgbClr val="D93F2A"/>
                </a:solidFill>
                <a:sym typeface="Arial Bold" charset="0"/>
              </a:rPr>
              <a:t>Domain configuration:</a:t>
            </a:r>
            <a:r>
              <a:rPr lang="en-US" sz="2400" dirty="0" smtClean="0">
                <a:sym typeface="Arial Bold" charset="0"/>
              </a:rPr>
              <a:t> Periodicity box is square of side 50μm with 32 circular cells of radii 0.6-2.9μm and 5 cylinders of thickness 0.7-2μm.</a:t>
            </a:r>
          </a:p>
          <a:p>
            <a:pPr marL="0" indent="0">
              <a:lnSpc>
                <a:spcPct val="90000"/>
              </a:lnSpc>
              <a:spcBef>
                <a:spcPts val="0"/>
              </a:spcBef>
              <a:buNone/>
            </a:pPr>
            <a:r>
              <a:rPr lang="en-US" sz="2400" b="1" dirty="0" smtClean="0">
                <a:solidFill>
                  <a:srgbClr val="D93F2A"/>
                </a:solidFill>
                <a:sym typeface="Arial Bold" charset="0"/>
              </a:rPr>
              <a:t>Experimental parameters: </a:t>
            </a:r>
            <a:r>
              <a:rPr lang="en-US" sz="2400" dirty="0" smtClean="0">
                <a:sym typeface="Arial Bold" charset="0"/>
              </a:rPr>
              <a:t>gradient direction [1,1], </a:t>
            </a:r>
            <a:r>
              <a:rPr lang="en-US" sz="2400" dirty="0" smtClean="0">
                <a:latin typeface="Symbol" panose="05050102010706020507" pitchFamily="18" charset="2"/>
                <a:sym typeface="Arial Bold" charset="0"/>
              </a:rPr>
              <a:t>k</a:t>
            </a:r>
            <a:r>
              <a:rPr lang="en-US" sz="2400" dirty="0" smtClean="0">
                <a:sym typeface="Arial Bold" charset="0"/>
              </a:rPr>
              <a:t>=1x10</a:t>
            </a:r>
            <a:r>
              <a:rPr lang="en-US" sz="2400" baseline="33000" dirty="0" smtClean="0">
                <a:sym typeface="Arial Bold" charset="0"/>
              </a:rPr>
              <a:t>-5</a:t>
            </a:r>
            <a:r>
              <a:rPr lang="en-US" sz="2400" dirty="0" smtClean="0">
                <a:sym typeface="Arial Bold" charset="0"/>
              </a:rPr>
              <a:t>m/s, </a:t>
            </a:r>
            <a:r>
              <a:rPr lang="en-US" sz="2400" dirty="0">
                <a:sym typeface="Arial Bold" charset="0"/>
              </a:rPr>
              <a:t>D</a:t>
            </a:r>
            <a:r>
              <a:rPr lang="en-US" sz="2400" baseline="-21000" dirty="0" smtClean="0">
                <a:sym typeface="Arial Bold" charset="0"/>
              </a:rPr>
              <a:t>e</a:t>
            </a:r>
            <a:r>
              <a:rPr lang="en-US" sz="2400" dirty="0" smtClean="0">
                <a:sym typeface="Arial Bold" charset="0"/>
              </a:rPr>
              <a:t>=3x10</a:t>
            </a:r>
            <a:r>
              <a:rPr lang="en-US" sz="2400" baseline="32000" dirty="0" smtClean="0">
                <a:sym typeface="Arial Bold" charset="0"/>
              </a:rPr>
              <a:t>-3</a:t>
            </a:r>
            <a:r>
              <a:rPr lang="en-US" sz="2400" dirty="0" smtClean="0">
                <a:sym typeface="Arial Bold" charset="0"/>
              </a:rPr>
              <a:t>mm</a:t>
            </a:r>
            <a:r>
              <a:rPr lang="en-US" sz="2400" baseline="32000" dirty="0" smtClean="0">
                <a:sym typeface="Arial Bold" charset="0"/>
              </a:rPr>
              <a:t>2</a:t>
            </a:r>
            <a:r>
              <a:rPr lang="en-US" sz="2400" dirty="0" smtClean="0">
                <a:sym typeface="Arial Bold" charset="0"/>
              </a:rPr>
              <a:t>/s, D</a:t>
            </a:r>
            <a:r>
              <a:rPr lang="en-US" sz="2400" baseline="-21000" dirty="0" smtClean="0">
                <a:sym typeface="Arial Bold" charset="0"/>
              </a:rPr>
              <a:t>c</a:t>
            </a:r>
            <a:r>
              <a:rPr lang="en-US" sz="2400" dirty="0" smtClean="0">
                <a:sym typeface="Arial Bold" charset="0"/>
              </a:rPr>
              <a:t>=2x10</a:t>
            </a:r>
            <a:r>
              <a:rPr lang="en-US" sz="2400" baseline="32000" dirty="0" smtClean="0">
                <a:sym typeface="Arial Bold" charset="0"/>
              </a:rPr>
              <a:t>-3</a:t>
            </a:r>
            <a:r>
              <a:rPr lang="en-US" sz="2400" dirty="0" smtClean="0">
                <a:sym typeface="Arial Bold" charset="0"/>
              </a:rPr>
              <a:t>mm</a:t>
            </a:r>
            <a:r>
              <a:rPr lang="en-US" sz="2400" baseline="32000" dirty="0" smtClean="0">
                <a:sym typeface="Arial Bold" charset="0"/>
              </a:rPr>
              <a:t>2</a:t>
            </a:r>
            <a:r>
              <a:rPr lang="en-US" sz="2400" dirty="0" smtClean="0">
                <a:sym typeface="Arial Bold" charset="0"/>
              </a:rPr>
              <a:t>/s, various Δ and </a:t>
            </a:r>
            <a:r>
              <a:rPr lang="en-US" sz="2400" dirty="0" smtClean="0">
                <a:latin typeface="Symbol" panose="05050102010706020507" pitchFamily="18" charset="2"/>
                <a:sym typeface="Arial Bold" charset="0"/>
              </a:rPr>
              <a:t>d </a:t>
            </a:r>
            <a:r>
              <a:rPr lang="en-US" sz="2400" dirty="0" smtClean="0">
                <a:sym typeface="Arial Bold" charset="0"/>
              </a:rPr>
              <a:t>to obtain diffusion times 0.3ms -160ms.  </a:t>
            </a:r>
          </a:p>
          <a:p>
            <a:pPr marL="0" indent="0">
              <a:lnSpc>
                <a:spcPct val="90000"/>
              </a:lnSpc>
              <a:spcBef>
                <a:spcPts val="0"/>
              </a:spcBef>
              <a:buNone/>
            </a:pPr>
            <a:r>
              <a:rPr lang="en-US" sz="2400" dirty="0" smtClean="0">
                <a:sym typeface="Arial Bold" charset="0"/>
              </a:rPr>
              <a:t>ADC fitted using several b&lt;=</a:t>
            </a:r>
            <a:r>
              <a:rPr lang="en-US" sz="2400" dirty="0">
                <a:sym typeface="Arial Bold" charset="0"/>
              </a:rPr>
              <a:t>100s/</a:t>
            </a:r>
            <a:r>
              <a:rPr lang="en-US" sz="2400" dirty="0" smtClean="0">
                <a:sym typeface="Arial Bold" charset="0"/>
              </a:rPr>
              <a:t>mm</a:t>
            </a:r>
            <a:r>
              <a:rPr lang="en-US" sz="2400" baseline="32000" dirty="0" smtClean="0">
                <a:sym typeface="Arial Bold" charset="0"/>
              </a:rPr>
              <a:t>2</a:t>
            </a:r>
            <a:r>
              <a:rPr lang="en-US" sz="2400" dirty="0" smtClean="0">
                <a:sym typeface="Arial Bold" charset="0"/>
              </a:rPr>
              <a:t>.</a:t>
            </a:r>
            <a:endParaRPr lang="en-US" sz="2400" dirty="0">
              <a:cs typeface="Palatino" charset="0"/>
            </a:endParaRPr>
          </a:p>
          <a:p>
            <a:pPr marL="0" indent="0">
              <a:lnSpc>
                <a:spcPct val="90000"/>
              </a:lnSpc>
              <a:spcBef>
                <a:spcPts val="0"/>
              </a:spcBef>
              <a:buNone/>
            </a:pPr>
            <a:endParaRPr lang="en-US" dirty="0"/>
          </a:p>
        </p:txBody>
      </p:sp>
      <p:sp>
        <p:nvSpPr>
          <p:cNvPr id="9" name="TextBox 8"/>
          <p:cNvSpPr txBox="1"/>
          <p:nvPr/>
        </p:nvSpPr>
        <p:spPr>
          <a:xfrm>
            <a:off x="3633820" y="5828966"/>
            <a:ext cx="1432945" cy="508900"/>
          </a:xfrm>
          <a:prstGeom prst="rect">
            <a:avLst/>
          </a:prstGeom>
        </p:spPr>
        <p:style>
          <a:lnRef idx="1">
            <a:schemeClr val="accent6"/>
          </a:lnRef>
          <a:fillRef idx="2">
            <a:schemeClr val="accent6"/>
          </a:fillRef>
          <a:effectRef idx="1">
            <a:schemeClr val="accent6"/>
          </a:effectRef>
          <a:fontRef idx="minor">
            <a:schemeClr val="dk1"/>
          </a:fontRef>
        </p:style>
        <p:txBody>
          <a:bodyPr wrap="none" lIns="100794" tIns="50397" rIns="100794" bIns="50397" rtlCol="0">
            <a:spAutoFit/>
          </a:bodyPr>
          <a:lstStyle/>
          <a:p>
            <a:r>
              <a:rPr lang="en-US" sz="2600" dirty="0" err="1">
                <a:solidFill>
                  <a:srgbClr val="BC0000"/>
                </a:solidFill>
                <a:latin typeface="Arial"/>
                <a:cs typeface="Arial"/>
              </a:rPr>
              <a:t>V</a:t>
            </a:r>
            <a:r>
              <a:rPr lang="en-US" sz="2600" baseline="-25000" dirty="0" err="1">
                <a:solidFill>
                  <a:srgbClr val="BC0000"/>
                </a:solidFill>
                <a:latin typeface="Arial"/>
                <a:cs typeface="Arial"/>
              </a:rPr>
              <a:t>e</a:t>
            </a:r>
            <a:r>
              <a:rPr lang="en-US" sz="2600" dirty="0">
                <a:solidFill>
                  <a:srgbClr val="BC0000"/>
                </a:solidFill>
                <a:latin typeface="Arial"/>
                <a:cs typeface="Arial"/>
              </a:rPr>
              <a:t>=40%</a:t>
            </a:r>
          </a:p>
        </p:txBody>
      </p:sp>
    </p:spTree>
    <p:extLst>
      <p:ext uri="{BB962C8B-B14F-4D97-AF65-F5344CB8AC3E}">
        <p14:creationId xmlns:p14="http://schemas.microsoft.com/office/powerpoint/2010/main" val="500218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p:cNvSpPr>
          <p:nvPr/>
        </p:nvSpPr>
        <p:spPr bwMode="auto">
          <a:xfrm>
            <a:off x="629840" y="3987564"/>
            <a:ext cx="3126861" cy="2571641"/>
          </a:xfrm>
          <a:prstGeom prst="rect">
            <a:avLst/>
          </a:prstGeom>
          <a:solidFill>
            <a:srgbClr val="D6D6D6"/>
          </a:solidFill>
          <a:ln w="25400" cap="flat" cmpd="sng">
            <a:solidFill>
              <a:srgbClr val="66635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lnSpc>
                <a:spcPct val="90000"/>
              </a:lnSpc>
              <a:defRPr/>
            </a:pPr>
            <a:r>
              <a:rPr lang="en-US" sz="2600" dirty="0">
                <a:solidFill>
                  <a:srgbClr val="D93F2A"/>
                </a:solidFill>
                <a:latin typeface="Arial Bold" charset="0"/>
                <a:cs typeface="Arial Bold" charset="0"/>
                <a:sym typeface="Arial Bold" charset="0"/>
              </a:rPr>
              <a:t>Homogeneous diffusion equation with constant coefficient and Neumann boundary condition on the interface</a:t>
            </a:r>
            <a:endParaRPr lang="en-US" sz="2600" dirty="0">
              <a:solidFill>
                <a:srgbClr val="000000"/>
              </a:solidFill>
              <a:latin typeface="Arial Bold" charset="0"/>
              <a:cs typeface="Arial Bold" charset="0"/>
              <a:sym typeface="Arial Bold" charset="0"/>
            </a:endParaRPr>
          </a:p>
        </p:txBody>
      </p:sp>
      <mc:AlternateContent xmlns:mc="http://schemas.openxmlformats.org/markup-compatibility/2006" xmlns:a14="http://schemas.microsoft.com/office/drawing/2010/main">
        <mc:Choice Requires="a14">
          <p:sp>
            <p:nvSpPr>
              <p:cNvPr id="6" name="Rectangle 5"/>
              <p:cNvSpPr/>
              <p:nvPr/>
            </p:nvSpPr>
            <p:spPr>
              <a:xfrm>
                <a:off x="4530724" y="4355901"/>
                <a:ext cx="4746364" cy="1439177"/>
              </a:xfrm>
              <a:prstGeom prst="rect">
                <a:avLst/>
              </a:prstGeom>
              <a:ln w="57150">
                <a:solidFill>
                  <a:schemeClr val="accent2">
                    <a:lumMod val="60000"/>
                    <a:lumOff val="40000"/>
                  </a:schemeClr>
                </a:solidFill>
              </a:ln>
            </p:spPr>
            <p:txBody>
              <a:bodyPr wrap="none">
                <a:spAutoFit/>
              </a:bodyPr>
              <a:lstStyle/>
              <a:p>
                <a:r>
                  <a:rPr lang="en-US" sz="2800" b="1" dirty="0" smtClean="0">
                    <a:latin typeface="+mj-lt"/>
                  </a:rPr>
                  <a:t>Need to analyze</a:t>
                </a:r>
              </a:p>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a:rPr>
                          </m:ctrlPr>
                        </m:sSubSupPr>
                        <m:e>
                          <m:r>
                            <a:rPr lang="en-US" sz="2800" b="0" i="1" smtClean="0">
                              <a:latin typeface="Cambria Math"/>
                            </a:rPr>
                            <m:t>𝑝</m:t>
                          </m:r>
                        </m:e>
                        <m:sub>
                          <m:r>
                            <a:rPr lang="en-US" sz="2800" b="0" i="1" smtClean="0">
                              <a:latin typeface="Cambria Math"/>
                            </a:rPr>
                            <m:t>𝑖𝑙</m:t>
                          </m:r>
                        </m:sub>
                        <m:sup/>
                      </m:sSubSup>
                      <m:d>
                        <m:dPr>
                          <m:ctrlPr>
                            <a:rPr lang="en-US" sz="2800" b="0" i="1" smtClean="0">
                              <a:latin typeface="Cambria Math"/>
                            </a:rPr>
                          </m:ctrlPr>
                        </m:dPr>
                        <m:e>
                          <m:r>
                            <a:rPr lang="en-US" sz="2800" b="0" i="1" smtClean="0">
                              <a:latin typeface="Cambria Math"/>
                            </a:rPr>
                            <m:t>𝑡</m:t>
                          </m:r>
                        </m:e>
                      </m:d>
                      <m:r>
                        <a:rPr lang="en-US" sz="2800" b="0" i="1" smtClean="0">
                          <a:latin typeface="Cambria Math"/>
                        </a:rPr>
                        <m:t>≔ </m:t>
                      </m:r>
                      <m:f>
                        <m:fPr>
                          <m:ctrlPr>
                            <a:rPr lang="en-US" sz="2800" i="1">
                              <a:latin typeface="Cambria Math"/>
                            </a:rPr>
                          </m:ctrlPr>
                        </m:fPr>
                        <m:num>
                          <m:r>
                            <a:rPr lang="en-US" sz="2800" i="1">
                              <a:latin typeface="Cambria Math"/>
                            </a:rPr>
                            <m:t>1</m:t>
                          </m:r>
                        </m:num>
                        <m:den>
                          <m:d>
                            <m:dPr>
                              <m:begChr m:val="|"/>
                              <m:endChr m:val="|"/>
                              <m:ctrlPr>
                                <a:rPr lang="en-US" sz="2800" i="1">
                                  <a:latin typeface="Cambria Math"/>
                                </a:rPr>
                              </m:ctrlPr>
                            </m:dPr>
                            <m:e>
                              <m:r>
                                <a:rPr lang="en-US" sz="2800" b="0" i="1" smtClean="0">
                                  <a:latin typeface="Cambria Math"/>
                                </a:rPr>
                                <m:t>𝑌</m:t>
                              </m:r>
                            </m:e>
                          </m:d>
                        </m:den>
                      </m:f>
                      <m:nary>
                        <m:naryPr>
                          <m:ctrlPr>
                            <a:rPr lang="en-US" sz="2800" i="1">
                              <a:latin typeface="Cambria Math"/>
                            </a:rPr>
                          </m:ctrlPr>
                        </m:naryPr>
                        <m:sub>
                          <m:r>
                            <a:rPr lang="en-US" sz="2800" b="0" i="1" smtClean="0">
                              <a:latin typeface="Cambria Math"/>
                            </a:rPr>
                            <m:t>𝑌</m:t>
                          </m:r>
                        </m:sub>
                        <m:sup>
                          <m:r>
                            <a:rPr lang="en-US" sz="2800" i="1">
                              <a:latin typeface="Cambria Math" charset="0"/>
                            </a:rPr>
                            <m:t> </m:t>
                          </m:r>
                        </m:sup>
                        <m:e>
                          <m:f>
                            <m:fPr>
                              <m:ctrlPr>
                                <a:rPr lang="en-US" sz="2800" i="1">
                                  <a:latin typeface="Cambria Math"/>
                                </a:rPr>
                              </m:ctrlPr>
                            </m:fPr>
                            <m:num>
                              <m:r>
                                <a:rPr lang="en-US" sz="2800" i="1">
                                  <a:latin typeface="Cambria Math" charset="0"/>
                                </a:rPr>
                                <m:t>𝜕</m:t>
                              </m:r>
                            </m:num>
                            <m:den>
                              <m:r>
                                <a:rPr lang="en-US" sz="2800" i="1">
                                  <a:latin typeface="Cambria Math" charset="0"/>
                                </a:rPr>
                                <m:t>𝜕</m:t>
                              </m:r>
                              <m:sSub>
                                <m:sSubPr>
                                  <m:ctrlPr>
                                    <a:rPr lang="en-US" sz="2800" i="1">
                                      <a:latin typeface="Cambria Math"/>
                                    </a:rPr>
                                  </m:ctrlPr>
                                </m:sSubPr>
                                <m:e>
                                  <m:r>
                                    <a:rPr lang="en-US" sz="2800" b="0" i="1">
                                      <a:latin typeface="Cambria Math" charset="0"/>
                                    </a:rPr>
                                    <m:t>𝑥</m:t>
                                  </m:r>
                                </m:e>
                                <m:sub>
                                  <m:r>
                                    <a:rPr lang="en-US" sz="2800" b="0" i="1" smtClean="0">
                                      <a:latin typeface="Cambria Math"/>
                                    </a:rPr>
                                    <m:t>𝑖</m:t>
                                  </m:r>
                                </m:sub>
                              </m:sSub>
                            </m:den>
                          </m:f>
                        </m:e>
                      </m:nary>
                      <m:sSubSup>
                        <m:sSubSupPr>
                          <m:ctrlPr>
                            <a:rPr lang="en-US" sz="2800" i="1">
                              <a:latin typeface="Cambria Math"/>
                            </a:rPr>
                          </m:ctrlPr>
                        </m:sSubSupPr>
                        <m:e>
                          <m:r>
                            <a:rPr lang="en-US" sz="2800" i="1">
                              <a:latin typeface="Cambria Math" charset="0"/>
                            </a:rPr>
                            <m:t>𝜔</m:t>
                          </m:r>
                        </m:e>
                        <m:sub>
                          <m:r>
                            <a:rPr lang="en-US" sz="2800" b="0" i="1" smtClean="0">
                              <a:latin typeface="Cambria Math"/>
                            </a:rPr>
                            <m:t>𝑙</m:t>
                          </m:r>
                        </m:sub>
                        <m:sup/>
                      </m:sSubSup>
                      <m:r>
                        <a:rPr lang="en-US" sz="2800" b="0" i="1" smtClean="0">
                          <a:latin typeface="Cambria Math"/>
                        </a:rPr>
                        <m:t>(⋅,</m:t>
                      </m:r>
                      <m:r>
                        <a:rPr lang="en-US" sz="2800" b="0" i="1" smtClean="0">
                          <a:latin typeface="Cambria Math"/>
                        </a:rPr>
                        <m:t>𝑡</m:t>
                      </m:r>
                      <m:r>
                        <a:rPr lang="en-US" sz="2800" b="0" i="1" smtClean="0">
                          <a:latin typeface="Cambria Math"/>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4530724" y="4355901"/>
                <a:ext cx="4746364" cy="1439177"/>
              </a:xfrm>
              <a:prstGeom prst="rect">
                <a:avLst/>
              </a:prstGeom>
              <a:blipFill rotWithShape="1">
                <a:blip r:embed="rId2"/>
                <a:stretch>
                  <a:fillRect l="-2030" t="-2449"/>
                </a:stretch>
              </a:blipFill>
              <a:ln w="57150">
                <a:solidFill>
                  <a:schemeClr val="accent2">
                    <a:lumMod val="60000"/>
                    <a:lumOff val="40000"/>
                  </a:schemeClr>
                </a:solidFill>
              </a:ln>
            </p:spPr>
            <p:txBody>
              <a:bodyPr/>
              <a:lstStyle/>
              <a:p>
                <a:r>
                  <a:rPr lang="en-US">
                    <a:noFill/>
                  </a:rPr>
                  <a:t> </a:t>
                </a:r>
              </a:p>
            </p:txBody>
          </p:sp>
        </mc:Fallback>
      </mc:AlternateContent>
      <p:sp>
        <p:nvSpPr>
          <p:cNvPr id="7" name="Title 1"/>
          <p:cNvSpPr>
            <a:spLocks noGrp="1"/>
          </p:cNvSpPr>
          <p:nvPr>
            <p:ph type="title"/>
          </p:nvPr>
        </p:nvSpPr>
        <p:spPr>
          <a:xfrm>
            <a:off x="162197" y="906558"/>
            <a:ext cx="8694539" cy="857055"/>
          </a:xfrm>
        </p:spPr>
        <p:txBody>
          <a:bodyPr/>
          <a:lstStyle/>
          <a:p>
            <a:r>
              <a:rPr lang="en-US" sz="2800" dirty="0" smtClean="0">
                <a:solidFill>
                  <a:srgbClr val="FF0000"/>
                </a:solidFill>
              </a:rPr>
              <a:t>Homogenized model for </a:t>
            </a:r>
            <a:r>
              <a:rPr lang="en-US" sz="2800" dirty="0" err="1" smtClean="0">
                <a:solidFill>
                  <a:srgbClr val="FF0000"/>
                </a:solidFill>
              </a:rPr>
              <a:t>Deff</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1087297" y="1475581"/>
                <a:ext cx="7481407" cy="2305118"/>
              </a:xfrm>
              <a:prstGeom prst="rect">
                <a:avLst/>
              </a:prstGeom>
              <a:ln w="38100">
                <a:solidFill>
                  <a:srgbClr val="0070C0"/>
                </a:solidFill>
              </a:ln>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a:rPr>
                          </m:ctrlPr>
                        </m:dPr>
                        <m:e>
                          <m:eqArr>
                            <m:eqArrPr>
                              <m:ctrlPr>
                                <a:rPr lang="en-US" sz="2800" i="1">
                                  <a:latin typeface="Cambria Math"/>
                                </a:rPr>
                              </m:ctrlPr>
                            </m:eqArrPr>
                            <m:e>
                              <m:f>
                                <m:fPr>
                                  <m:ctrlPr>
                                    <a:rPr lang="en-US" sz="2800" i="1">
                                      <a:latin typeface="Cambria Math"/>
                                    </a:rPr>
                                  </m:ctrlPr>
                                </m:fPr>
                                <m:num>
                                  <m:r>
                                    <a:rPr lang="en-US" sz="2800" i="1">
                                      <a:latin typeface="Cambria Math" charset="0"/>
                                    </a:rPr>
                                    <m:t>𝜕</m:t>
                                  </m:r>
                                </m:num>
                                <m:den>
                                  <m:r>
                                    <a:rPr lang="en-US" sz="2800" i="1">
                                      <a:latin typeface="Cambria Math" charset="0"/>
                                    </a:rPr>
                                    <m:t>𝜕</m:t>
                                  </m:r>
                                  <m:r>
                                    <a:rPr lang="en-US" sz="2800" i="1">
                                      <a:latin typeface="Cambria Math" charset="0"/>
                                    </a:rPr>
                                    <m:t>𝑡</m:t>
                                  </m:r>
                                </m:den>
                              </m:f>
                              <m:sSubSup>
                                <m:sSubSupPr>
                                  <m:ctrlPr>
                                    <a:rPr lang="en-US" sz="2800" i="1">
                                      <a:latin typeface="Cambria Math"/>
                                    </a:rPr>
                                  </m:ctrlPr>
                                </m:sSubSupPr>
                                <m:e>
                                  <m:r>
                                    <a:rPr lang="en-US" sz="2800" i="1">
                                      <a:latin typeface="Cambria Math" charset="0"/>
                                    </a:rPr>
                                    <m:t>𝜔</m:t>
                                  </m:r>
                                </m:e>
                                <m:sub>
                                  <m:r>
                                    <a:rPr lang="en-US" sz="2800" i="1">
                                      <a:latin typeface="Cambria Math" charset="0"/>
                                    </a:rPr>
                                    <m:t>𝑙</m:t>
                                  </m:r>
                                </m:sub>
                                <m:sup/>
                              </m:sSubSup>
                              <m:r>
                                <a:rPr lang="en-US" sz="2800" i="1">
                                  <a:latin typeface="Cambria Math" charset="0"/>
                                </a:rPr>
                                <m:t>−</m:t>
                              </m:r>
                              <m:r>
                                <a:rPr lang="en-US" sz="2800" i="1">
                                  <a:latin typeface="Cambria Math" charset="0"/>
                                </a:rPr>
                                <m:t>𝑑𝑖𝑣</m:t>
                              </m:r>
                              <m:d>
                                <m:dPr>
                                  <m:ctrlPr>
                                    <a:rPr lang="en-US" sz="2800" i="1">
                                      <a:latin typeface="Cambria Math"/>
                                    </a:rPr>
                                  </m:ctrlPr>
                                </m:dPr>
                                <m:e>
                                  <m:r>
                                    <a:rPr lang="en-US" sz="2800" i="1">
                                      <a:latin typeface="Cambria Math"/>
                                    </a:rPr>
                                    <m:t>𝜎</m:t>
                                  </m:r>
                                  <m:r>
                                    <a:rPr lang="en-US" sz="2800" i="1">
                                      <a:latin typeface="Cambria Math" charset="0"/>
                                      <a:ea typeface="Cambria Math" charset="0"/>
                                      <a:cs typeface="Cambria Math" charset="0"/>
                                    </a:rPr>
                                    <m:t>𝛻</m:t>
                                  </m:r>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e>
                              </m:d>
                              <m:r>
                                <a:rPr lang="en-US" sz="2800" i="1">
                                  <a:latin typeface="Cambria Math" charset="0"/>
                                </a:rPr>
                                <m:t>=0      </m:t>
                              </m:r>
                              <m:r>
                                <a:rPr lang="en-US" sz="2800" i="1">
                                  <a:latin typeface="Cambria Math" charset="0"/>
                                </a:rPr>
                                <m:t>𝑖𝑛</m:t>
                              </m:r>
                              <m:r>
                                <a:rPr lang="en-US" sz="2800" i="1">
                                  <a:latin typeface="Cambria Math" charset="0"/>
                                </a:rPr>
                                <m:t> </m:t>
                              </m:r>
                              <m:r>
                                <a:rPr lang="en-US" sz="2800" i="1">
                                  <a:latin typeface="Cambria Math"/>
                                </a:rPr>
                                <m:t>𝑌</m:t>
                              </m:r>
                              <m:r>
                                <a:rPr lang="en-US" sz="2800" i="1">
                                  <a:latin typeface="Cambria Math" charset="0"/>
                                  <a:ea typeface="Cambria Math" charset="0"/>
                                  <a:cs typeface="Cambria Math" charset="0"/>
                                </a:rPr>
                                <m:t>×</m:t>
                              </m:r>
                              <m:d>
                                <m:dPr>
                                  <m:begChr m:val="]"/>
                                  <m:endChr m:val="["/>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r>
                                    <a:rPr lang="en-US" sz="2800" i="1">
                                      <a:latin typeface="Cambria Math" charset="0"/>
                                      <a:ea typeface="Cambria Math" charset="0"/>
                                      <a:cs typeface="Cambria Math" charset="0"/>
                                    </a:rPr>
                                    <m:t>𝑇</m:t>
                                  </m:r>
                                </m:e>
                              </m:d>
                              <m:r>
                                <a:rPr lang="en-US" sz="2800" i="1">
                                  <a:latin typeface="Cambria Math" charset="0"/>
                                </a:rPr>
                                <m:t> </m:t>
                              </m:r>
                            </m:e>
                            <m:e>
                              <m:r>
                                <a:rPr lang="en-US" sz="2800" i="1">
                                  <a:latin typeface="Cambria Math"/>
                                </a:rPr>
                                <m:t>𝜎</m:t>
                              </m:r>
                              <m:r>
                                <a:rPr lang="en-US" sz="2800" i="1">
                                  <a:latin typeface="Cambria Math" charset="0"/>
                                  <a:ea typeface="Cambria Math" charset="0"/>
                                  <a:cs typeface="Cambria Math" charset="0"/>
                                </a:rPr>
                                <m:t>𝛻</m:t>
                              </m:r>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r>
                                <a:rPr lang="en-US" sz="2800" b="0" i="1" smtClean="0">
                                  <a:latin typeface="Cambria Math"/>
                                  <a:ea typeface="Cambria Math" charset="0"/>
                                  <a:cs typeface="Cambria Math" charset="0"/>
                                </a:rPr>
                                <m:t>(⋅, </m:t>
                              </m:r>
                              <m:r>
                                <a:rPr lang="en-US" sz="2800" b="0" i="1" smtClean="0">
                                  <a:latin typeface="Cambria Math"/>
                                  <a:ea typeface="Cambria Math" charset="0"/>
                                  <a:cs typeface="Cambria Math" charset="0"/>
                                </a:rPr>
                                <m:t>𝑡</m:t>
                              </m:r>
                              <m:r>
                                <a:rPr lang="en-US" sz="2800" b="0" i="1" smtClean="0">
                                  <a:latin typeface="Cambria Math"/>
                                  <a:ea typeface="Cambria Math" charset="0"/>
                                  <a:cs typeface="Cambria Math" charset="0"/>
                                </a:rPr>
                                <m:t>)∙</m:t>
                              </m:r>
                              <m:r>
                                <a:rPr lang="en-US" sz="2800" i="1">
                                  <a:latin typeface="Cambria Math" charset="0"/>
                                  <a:ea typeface="Cambria Math" charset="0"/>
                                  <a:cs typeface="Cambria Math" charset="0"/>
                                </a:rPr>
                                <m:t>𝜈</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𝐹</m:t>
                              </m:r>
                              <m:r>
                                <a:rPr lang="en-US" sz="2800" b="0" i="1" smtClean="0">
                                  <a:latin typeface="Cambria Math"/>
                                  <a:ea typeface="Cambria Math" charset="0"/>
                                  <a:cs typeface="Cambria Math" charset="0"/>
                                </a:rPr>
                                <m:t>(</m:t>
                              </m:r>
                              <m:r>
                                <a:rPr lang="en-US" sz="2800" b="0" i="1" smtClean="0">
                                  <a:latin typeface="Cambria Math"/>
                                  <a:ea typeface="Cambria Math" charset="0"/>
                                  <a:cs typeface="Cambria Math" charset="0"/>
                                </a:rPr>
                                <m:t>𝑡</m:t>
                              </m:r>
                              <m:r>
                                <a:rPr lang="en-US" sz="2800" b="0" i="1" smtClean="0">
                                  <a:latin typeface="Cambria Math"/>
                                  <a:ea typeface="Cambria Math" charset="0"/>
                                  <a:cs typeface="Cambria Math" charset="0"/>
                                </a:rPr>
                                <m:t>)</m:t>
                              </m:r>
                              <m:r>
                                <a:rPr lang="en-US" sz="2800" i="1">
                                  <a:latin typeface="Cambria Math"/>
                                  <a:ea typeface="Cambria Math" charset="0"/>
                                  <a:cs typeface="Cambria Math" charset="0"/>
                                </a:rPr>
                                <m:t>𝜎</m:t>
                              </m:r>
                              <m:sSub>
                                <m:sSubPr>
                                  <m:ctrlPr>
                                    <a:rPr lang="en-US" sz="2800" i="1">
                                      <a:latin typeface="Cambria Math"/>
                                      <a:ea typeface="Cambria Math" charset="0"/>
                                      <a:cs typeface="Cambria Math" charset="0"/>
                                    </a:rPr>
                                  </m:ctrlPr>
                                </m:sSubPr>
                                <m:e>
                                  <m:r>
                                    <a:rPr lang="en-US" sz="2800" i="1">
                                      <a:latin typeface="Cambria Math" charset="0"/>
                                      <a:ea typeface="Cambria Math" charset="0"/>
                                      <a:cs typeface="Cambria Math" charset="0"/>
                                    </a:rPr>
                                    <m:t>𝑒</m:t>
                                  </m:r>
                                </m:e>
                                <m:sub>
                                  <m:r>
                                    <a:rPr lang="en-US" sz="2800" i="1">
                                      <a:latin typeface="Cambria Math" charset="0"/>
                                      <a:ea typeface="Cambria Math" charset="0"/>
                                      <a:cs typeface="Cambria Math" charset="0"/>
                                    </a:rPr>
                                    <m:t>𝑙</m:t>
                                  </m:r>
                                </m:sub>
                              </m:sSub>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𝜈</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𝑜𝑛</m:t>
                              </m:r>
                              <m:r>
                                <a:rPr lang="en-US" sz="2800" i="1">
                                  <a:latin typeface="Cambria Math" charset="0"/>
                                  <a:ea typeface="Cambria Math" charset="0"/>
                                  <a:cs typeface="Cambria Math" charset="0"/>
                                </a:rPr>
                                <m:t> </m:t>
                              </m:r>
                              <m:r>
                                <m:rPr>
                                  <m:sty m:val="p"/>
                                </m:rPr>
                                <a:rPr lang="en-US" sz="2800">
                                  <a:latin typeface="Cambria Math" charset="0"/>
                                  <a:ea typeface="Cambria Math" charset="0"/>
                                  <a:cs typeface="Cambria Math" charset="0"/>
                                </a:rPr>
                                <m:t>Γ</m:t>
                              </m:r>
                              <m:r>
                                <a:rPr lang="en-US" sz="2800" i="1">
                                  <a:latin typeface="Cambria Math" charset="0"/>
                                  <a:ea typeface="Cambria Math" charset="0"/>
                                  <a:cs typeface="Cambria Math" charset="0"/>
                                </a:rPr>
                                <m:t>×</m:t>
                              </m:r>
                              <m:d>
                                <m:dPr>
                                  <m:begChr m:val="]"/>
                                  <m:endChr m:val="["/>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r>
                                    <a:rPr lang="en-US" sz="2800" i="1">
                                      <a:latin typeface="Cambria Math" charset="0"/>
                                      <a:ea typeface="Cambria Math" charset="0"/>
                                      <a:cs typeface="Cambria Math" charset="0"/>
                                    </a:rPr>
                                    <m:t>𝑇</m:t>
                                  </m:r>
                                </m:e>
                              </m:d>
                            </m:e>
                            <m:e>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d>
                                <m:dPr>
                                  <m:ctrlPr>
                                    <a:rPr lang="en-US" sz="2800" i="1">
                                      <a:latin typeface="Cambria Math"/>
                                      <a:ea typeface="Cambria Math" charset="0"/>
                                      <a:cs typeface="Cambria Math" charset="0"/>
                                    </a:rPr>
                                  </m:ctrlPr>
                                </m:dPr>
                                <m:e>
                                  <m:r>
                                    <a:rPr lang="en-US" sz="2800" i="1">
                                      <a:latin typeface="Cambria Math" charset="0"/>
                                      <a:ea typeface="Cambria Math" charset="0"/>
                                      <a:cs typeface="Cambria Math" charset="0"/>
                                    </a:rPr>
                                    <m:t>∙,0</m:t>
                                  </m:r>
                                </m:e>
                              </m:d>
                              <m:r>
                                <a:rPr lang="en-US" sz="2800" i="1">
                                  <a:latin typeface="Cambria Math" charset="0"/>
                                  <a:ea typeface="Cambria Math" charset="0"/>
                                  <a:cs typeface="Cambria Math" charset="0"/>
                                </a:rPr>
                                <m:t>=0                 </m:t>
                              </m:r>
                              <m:r>
                                <a:rPr lang="en-US" sz="2800" i="1">
                                  <a:latin typeface="Cambria Math" charset="0"/>
                                  <a:ea typeface="Cambria Math" charset="0"/>
                                  <a:cs typeface="Cambria Math" charset="0"/>
                                </a:rPr>
                                <m:t>𝑖𝑛</m:t>
                              </m:r>
                              <m:r>
                                <a:rPr lang="en-US" sz="2800" i="1">
                                  <a:latin typeface="Cambria Math" charset="0"/>
                                  <a:ea typeface="Cambria Math" charset="0"/>
                                  <a:cs typeface="Cambria Math" charset="0"/>
                                </a:rPr>
                                <m:t> </m:t>
                              </m:r>
                              <m:r>
                                <a:rPr lang="en-US" sz="2800" i="1">
                                  <a:latin typeface="Cambria Math"/>
                                  <a:ea typeface="Cambria Math" charset="0"/>
                                  <a:cs typeface="Cambria Math" charset="0"/>
                                </a:rPr>
                                <m:t>𝑌</m:t>
                              </m:r>
                            </m:e>
                            <m:e>
                              <m:sSubSup>
                                <m:sSubSupPr>
                                  <m:ctrlPr>
                                    <a:rPr lang="en-US" sz="2800" i="1">
                                      <a:latin typeface="Cambria Math"/>
                                      <a:ea typeface="Cambria Math" charset="0"/>
                                      <a:cs typeface="Cambria Math" charset="0"/>
                                    </a:rPr>
                                  </m:ctrlPr>
                                </m:sSubSupPr>
                                <m:e>
                                  <m:r>
                                    <a:rPr lang="en-US" sz="2800" i="1">
                                      <a:latin typeface="Cambria Math" charset="0"/>
                                      <a:ea typeface="Cambria Math" charset="0"/>
                                      <a:cs typeface="Cambria Math" charset="0"/>
                                    </a:rPr>
                                    <m:t>𝜔</m:t>
                                  </m:r>
                                </m:e>
                                <m:sub>
                                  <m:r>
                                    <a:rPr lang="en-US" sz="2800" i="1">
                                      <a:latin typeface="Cambria Math" charset="0"/>
                                      <a:ea typeface="Cambria Math" charset="0"/>
                                      <a:cs typeface="Cambria Math" charset="0"/>
                                    </a:rPr>
                                    <m:t>𝑙</m:t>
                                  </m:r>
                                </m:sub>
                                <m:sup/>
                              </m:sSubSup>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𝑖𝑠</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𝑌</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𝑝𝑒𝑟𝑖𝑜𝑑𝑖𝑐</m:t>
                              </m:r>
                            </m:e>
                          </m:eqArr>
                        </m:e>
                      </m:d>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087297" y="1475581"/>
                <a:ext cx="7481407" cy="2305118"/>
              </a:xfrm>
              <a:prstGeom prst="rect">
                <a:avLst/>
              </a:prstGeom>
              <a:blipFill rotWithShape="1">
                <a:blip r:embed="rId3"/>
                <a:stretch>
                  <a:fillRect/>
                </a:stretch>
              </a:blipFill>
              <a:ln w="381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258963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27151" y="1420022"/>
                <a:ext cx="6028060" cy="17894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smtClean="0">
                                  <a:latin typeface="Cambria Math"/>
                                </a:rPr>
                              </m:ctrlPr>
                            </m:eqArrPr>
                            <m:e>
                              <m:f>
                                <m:fPr>
                                  <m:ctrlPr>
                                    <a:rPr lang="en-US" sz="2400" i="1" smtClean="0">
                                      <a:latin typeface="Cambria Math"/>
                                    </a:rPr>
                                  </m:ctrlPr>
                                </m:fPr>
                                <m:num>
                                  <m:r>
                                    <a:rPr lang="en-US" sz="2400" i="1" smtClean="0">
                                      <a:latin typeface="Cambria Math" charset="0"/>
                                    </a:rPr>
                                    <m:t>𝜕</m:t>
                                  </m:r>
                                </m:num>
                                <m:den>
                                  <m:r>
                                    <a:rPr lang="en-US" sz="2400" i="1" smtClean="0">
                                      <a:latin typeface="Cambria Math" charset="0"/>
                                    </a:rPr>
                                    <m:t>𝜕</m:t>
                                  </m:r>
                                  <m:r>
                                    <a:rPr lang="en-US" sz="2400" b="0" i="1" smtClean="0">
                                      <a:latin typeface="Cambria Math" charset="0"/>
                                    </a:rPr>
                                    <m:t>𝑡</m:t>
                                  </m:r>
                                </m:den>
                              </m:f>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r>
                                <a:rPr lang="en-US" sz="2400" b="0" i="1" smtClean="0">
                                  <a:latin typeface="Cambria Math" charset="0"/>
                                </a:rPr>
                                <m:t>−</m:t>
                              </m:r>
                              <m:r>
                                <a:rPr lang="en-US" sz="2400" b="0" i="1" smtClean="0">
                                  <a:latin typeface="Cambria Math" charset="0"/>
                                </a:rPr>
                                <m:t>𝑑𝑖𝑣</m:t>
                              </m:r>
                              <m:d>
                                <m:dPr>
                                  <m:ctrlPr>
                                    <a:rPr lang="en-US" sz="2400" b="0" i="1" smtClean="0">
                                      <a:latin typeface="Cambria Math"/>
                                    </a:rPr>
                                  </m:ctrlPr>
                                </m:dPr>
                                <m:e>
                                  <m:r>
                                    <a:rPr lang="en-US" sz="2400" b="0" i="1" smtClean="0">
                                      <a:latin typeface="Cambria Math"/>
                                    </a:rPr>
                                    <m:t>𝜎</m:t>
                                  </m:r>
                                  <m:r>
                                    <a:rPr lang="en-US" sz="2400" b="0" i="1" smtClean="0">
                                      <a:latin typeface="Cambria Math" charset="0"/>
                                      <a:ea typeface="Cambria Math" charset="0"/>
                                      <a:cs typeface="Cambria Math" charset="0"/>
                                    </a:rPr>
                                    <m:t>𝛻</m:t>
                                  </m:r>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e>
                              </m:d>
                              <m:r>
                                <a:rPr lang="en-US" sz="2400" b="0" i="1" smtClean="0">
                                  <a:latin typeface="Cambria Math" charset="0"/>
                                </a:rPr>
                                <m:t>=0      </m:t>
                              </m:r>
                              <m:r>
                                <a:rPr lang="en-US" sz="2400" b="0" i="1" smtClean="0">
                                  <a:latin typeface="Cambria Math" charset="0"/>
                                </a:rPr>
                                <m:t>𝑖𝑛</m:t>
                              </m:r>
                              <m:r>
                                <a:rPr lang="en-US" sz="2400" b="0" i="1" smtClean="0">
                                  <a:latin typeface="Cambria Math" charset="0"/>
                                </a:rPr>
                                <m:t> </m:t>
                              </m:r>
                              <m:r>
                                <a:rPr lang="en-US" sz="2400" b="0" i="1" smtClean="0">
                                  <a:latin typeface="Cambria Math"/>
                                </a:rPr>
                                <m:t>𝑌</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0,</m:t>
                                  </m:r>
                                  <m:r>
                                    <a:rPr lang="en-US" sz="2400" b="0" i="1" smtClean="0">
                                      <a:latin typeface="Cambria Math" charset="0"/>
                                      <a:ea typeface="Cambria Math" charset="0"/>
                                      <a:cs typeface="Cambria Math" charset="0"/>
                                    </a:rPr>
                                    <m:t>𝛿</m:t>
                                  </m:r>
                                </m:e>
                              </m:d>
                              <m:r>
                                <a:rPr lang="en-US" sz="2400" b="0" i="1" smtClean="0">
                                  <a:latin typeface="Cambria Math" charset="0"/>
                                </a:rPr>
                                <m:t> </m:t>
                              </m:r>
                            </m:e>
                            <m:e>
                              <m:r>
                                <a:rPr lang="en-US" sz="2400" i="1" smtClean="0">
                                  <a:latin typeface="Cambria Math"/>
                                </a:rPr>
                                <m:t>𝜎</m:t>
                              </m:r>
                              <m:r>
                                <a:rPr lang="en-US" sz="2400" i="1" smtClean="0">
                                  <a:latin typeface="Cambria Math" charset="0"/>
                                  <a:ea typeface="Cambria Math" charset="0"/>
                                  <a:cs typeface="Cambria Math" charset="0"/>
                                </a:rPr>
                                <m:t>𝛻</m:t>
                              </m:r>
                              <m:sSubSup>
                                <m:sSubSupPr>
                                  <m:ctrlPr>
                                    <a:rPr lang="en-US" sz="240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a:ea typeface="Cambria Math" charset="0"/>
                                  <a:cs typeface="Cambria Math" charset="0"/>
                                </a:rPr>
                                <m:t>= </m:t>
                              </m:r>
                              <m:r>
                                <a:rPr lang="en-US" sz="2400" b="0" i="1" smtClean="0">
                                  <a:latin typeface="Cambria Math" charset="0"/>
                                  <a:ea typeface="Cambria Math" charset="0"/>
                                  <a:cs typeface="Cambria Math" charset="0"/>
                                </a:rPr>
                                <m:t>𝑡</m:t>
                              </m:r>
                              <m:r>
                                <a:rPr lang="en-US" sz="2400" b="0" i="1" smtClean="0">
                                  <a:latin typeface="Cambria Math"/>
                                  <a:ea typeface="Cambria Math" charset="0"/>
                                  <a:cs typeface="Cambria Math" charset="0"/>
                                </a:rPr>
                                <m:t>𝜎</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𝑒</m:t>
                                  </m:r>
                                </m:e>
                                <m:sub>
                                  <m:r>
                                    <a:rPr lang="en-US" sz="2400" b="0" i="1" smtClean="0">
                                      <a:latin typeface="Cambria Math" charset="0"/>
                                      <a:ea typeface="Cambria Math" charset="0"/>
                                      <a:cs typeface="Cambria Math" charset="0"/>
                                    </a:rPr>
                                    <m:t>1</m:t>
                                  </m:r>
                                </m:sub>
                              </m:sSub>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a:ea typeface="Cambria Math" charset="0"/>
                                  <a:cs typeface="Cambria Math" charset="0"/>
                                </a:rPr>
                                <m:t>≔</m:t>
                              </m:r>
                              <m:r>
                                <a:rPr lang="en-US" sz="2400" i="1">
                                  <a:latin typeface="Cambria Math"/>
                                  <a:ea typeface="Cambria Math" charset="0"/>
                                  <a:cs typeface="Cambria Math" charset="0"/>
                                </a:rPr>
                                <m:t>𝑔</m:t>
                              </m:r>
                              <m:d>
                                <m:dPr>
                                  <m:ctrlPr>
                                    <a:rPr lang="en-US" sz="2400" i="1">
                                      <a:latin typeface="Cambria Math"/>
                                      <a:ea typeface="Cambria Math" charset="0"/>
                                      <a:cs typeface="Cambria Math" charset="0"/>
                                    </a:rPr>
                                  </m:ctrlPr>
                                </m:dPr>
                                <m:e>
                                  <m:r>
                                    <a:rPr lang="en-US" sz="2400" i="1">
                                      <a:latin typeface="Cambria Math"/>
                                      <a:ea typeface="Cambria Math" charset="0"/>
                                      <a:cs typeface="Cambria Math" charset="0"/>
                                    </a:rPr>
                                    <m:t>⋅,</m:t>
                                  </m:r>
                                  <m:r>
                                    <a:rPr lang="en-US" sz="2400" i="1">
                                      <a:latin typeface="Cambria Math"/>
                                      <a:ea typeface="Cambria Math" charset="0"/>
                                      <a:cs typeface="Cambria Math" charset="0"/>
                                    </a:rPr>
                                    <m:t>𝑡</m:t>
                                  </m:r>
                                </m:e>
                              </m:d>
                              <m:r>
                                <a:rPr lang="en-US" sz="2400" b="0" i="1" smtClean="0">
                                  <a:latin typeface="Cambria Math"/>
                                  <a:ea typeface="Cambria Math" charset="0"/>
                                  <a:cs typeface="Cambria Math" charset="0"/>
                                </a:rPr>
                                <m:t>     </m:t>
                              </m:r>
                              <m:r>
                                <a:rPr lang="en-US" sz="2400" b="0" i="1" smtClean="0">
                                  <a:latin typeface="Cambria Math" charset="0"/>
                                  <a:ea typeface="Cambria Math" charset="0"/>
                                  <a:cs typeface="Cambria Math" charset="0"/>
                                </a:rPr>
                                <m:t>𝑜𝑛</m:t>
                              </m:r>
                              <m:r>
                                <a:rPr lang="en-US" sz="2400" b="0" i="1" smtClean="0">
                                  <a:latin typeface="Cambria Math" charset="0"/>
                                  <a:ea typeface="Cambria Math" charset="0"/>
                                  <a:cs typeface="Cambria Math" charset="0"/>
                                </a:rPr>
                                <m:t> </m:t>
                              </m:r>
                              <m:r>
                                <m:rPr>
                                  <m:sty m:val="p"/>
                                </m:rPr>
                                <a:rPr lang="en-US" sz="2400" b="0" i="0" smtClean="0">
                                  <a:latin typeface="Cambria Math" charset="0"/>
                                  <a:ea typeface="Cambria Math" charset="0"/>
                                  <a:cs typeface="Cambria Math" charset="0"/>
                                </a:rPr>
                                <m:t>Γ</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0,</m:t>
                                  </m:r>
                                  <m:r>
                                    <a:rPr lang="en-US" sz="2400" b="0" i="1" smtClean="0">
                                      <a:latin typeface="Cambria Math" charset="0"/>
                                      <a:ea typeface="Cambria Math" charset="0"/>
                                      <a:cs typeface="Cambria Math" charset="0"/>
                                    </a:rPr>
                                    <m:t>𝛿</m:t>
                                  </m:r>
                                </m:e>
                              </m:d>
                            </m:e>
                            <m:e>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d>
                                <m:dPr>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∙,0</m:t>
                                  </m:r>
                                </m:e>
                              </m:d>
                              <m:r>
                                <a:rPr lang="en-US" sz="2400" b="0" i="1" smtClean="0">
                                  <a:latin typeface="Cambria Math" charset="0"/>
                                  <a:ea typeface="Cambria Math" charset="0"/>
                                  <a:cs typeface="Cambria Math" charset="0"/>
                                </a:rPr>
                                <m:t>=0                                        </m:t>
                              </m:r>
                              <m:r>
                                <a:rPr lang="en-US" sz="2400" b="0" i="1" smtClean="0">
                                  <a:latin typeface="Cambria Math" charset="0"/>
                                  <a:ea typeface="Cambria Math" charset="0"/>
                                  <a:cs typeface="Cambria Math" charset="0"/>
                                </a:rPr>
                                <m:t>𝑖𝑛</m:t>
                              </m:r>
                              <m:r>
                                <a:rPr lang="en-US" sz="2400" b="0" i="1" smtClean="0">
                                  <a:latin typeface="Cambria Math" charset="0"/>
                                  <a:ea typeface="Cambria Math" charset="0"/>
                                  <a:cs typeface="Cambria Math" charset="0"/>
                                </a:rPr>
                                <m:t> </m:t>
                              </m:r>
                              <m:r>
                                <a:rPr lang="en-US" sz="2400" b="0" i="1" smtClean="0">
                                  <a:latin typeface="Cambria Math"/>
                                  <a:ea typeface="Cambria Math" charset="0"/>
                                  <a:cs typeface="Cambria Math" charset="0"/>
                                </a:rPr>
                                <m:t>𝑌</m:t>
                              </m:r>
                            </m:e>
                            <m:e>
                              <m:r>
                                <a:rPr lang="en-US" sz="2400" b="0" i="1" smtClean="0">
                                  <a:latin typeface="Cambria Math" charset="0"/>
                                  <a:ea typeface="Cambria Math" charset="0"/>
                                  <a:cs typeface="Cambria Math" charset="0"/>
                                </a:rPr>
                                <m:t> </m:t>
                              </m:r>
                            </m:e>
                          </m:eqArr>
                        </m:e>
                      </m:d>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127151" y="1420022"/>
                <a:ext cx="6028060" cy="178940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1760" y="3385953"/>
                <a:ext cx="7009035" cy="825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solidFill>
                                <a:srgbClr val="FF0000"/>
                              </a:solidFill>
                              <a:latin typeface="Cambria Math"/>
                            </a:rPr>
                          </m:ctrlPr>
                        </m:sSubSupPr>
                        <m:e>
                          <m:r>
                            <a:rPr lang="en-US" sz="2400" b="0" i="1" smtClean="0">
                              <a:solidFill>
                                <a:srgbClr val="FF0000"/>
                              </a:solidFill>
                              <a:latin typeface="Cambria Math" charset="0"/>
                            </a:rPr>
                            <m:t>𝜔</m:t>
                          </m:r>
                        </m:e>
                        <m:sub>
                          <m:r>
                            <a:rPr lang="en-US" sz="2400" b="0" i="1" smtClean="0">
                              <a:solidFill>
                                <a:srgbClr val="FF0000"/>
                              </a:solidFill>
                              <a:latin typeface="Cambria Math" charset="0"/>
                            </a:rPr>
                            <m:t>1</m:t>
                          </m:r>
                        </m:sub>
                        <m:sup/>
                      </m:sSubSup>
                      <m:d>
                        <m:dPr>
                          <m:ctrlPr>
                            <a:rPr lang="en-US" sz="2400" b="0" i="1" smtClean="0">
                              <a:solidFill>
                                <a:srgbClr val="FF0000"/>
                              </a:solidFill>
                              <a:latin typeface="Cambria Math"/>
                            </a:rPr>
                          </m:ctrlPr>
                        </m:dPr>
                        <m:e>
                          <m:r>
                            <a:rPr lang="en-US" sz="2400" b="0" i="1" smtClean="0">
                              <a:solidFill>
                                <a:srgbClr val="FF0000"/>
                              </a:solidFill>
                              <a:latin typeface="Cambria Math"/>
                            </a:rPr>
                            <m:t>⋅</m:t>
                          </m:r>
                          <m:r>
                            <a:rPr lang="en-US" sz="2400" b="0" i="1" smtClean="0">
                              <a:solidFill>
                                <a:srgbClr val="FF0000"/>
                              </a:solidFill>
                              <a:latin typeface="Cambria Math" charset="0"/>
                            </a:rPr>
                            <m:t>,</m:t>
                          </m:r>
                          <m:r>
                            <a:rPr lang="en-US" sz="2400" b="0" i="1" smtClean="0">
                              <a:solidFill>
                                <a:srgbClr val="FF0000"/>
                              </a:solidFill>
                              <a:latin typeface="Cambria Math" charset="0"/>
                            </a:rPr>
                            <m:t>𝑡</m:t>
                          </m:r>
                        </m:e>
                      </m:d>
                      <m:r>
                        <a:rPr lang="en-US" sz="2400" b="0" i="1" smtClean="0">
                          <a:solidFill>
                            <a:srgbClr val="FF0000"/>
                          </a:solidFill>
                          <a:latin typeface="Cambria Math" charset="0"/>
                        </a:rPr>
                        <m:t>=</m:t>
                      </m:r>
                      <m:r>
                        <a:rPr lang="en-US" sz="2400" b="0" i="1" smtClean="0">
                          <a:solidFill>
                            <a:srgbClr val="FF0000"/>
                          </a:solidFill>
                          <a:latin typeface="Cambria Math" charset="0"/>
                        </a:rPr>
                        <m:t>𝑆𝐿</m:t>
                      </m:r>
                      <m:d>
                        <m:dPr>
                          <m:ctrlPr>
                            <a:rPr lang="en-US" sz="2400" b="0" i="1" smtClean="0">
                              <a:solidFill>
                                <a:srgbClr val="FF0000"/>
                              </a:solidFill>
                              <a:latin typeface="Cambria Math"/>
                            </a:rPr>
                          </m:ctrlPr>
                        </m:dPr>
                        <m:e>
                          <m:r>
                            <a:rPr lang="en-US" sz="2400" b="0" i="1" smtClean="0">
                              <a:solidFill>
                                <a:srgbClr val="FF0000"/>
                              </a:solidFill>
                              <a:latin typeface="Cambria Math"/>
                            </a:rPr>
                            <m:t>⋅</m:t>
                          </m:r>
                          <m:r>
                            <a:rPr lang="en-US" sz="2400" b="0" i="1" smtClean="0">
                              <a:solidFill>
                                <a:srgbClr val="FF0000"/>
                              </a:solidFill>
                              <a:latin typeface="Cambria Math" charset="0"/>
                            </a:rPr>
                            <m:t>,</m:t>
                          </m:r>
                          <m:r>
                            <a:rPr lang="en-US" sz="2400" b="0" i="1" smtClean="0">
                              <a:solidFill>
                                <a:srgbClr val="FF0000"/>
                              </a:solidFill>
                              <a:latin typeface="Cambria Math" charset="0"/>
                            </a:rPr>
                            <m:t>𝑡</m:t>
                          </m:r>
                        </m:e>
                      </m:d>
                      <m:r>
                        <a:rPr lang="en-US" sz="2400" b="0" i="1" smtClean="0">
                          <a:latin typeface="Cambria Math" charset="0"/>
                        </a:rPr>
                        <m:t>=</m:t>
                      </m:r>
                      <m:nary>
                        <m:naryPr>
                          <m:ctrlPr>
                            <a:rPr lang="en-US" sz="2400" b="0" i="1" smtClean="0">
                              <a:latin typeface="Cambria Math"/>
                            </a:rPr>
                          </m:ctrlPr>
                        </m:naryPr>
                        <m:sub>
                          <m:r>
                            <m:rPr>
                              <m:brk m:alnAt="23"/>
                            </m:rPr>
                            <a:rPr lang="en-US" sz="2400" b="0" i="1" smtClean="0">
                              <a:latin typeface="Cambria Math" charset="0"/>
                            </a:rPr>
                            <m:t>0</m:t>
                          </m:r>
                        </m:sub>
                        <m:sup>
                          <m:r>
                            <a:rPr lang="en-US" sz="2400" b="0" i="1" smtClean="0">
                              <a:latin typeface="Cambria Math" charset="0"/>
                            </a:rPr>
                            <m:t>𝑡</m:t>
                          </m:r>
                        </m:sup>
                        <m:e>
                          <m:nary>
                            <m:naryPr>
                              <m:ctrlPr>
                                <a:rPr lang="en-US" sz="2400" b="0" i="1" smtClean="0">
                                  <a:latin typeface="Cambria Math"/>
                                </a:rPr>
                              </m:ctrlPr>
                            </m:naryPr>
                            <m:sub>
                              <m:r>
                                <m:rPr>
                                  <m:sty m:val="p"/>
                                </m:rPr>
                                <a:rPr lang="en-US" sz="2400" b="0" i="0" smtClean="0">
                                  <a:latin typeface="Cambria Math" charset="0"/>
                                </a:rPr>
                                <m:t>Γ</m:t>
                              </m:r>
                            </m:sub>
                            <m:sup>
                              <m:r>
                                <a:rPr lang="en-US" sz="2400" b="0" i="1" smtClean="0">
                                  <a:latin typeface="Cambria Math" charset="0"/>
                                </a:rPr>
                                <m:t> </m:t>
                              </m:r>
                            </m:sup>
                            <m:e>
                              <m:r>
                                <a:rPr lang="en-US" sz="2400" b="0" i="1" smtClean="0">
                                  <a:latin typeface="Cambria Math" charset="0"/>
                                </a:rPr>
                                <m:t>𝐺</m:t>
                              </m:r>
                              <m:d>
                                <m:dPr>
                                  <m:ctrlPr>
                                    <a:rPr lang="en-US" sz="2400" b="0" i="1" smtClean="0">
                                      <a:latin typeface="Cambria Math"/>
                                    </a:rPr>
                                  </m:ctrlPr>
                                </m:dPr>
                                <m:e>
                                  <m:r>
                                    <a:rPr lang="en-US" sz="2400" b="1" i="0" smtClean="0">
                                      <a:latin typeface="Cambria Math" charset="0"/>
                                    </a:rPr>
                                    <m:t>𝐱</m:t>
                                  </m:r>
                                  <m:r>
                                    <a:rPr lang="en-US" sz="2400" b="0" i="1" smtClean="0">
                                      <a:latin typeface="Cambria Math" charset="0"/>
                                    </a:rPr>
                                    <m:t>−</m:t>
                                  </m:r>
                                  <m:r>
                                    <a:rPr lang="en-US" sz="2400" b="1" i="0" smtClean="0">
                                      <a:latin typeface="Cambria Math" charset="0"/>
                                    </a:rPr>
                                    <m:t>𝐲</m:t>
                                  </m:r>
                                  <m:r>
                                    <a:rPr lang="en-US" sz="2400" b="0" i="1" smtClean="0">
                                      <a:latin typeface="Cambria Math" charset="0"/>
                                    </a:rPr>
                                    <m:t>,</m:t>
                                  </m:r>
                                  <m:r>
                                    <a:rPr lang="en-US" sz="2400" b="0" i="1" smtClean="0">
                                      <a:latin typeface="Cambria Math" charset="0"/>
                                    </a:rPr>
                                    <m:t>𝑡</m:t>
                                  </m:r>
                                  <m:r>
                                    <a:rPr lang="en-US" sz="2400" b="0" i="1" smtClean="0">
                                      <a:latin typeface="Cambria Math" charset="0"/>
                                    </a:rPr>
                                    <m:t>−</m:t>
                                  </m:r>
                                  <m:r>
                                    <a:rPr lang="en-US" sz="2400" b="0" i="1" smtClean="0">
                                      <a:latin typeface="Cambria Math" charset="0"/>
                                    </a:rPr>
                                    <m:t>𝜏</m:t>
                                  </m:r>
                                </m:e>
                              </m:d>
                              <m:r>
                                <a:rPr lang="en-US" sz="2400" b="0" i="1" smtClean="0">
                                  <a:latin typeface="Cambria Math" charset="0"/>
                                </a:rPr>
                                <m:t>𝜇</m:t>
                              </m:r>
                              <m:d>
                                <m:dPr>
                                  <m:ctrlPr>
                                    <a:rPr lang="en-US" sz="2400" b="0" i="1" smtClean="0">
                                      <a:latin typeface="Cambria Math"/>
                                    </a:rPr>
                                  </m:ctrlPr>
                                </m:dPr>
                                <m:e>
                                  <m:r>
                                    <a:rPr lang="en-US" sz="2400" b="1" i="0" smtClean="0">
                                      <a:latin typeface="Cambria Math" charset="0"/>
                                    </a:rPr>
                                    <m:t>𝐲</m:t>
                                  </m:r>
                                  <m:r>
                                    <a:rPr lang="en-US" sz="2400" b="0" i="1" smtClean="0">
                                      <a:latin typeface="Cambria Math" charset="0"/>
                                    </a:rPr>
                                    <m:t>,</m:t>
                                  </m:r>
                                  <m:r>
                                    <a:rPr lang="en-US" sz="2400" b="0" i="1" smtClean="0">
                                      <a:latin typeface="Cambria Math" charset="0"/>
                                    </a:rPr>
                                    <m:t>𝜏</m:t>
                                  </m:r>
                                </m:e>
                              </m:d>
                              <m:r>
                                <a:rPr lang="en-US" sz="2400" b="0" i="1" smtClean="0">
                                  <a:latin typeface="Cambria Math" charset="0"/>
                                </a:rPr>
                                <m:t>𝑑</m:t>
                              </m:r>
                              <m:sSub>
                                <m:sSubPr>
                                  <m:ctrlPr>
                                    <a:rPr lang="en-US" sz="2400" b="0" i="1" smtClean="0">
                                      <a:latin typeface="Cambria Math"/>
                                    </a:rPr>
                                  </m:ctrlPr>
                                </m:sSubPr>
                                <m:e>
                                  <m:r>
                                    <a:rPr lang="en-US" sz="2400" b="0" i="1" smtClean="0">
                                      <a:latin typeface="Cambria Math" charset="0"/>
                                    </a:rPr>
                                    <m:t>𝑠</m:t>
                                  </m:r>
                                </m:e>
                                <m:sub>
                                  <m:r>
                                    <a:rPr lang="en-US" sz="2400" b="1" i="0" smtClean="0">
                                      <a:latin typeface="Cambria Math" charset="0"/>
                                    </a:rPr>
                                    <m:t>𝐲</m:t>
                                  </m:r>
                                </m:sub>
                              </m:sSub>
                              <m:r>
                                <a:rPr lang="en-US" sz="2400" b="0" i="1" smtClean="0">
                                  <a:latin typeface="Cambria Math" charset="0"/>
                                </a:rPr>
                                <m:t>𝑑</m:t>
                              </m:r>
                              <m:r>
                                <a:rPr lang="en-US" sz="2400" b="0" i="1" smtClean="0">
                                  <a:latin typeface="Cambria Math" charset="0"/>
                                </a:rPr>
                                <m:t>𝜏</m:t>
                              </m:r>
                            </m:e>
                          </m:nary>
                        </m:e>
                      </m:nary>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1760" y="3385953"/>
                <a:ext cx="7009035" cy="8259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336456" y="1907629"/>
                <a:ext cx="3419975" cy="9588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𝐺𝑟𝑒𝑒</m:t>
                      </m:r>
                      <m:sSup>
                        <m:sSupPr>
                          <m:ctrlPr>
                            <a:rPr lang="en-US" sz="2400" b="0" i="1" smtClean="0">
                              <a:latin typeface="Cambria Math"/>
                            </a:rPr>
                          </m:ctrlPr>
                        </m:sSupPr>
                        <m:e>
                          <m:r>
                            <a:rPr lang="en-US" sz="2400" b="0" i="1" smtClean="0">
                              <a:latin typeface="Cambria Math"/>
                            </a:rPr>
                            <m:t>𝑛</m:t>
                          </m:r>
                        </m:e>
                        <m:sup>
                          <m:r>
                            <a:rPr lang="en-US" sz="2400" b="0" i="1" smtClean="0">
                              <a:latin typeface="Cambria Math"/>
                            </a:rPr>
                            <m:t>′</m:t>
                          </m:r>
                        </m:sup>
                      </m:sSup>
                      <m:r>
                        <a:rPr lang="en-US" sz="2400" b="0" i="1" smtClean="0">
                          <a:latin typeface="Cambria Math"/>
                        </a:rPr>
                        <m:t>𝑠</m:t>
                      </m:r>
                      <m:r>
                        <a:rPr lang="en-US" sz="2400" b="0" i="1" smtClean="0">
                          <a:latin typeface="Cambria Math"/>
                        </a:rPr>
                        <m:t> </m:t>
                      </m:r>
                      <m:r>
                        <a:rPr lang="en-US" sz="2400" b="0" i="1" smtClean="0">
                          <a:latin typeface="Cambria Math"/>
                        </a:rPr>
                        <m:t>𝑓𝑢𝑛𝑐𝑡𝑖𝑜𝑛</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charset="0"/>
                        </a:rPr>
                        <m:t>𝐺</m:t>
                      </m:r>
                      <m:d>
                        <m:dPr>
                          <m:ctrlPr>
                            <a:rPr lang="en-US" sz="2400" b="0" i="1" smtClean="0">
                              <a:latin typeface="Cambria Math"/>
                            </a:rPr>
                          </m:ctrlPr>
                        </m:dPr>
                        <m:e>
                          <m:r>
                            <a:rPr lang="en-US" sz="2400" b="1" i="0" smtClean="0">
                              <a:latin typeface="Cambria Math" charset="0"/>
                            </a:rPr>
                            <m:t>𝐱</m:t>
                          </m:r>
                          <m:r>
                            <a:rPr lang="en-US" sz="2400" b="0" i="1" smtClean="0">
                              <a:latin typeface="Cambria Math" charset="0"/>
                            </a:rPr>
                            <m:t>,</m:t>
                          </m:r>
                          <m:r>
                            <a:rPr lang="en-US" sz="2400" b="0" i="1" smtClean="0">
                              <a:latin typeface="Cambria Math" charset="0"/>
                            </a:rPr>
                            <m:t>𝑡</m:t>
                          </m:r>
                        </m:e>
                      </m:d>
                      <m:r>
                        <a:rPr lang="en-US" sz="2400" b="0" i="1" smtClean="0">
                          <a:latin typeface="Cambria Math" charset="0"/>
                        </a:rPr>
                        <m:t>=</m:t>
                      </m:r>
                      <m:sSup>
                        <m:sSupPr>
                          <m:ctrlPr>
                            <a:rPr lang="en-US" sz="2400" b="0" i="1" smtClean="0">
                              <a:latin typeface="Cambria Math"/>
                            </a:rPr>
                          </m:ctrlPr>
                        </m:sSupPr>
                        <m:e>
                          <m:r>
                            <a:rPr lang="en-US" sz="2400" b="0" i="1" smtClean="0">
                              <a:latin typeface="Cambria Math" charset="0"/>
                            </a:rPr>
                            <m:t>(4</m:t>
                          </m:r>
                          <m:r>
                            <a:rPr lang="en-US" sz="2400" b="0" i="1" smtClean="0">
                              <a:latin typeface="Cambria Math" charset="0"/>
                            </a:rPr>
                            <m:t>𝜋𝜎</m:t>
                          </m:r>
                          <m:r>
                            <a:rPr lang="en-US" sz="2400" b="0" i="1" smtClean="0">
                              <a:latin typeface="Cambria Math" charset="0"/>
                            </a:rPr>
                            <m:t>𝑡</m:t>
                          </m:r>
                          <m:r>
                            <a:rPr lang="en-US" sz="2400" b="0" i="1" smtClean="0">
                              <a:latin typeface="Cambria Math" charset="0"/>
                            </a:rPr>
                            <m:t>)</m:t>
                          </m:r>
                        </m:e>
                        <m:sup>
                          <m:r>
                            <a:rPr lang="en-US" sz="2400" b="0" i="1" smtClean="0">
                              <a:latin typeface="Cambria Math"/>
                            </a:rPr>
                            <m:t>−</m:t>
                          </m:r>
                          <m:f>
                            <m:fPr>
                              <m:ctrlPr>
                                <a:rPr lang="en-US" sz="2400" b="0" i="1" smtClean="0">
                                  <a:latin typeface="Cambria Math"/>
                                </a:rPr>
                              </m:ctrlPr>
                            </m:fPr>
                            <m:num>
                              <m:r>
                                <a:rPr lang="en-US" sz="2400" b="0" i="1" smtClean="0">
                                  <a:latin typeface="Cambria Math"/>
                                </a:rPr>
                                <m:t>𝑑</m:t>
                              </m:r>
                            </m:num>
                            <m:den>
                              <m:r>
                                <a:rPr lang="en-US" sz="2400" b="0" i="1" smtClean="0">
                                  <a:latin typeface="Cambria Math"/>
                                </a:rPr>
                                <m:t>2</m:t>
                              </m:r>
                            </m:den>
                          </m:f>
                        </m:sup>
                      </m:sSup>
                      <m:sSup>
                        <m:sSupPr>
                          <m:ctrlPr>
                            <a:rPr lang="el-GR" sz="2400" b="0" i="1" smtClean="0">
                              <a:latin typeface="Cambria Math"/>
                            </a:rPr>
                          </m:ctrlPr>
                        </m:sSupPr>
                        <m:e>
                          <m:r>
                            <a:rPr lang="el-GR" sz="2400" b="0" i="1" smtClean="0">
                              <a:latin typeface="Cambria Math" charset="0"/>
                            </a:rPr>
                            <m:t>𝑒</m:t>
                          </m:r>
                        </m:e>
                        <m:sup>
                          <m:r>
                            <a:rPr lang="el-GR" sz="2400" b="0" i="1" smtClean="0">
                              <a:latin typeface="Cambria Math" charset="0"/>
                            </a:rPr>
                            <m:t>−</m:t>
                          </m:r>
                          <m:f>
                            <m:fPr>
                              <m:ctrlPr>
                                <a:rPr lang="el-GR" sz="2400" b="0" i="1" smtClean="0">
                                  <a:latin typeface="Cambria Math"/>
                                </a:rPr>
                              </m:ctrlPr>
                            </m:fPr>
                            <m:num>
                              <m:sSup>
                                <m:sSupPr>
                                  <m:ctrlPr>
                                    <a:rPr lang="el-GR" sz="2400" b="0" i="1" smtClean="0">
                                      <a:latin typeface="Cambria Math"/>
                                    </a:rPr>
                                  </m:ctrlPr>
                                </m:sSupPr>
                                <m:e>
                                  <m:d>
                                    <m:dPr>
                                      <m:begChr m:val="‖"/>
                                      <m:endChr m:val="‖"/>
                                      <m:ctrlPr>
                                        <a:rPr lang="el-GR" sz="2400" b="0" i="1" smtClean="0">
                                          <a:latin typeface="Cambria Math"/>
                                        </a:rPr>
                                      </m:ctrlPr>
                                    </m:dPr>
                                    <m:e>
                                      <m:r>
                                        <a:rPr lang="en-US" sz="2400" b="1" i="0" smtClean="0">
                                          <a:latin typeface="Cambria Math" charset="0"/>
                                        </a:rPr>
                                        <m:t>𝐱</m:t>
                                      </m:r>
                                    </m:e>
                                  </m:d>
                                </m:e>
                                <m:sup>
                                  <m:r>
                                    <a:rPr lang="en-US" sz="2400" b="0" i="1" smtClean="0">
                                      <a:latin typeface="Cambria Math" charset="0"/>
                                    </a:rPr>
                                    <m:t>2</m:t>
                                  </m:r>
                                </m:sup>
                              </m:sSup>
                            </m:num>
                            <m:den>
                              <m:r>
                                <a:rPr lang="en-US" sz="2400" b="0" i="1" smtClean="0">
                                  <a:latin typeface="Cambria Math" charset="0"/>
                                </a:rPr>
                                <m:t>4</m:t>
                              </m:r>
                              <m:r>
                                <a:rPr lang="en-US" sz="2400" b="0" i="1" smtClean="0">
                                  <a:latin typeface="Cambria Math"/>
                                </a:rPr>
                                <m:t>𝜎</m:t>
                              </m:r>
                              <m:r>
                                <a:rPr lang="en-US" sz="2400" b="0" i="1" smtClean="0">
                                  <a:latin typeface="Cambria Math" charset="0"/>
                                </a:rPr>
                                <m:t>𝑡</m:t>
                              </m:r>
                            </m:den>
                          </m:f>
                        </m:sup>
                      </m:sSup>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336456" y="1907629"/>
                <a:ext cx="3419975" cy="95885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7304" y="4390743"/>
                <a:ext cx="3654334" cy="4706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i="1" smtClean="0">
                              <a:latin typeface="Cambria Math"/>
                            </a:rPr>
                            <m:t>𝜎</m:t>
                          </m:r>
                        </m:num>
                        <m:den>
                          <m:r>
                            <a:rPr lang="en-US" b="0" i="1" smtClean="0">
                              <a:latin typeface="Cambria Math" charset="0"/>
                            </a:rPr>
                            <m:t>2</m:t>
                          </m:r>
                        </m:den>
                      </m:f>
                      <m:r>
                        <a:rPr lang="en-US" b="0" i="1" smtClean="0">
                          <a:latin typeface="Cambria Math" charset="0"/>
                        </a:rPr>
                        <m:t>𝜇</m:t>
                      </m:r>
                      <m:d>
                        <m:dPr>
                          <m:ctrlPr>
                            <a:rPr lang="en-US" b="0" i="1" smtClean="0">
                              <a:latin typeface="Cambria Math"/>
                            </a:rPr>
                          </m:ctrlPr>
                        </m:dPr>
                        <m:e>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r>
                            <a:rPr lang="en-US" b="0" i="1" smtClean="0">
                              <a:latin typeface="Cambria Math" charset="0"/>
                            </a:rPr>
                            <m:t>,</m:t>
                          </m:r>
                          <m:r>
                            <a:rPr lang="en-US" b="0" i="1" smtClean="0">
                              <a:latin typeface="Cambria Math" charset="0"/>
                            </a:rPr>
                            <m:t>𝑡</m:t>
                          </m:r>
                        </m:e>
                      </m:d>
                      <m:r>
                        <a:rPr lang="en-US" b="0" i="1" smtClean="0">
                          <a:latin typeface="Cambria Math" charset="0"/>
                        </a:rPr>
                        <m:t>+</m:t>
                      </m:r>
                      <m:r>
                        <a:rPr lang="en-US" b="0" i="1" smtClean="0">
                          <a:latin typeface="Cambria Math"/>
                        </a:rPr>
                        <m:t>𝜎</m:t>
                      </m:r>
                      <m:sSup>
                        <m:sSupPr>
                          <m:ctrlPr>
                            <a:rPr lang="en-US" b="0" i="1" smtClean="0">
                              <a:latin typeface="Cambria Math"/>
                            </a:rPr>
                          </m:ctrlPr>
                        </m:sSupPr>
                        <m:e>
                          <m:r>
                            <a:rPr lang="en-US" b="0" i="1" smtClean="0">
                              <a:latin typeface="Cambria Math" charset="0"/>
                            </a:rPr>
                            <m:t>𝐾</m:t>
                          </m:r>
                        </m:e>
                        <m:sup>
                          <m:r>
                            <a:rPr lang="en-US" b="0" i="1" smtClean="0">
                              <a:latin typeface="Cambria Math" charset="0"/>
                            </a:rPr>
                            <m:t>∗</m:t>
                          </m:r>
                        </m:sup>
                      </m:sSup>
                      <m:d>
                        <m:dPr>
                          <m:begChr m:val="["/>
                          <m:endChr m:val="]"/>
                          <m:ctrlPr>
                            <a:rPr lang="en-US" b="0" i="1" smtClean="0">
                              <a:latin typeface="Cambria Math"/>
                            </a:rPr>
                          </m:ctrlPr>
                        </m:dPr>
                        <m:e>
                          <m:r>
                            <a:rPr lang="en-US" b="0" i="1" smtClean="0">
                              <a:latin typeface="Cambria Math" charset="0"/>
                            </a:rPr>
                            <m:t>𝜇</m:t>
                          </m:r>
                        </m:e>
                      </m:d>
                      <m:d>
                        <m:dPr>
                          <m:ctrlPr>
                            <a:rPr lang="en-US" b="0" i="1" smtClean="0">
                              <a:latin typeface="Cambria Math"/>
                            </a:rPr>
                          </m:ctrlPr>
                        </m:dPr>
                        <m:e>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r>
                            <a:rPr lang="en-US" b="0" i="1" smtClean="0">
                              <a:latin typeface="Cambria Math" charset="0"/>
                            </a:rPr>
                            <m:t>,</m:t>
                          </m:r>
                          <m:r>
                            <a:rPr lang="en-US" b="0" i="1" smtClean="0">
                              <a:latin typeface="Cambria Math" charset="0"/>
                            </a:rPr>
                            <m:t>𝑡</m:t>
                          </m:r>
                        </m:e>
                      </m:d>
                      <m:r>
                        <a:rPr lang="en-US" b="0" i="1" smtClean="0">
                          <a:latin typeface="Cambria Math" charset="0"/>
                        </a:rPr>
                        <m:t>=</m:t>
                      </m:r>
                      <m:r>
                        <a:rPr lang="en-US" b="0" i="1" smtClean="0">
                          <a:latin typeface="Cambria Math" charset="0"/>
                        </a:rPr>
                        <m:t>𝑔</m:t>
                      </m:r>
                      <m:r>
                        <a:rPr lang="en-US" b="1" i="0" smtClean="0">
                          <a:latin typeface="Cambria Math" charset="0"/>
                        </a:rPr>
                        <m:t>(</m:t>
                      </m:r>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r>
                        <a:rPr lang="en-US" b="0" i="1" smtClean="0">
                          <a:latin typeface="Cambria Math" charset="0"/>
                        </a:rPr>
                        <m:t>,</m:t>
                      </m:r>
                      <m:r>
                        <a:rPr lang="en-US" b="0" i="1" smtClean="0">
                          <a:latin typeface="Cambria Math" charset="0"/>
                        </a:rPr>
                        <m:t>𝑡</m:t>
                      </m:r>
                      <m:r>
                        <a:rPr lang="en-US" b="0" i="1" smtClean="0">
                          <a:latin typeface="Cambria Math" charset="0"/>
                        </a:rPr>
                        <m: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77304" y="4390743"/>
                <a:ext cx="3654334" cy="470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237" y="5012912"/>
                <a:ext cx="5491888" cy="6194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charset="0"/>
                            </a:rPr>
                            <m:t>𝐾</m:t>
                          </m:r>
                        </m:e>
                        <m:sup>
                          <m:r>
                            <a:rPr lang="en-US" b="0" i="1" smtClean="0">
                              <a:latin typeface="Cambria Math" charset="0"/>
                            </a:rPr>
                            <m:t>∗</m:t>
                          </m:r>
                        </m:sup>
                      </m:sSup>
                      <m:d>
                        <m:dPr>
                          <m:begChr m:val="["/>
                          <m:endChr m:val="]"/>
                          <m:ctrlPr>
                            <a:rPr lang="en-US" i="1" smtClean="0">
                              <a:latin typeface="Cambria Math"/>
                            </a:rPr>
                          </m:ctrlPr>
                        </m:dPr>
                        <m:e>
                          <m:r>
                            <a:rPr lang="en-US" b="0" i="1" smtClean="0">
                              <a:latin typeface="Cambria Math" charset="0"/>
                            </a:rPr>
                            <m:t>𝜇</m:t>
                          </m:r>
                        </m:e>
                      </m:d>
                      <m:r>
                        <a:rPr lang="en-US" b="0" i="1" smtClean="0">
                          <a:latin typeface="Cambria Math" charset="0"/>
                        </a:rPr>
                        <m:t>(</m:t>
                      </m:r>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r>
                        <a:rPr lang="en-US" b="0" i="1" smtClean="0">
                          <a:latin typeface="Cambria Math" charset="0"/>
                        </a:rPr>
                        <m:t>,</m:t>
                      </m:r>
                      <m:r>
                        <a:rPr lang="en-US" b="0" i="1" smtClean="0">
                          <a:latin typeface="Cambria Math" charset="0"/>
                        </a:rPr>
                        <m:t>𝑡</m:t>
                      </m:r>
                      <m:r>
                        <a:rPr lang="en-US" b="0" i="1" smtClean="0">
                          <a:latin typeface="Cambria Math" charset="0"/>
                        </a:rPr>
                        <m:t>)</m:t>
                      </m:r>
                      <m:box>
                        <m:boxPr>
                          <m:ctrlPr>
                            <a:rPr lang="en-US" b="0" i="1" smtClean="0">
                              <a:latin typeface="Cambria Math"/>
                            </a:rPr>
                          </m:ctrlPr>
                        </m:boxPr>
                        <m:e>
                          <m:r>
                            <a:rPr lang="en-US" b="0" i="1" smtClean="0">
                              <a:latin typeface="Cambria Math" charset="0"/>
                            </a:rPr>
                            <m:t>≔</m:t>
                          </m:r>
                        </m:e>
                      </m:box>
                      <m:nary>
                        <m:naryPr>
                          <m:ctrlPr>
                            <a:rPr lang="en-US" b="0" i="1" smtClean="0">
                              <a:latin typeface="Cambria Math"/>
                            </a:rPr>
                          </m:ctrlPr>
                        </m:naryPr>
                        <m:sub>
                          <m:r>
                            <m:rPr>
                              <m:brk m:alnAt="23"/>
                            </m:rPr>
                            <a:rPr lang="en-US" b="0" i="1" smtClean="0">
                              <a:latin typeface="Cambria Math" charset="0"/>
                            </a:rPr>
                            <m:t>0</m:t>
                          </m:r>
                        </m:sub>
                        <m:sup>
                          <m:r>
                            <a:rPr lang="en-US" b="0" i="1" smtClean="0">
                              <a:latin typeface="Cambria Math" charset="0"/>
                            </a:rPr>
                            <m:t>𝑡</m:t>
                          </m:r>
                        </m:sup>
                        <m:e>
                          <m:nary>
                            <m:naryPr>
                              <m:ctrlPr>
                                <a:rPr lang="en-US" b="0" i="1" smtClean="0">
                                  <a:latin typeface="Cambria Math"/>
                                </a:rPr>
                              </m:ctrlPr>
                            </m:naryPr>
                            <m:sub>
                              <m:r>
                                <m:rPr>
                                  <m:sty m:val="p"/>
                                </m:rPr>
                                <a:rPr lang="en-US" b="0" i="0" smtClean="0">
                                  <a:latin typeface="Cambria Math" charset="0"/>
                                </a:rPr>
                                <m:t>Γ</m:t>
                              </m:r>
                            </m:sub>
                            <m:sup>
                              <m:r>
                                <a:rPr lang="en-US" b="0" i="1" smtClean="0">
                                  <a:latin typeface="Cambria Math" charset="0"/>
                                </a:rPr>
                                <m:t> </m:t>
                              </m:r>
                            </m:sup>
                            <m:e>
                              <m:f>
                                <m:fPr>
                                  <m:ctrlPr>
                                    <a:rPr lang="en-US" b="0" i="1" smtClean="0">
                                      <a:latin typeface="Cambria Math"/>
                                    </a:rPr>
                                  </m:ctrlPr>
                                </m:fPr>
                                <m:num>
                                  <m:r>
                                    <a:rPr lang="en-US" b="0" i="1" smtClean="0">
                                      <a:latin typeface="Cambria Math" charset="0"/>
                                    </a:rPr>
                                    <m:t>𝜕</m:t>
                                  </m:r>
                                </m:num>
                                <m:den>
                                  <m:r>
                                    <a:rPr lang="en-US" b="0" i="1" smtClean="0">
                                      <a:latin typeface="Cambria Math" charset="0"/>
                                    </a:rPr>
                                    <m:t>𝜕</m:t>
                                  </m:r>
                                  <m:sSub>
                                    <m:sSubPr>
                                      <m:ctrlPr>
                                        <a:rPr lang="en-US" b="0" i="1" smtClean="0">
                                          <a:latin typeface="Cambria Math"/>
                                        </a:rPr>
                                      </m:ctrlPr>
                                    </m:sSubPr>
                                    <m:e>
                                      <m:r>
                                        <a:rPr lang="en-US" b="0" i="1" smtClean="0">
                                          <a:latin typeface="Cambria Math" charset="0"/>
                                        </a:rPr>
                                        <m:t>𝑛</m:t>
                                      </m:r>
                                    </m:e>
                                    <m:sub>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sub>
                                  </m:sSub>
                                </m:den>
                              </m:f>
                              <m:r>
                                <a:rPr lang="en-US" b="0" i="1" smtClean="0">
                                  <a:latin typeface="Cambria Math" charset="0"/>
                                </a:rPr>
                                <m:t>𝐺</m:t>
                              </m:r>
                              <m:d>
                                <m:dPr>
                                  <m:ctrlPr>
                                    <a:rPr lang="en-US" b="0" i="1" smtClean="0">
                                      <a:latin typeface="Cambria Math"/>
                                    </a:rPr>
                                  </m:ctrlPr>
                                </m:dPr>
                                <m:e>
                                  <m:sSup>
                                    <m:sSupPr>
                                      <m:ctrlPr>
                                        <a:rPr lang="en-US" b="1" i="1" smtClean="0">
                                          <a:latin typeface="Cambria Math"/>
                                        </a:rPr>
                                      </m:ctrlPr>
                                    </m:sSupPr>
                                    <m:e>
                                      <m:r>
                                        <a:rPr lang="en-US" b="1" i="0" smtClean="0">
                                          <a:latin typeface="Cambria Math" charset="0"/>
                                        </a:rPr>
                                        <m:t>𝐱</m:t>
                                      </m:r>
                                    </m:e>
                                    <m:sup>
                                      <m:r>
                                        <a:rPr lang="en-US" b="1" i="0" smtClean="0">
                                          <a:latin typeface="Cambria Math" charset="0"/>
                                        </a:rPr>
                                        <m:t>𝟎</m:t>
                                      </m:r>
                                    </m:sup>
                                  </m:sSup>
                                  <m:r>
                                    <a:rPr lang="en-US" b="0" i="1" smtClean="0">
                                      <a:latin typeface="Cambria Math" charset="0"/>
                                    </a:rPr>
                                    <m:t>−</m:t>
                                  </m:r>
                                  <m:r>
                                    <a:rPr lang="en-US" b="1" i="0" smtClean="0">
                                      <a:latin typeface="Cambria Math" charset="0"/>
                                    </a:rPr>
                                    <m:t>𝐲</m:t>
                                  </m:r>
                                  <m:r>
                                    <a:rPr lang="en-US" b="0" i="1" smtClean="0">
                                      <a:latin typeface="Cambria Math" charset="0"/>
                                    </a:rPr>
                                    <m:t>,</m:t>
                                  </m:r>
                                  <m:r>
                                    <a:rPr lang="en-US" b="0" i="1" smtClean="0">
                                      <a:latin typeface="Cambria Math" charset="0"/>
                                    </a:rPr>
                                    <m:t>𝑡</m:t>
                                  </m:r>
                                  <m:r>
                                    <a:rPr lang="en-US" b="0" i="1" smtClean="0">
                                      <a:latin typeface="Cambria Math" charset="0"/>
                                    </a:rPr>
                                    <m:t>−</m:t>
                                  </m:r>
                                  <m:r>
                                    <a:rPr lang="en-US" b="0" i="1" smtClean="0">
                                      <a:latin typeface="Cambria Math" charset="0"/>
                                    </a:rPr>
                                    <m:t>𝜏</m:t>
                                  </m:r>
                                </m:e>
                              </m:d>
                              <m:r>
                                <a:rPr lang="en-US" b="0" i="1" smtClean="0">
                                  <a:latin typeface="Cambria Math" charset="0"/>
                                </a:rPr>
                                <m:t>𝜇</m:t>
                              </m:r>
                              <m:d>
                                <m:dPr>
                                  <m:ctrlPr>
                                    <a:rPr lang="en-US" b="0" i="1" smtClean="0">
                                      <a:latin typeface="Cambria Math"/>
                                    </a:rPr>
                                  </m:ctrlPr>
                                </m:dPr>
                                <m:e>
                                  <m:r>
                                    <a:rPr lang="en-US" b="1" i="0" smtClean="0">
                                      <a:latin typeface="Cambria Math" charset="0"/>
                                    </a:rPr>
                                    <m:t>𝐲</m:t>
                                  </m:r>
                                  <m:r>
                                    <a:rPr lang="en-US" b="0" i="1" smtClean="0">
                                      <a:latin typeface="Cambria Math" charset="0"/>
                                    </a:rPr>
                                    <m:t>,</m:t>
                                  </m:r>
                                  <m:r>
                                    <a:rPr lang="en-US" b="0" i="1" smtClean="0">
                                      <a:latin typeface="Cambria Math" charset="0"/>
                                    </a:rPr>
                                    <m:t>𝜏</m:t>
                                  </m:r>
                                </m:e>
                              </m:d>
                              <m:r>
                                <a:rPr lang="en-US" b="0" i="1" smtClean="0">
                                  <a:latin typeface="Cambria Math" charset="0"/>
                                </a:rPr>
                                <m:t>𝑑</m:t>
                              </m:r>
                              <m:sSub>
                                <m:sSubPr>
                                  <m:ctrlPr>
                                    <a:rPr lang="en-US" b="0" i="1" smtClean="0">
                                      <a:latin typeface="Cambria Math"/>
                                    </a:rPr>
                                  </m:ctrlPr>
                                </m:sSubPr>
                                <m:e>
                                  <m:r>
                                    <a:rPr lang="en-US" b="0" i="1" smtClean="0">
                                      <a:latin typeface="Cambria Math" charset="0"/>
                                    </a:rPr>
                                    <m:t>𝑠</m:t>
                                  </m:r>
                                </m:e>
                                <m:sub>
                                  <m:r>
                                    <a:rPr lang="en-US" b="1" i="0" smtClean="0">
                                      <a:latin typeface="Cambria Math" charset="0"/>
                                    </a:rPr>
                                    <m:t>𝐲</m:t>
                                  </m:r>
                                </m:sub>
                              </m:sSub>
                              <m:r>
                                <a:rPr lang="en-US" b="0" i="1" smtClean="0">
                                  <a:latin typeface="Cambria Math" charset="0"/>
                                </a:rPr>
                                <m:t>𝑑</m:t>
                              </m:r>
                              <m:r>
                                <a:rPr lang="en-US" b="0" i="1" smtClean="0">
                                  <a:latin typeface="Cambria Math" charset="0"/>
                                </a:rPr>
                                <m:t>𝜏</m:t>
                              </m:r>
                            </m:e>
                          </m:nary>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5237" y="5012912"/>
                <a:ext cx="5491888" cy="61940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00" y="5922931"/>
                <a:ext cx="7284511" cy="846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𝑝</m:t>
                          </m:r>
                        </m:e>
                        <m:sub>
                          <m:r>
                            <a:rPr lang="en-US" sz="2400" b="0" i="1" smtClean="0">
                              <a:latin typeface="Cambria Math"/>
                            </a:rPr>
                            <m:t>11</m:t>
                          </m:r>
                        </m:sub>
                      </m:sSub>
                      <m:d>
                        <m:dPr>
                          <m:ctrlPr>
                            <a:rPr lang="en-US" sz="2400" b="0" i="1" smtClean="0">
                              <a:latin typeface="Cambria Math"/>
                            </a:rPr>
                          </m:ctrlPr>
                        </m:dPr>
                        <m:e>
                          <m:r>
                            <a:rPr lang="en-US" sz="2400" b="0" i="1" smtClean="0">
                              <a:latin typeface="Cambria Math"/>
                            </a:rPr>
                            <m:t>𝑡</m:t>
                          </m:r>
                        </m:e>
                      </m:d>
                      <m:r>
                        <a:rPr lang="en-US" sz="2400" i="1">
                          <a:latin typeface="Cambria Math"/>
                        </a:rPr>
                        <m:t>≔ </m:t>
                      </m:r>
                      <m:f>
                        <m:fPr>
                          <m:ctrlPr>
                            <a:rPr lang="en-US" sz="2400" i="1">
                              <a:latin typeface="Cambria Math"/>
                            </a:rPr>
                          </m:ctrlPr>
                        </m:fPr>
                        <m:num>
                          <m:r>
                            <a:rPr lang="en-US" sz="2400" i="1">
                              <a:latin typeface="Cambria Math"/>
                            </a:rPr>
                            <m:t>1</m:t>
                          </m:r>
                        </m:num>
                        <m:den>
                          <m:d>
                            <m:dPr>
                              <m:begChr m:val="|"/>
                              <m:endChr m:val="|"/>
                              <m:ctrlPr>
                                <a:rPr lang="en-US" sz="2400" i="1">
                                  <a:latin typeface="Cambria Math"/>
                                </a:rPr>
                              </m:ctrlPr>
                            </m:dPr>
                            <m:e>
                              <m:r>
                                <a:rPr lang="en-US" sz="2400" i="1">
                                  <a:latin typeface="Cambria Math"/>
                                </a:rPr>
                                <m:t>𝑌</m:t>
                              </m:r>
                            </m:e>
                          </m:d>
                        </m:den>
                      </m:f>
                      <m:nary>
                        <m:naryPr>
                          <m:ctrlPr>
                            <a:rPr lang="en-US" sz="2400" i="1">
                              <a:latin typeface="Cambria Math"/>
                            </a:rPr>
                          </m:ctrlPr>
                        </m:naryPr>
                        <m:sub>
                          <m:r>
                            <a:rPr lang="en-US" sz="2400" i="1">
                              <a:latin typeface="Cambria Math"/>
                            </a:rPr>
                            <m:t>𝑌</m:t>
                          </m:r>
                        </m:sub>
                        <m:sup>
                          <m:r>
                            <a:rPr lang="en-US" sz="2400" i="1">
                              <a:latin typeface="Cambria Math" charset="0"/>
                            </a:rPr>
                            <m:t> </m:t>
                          </m:r>
                        </m:sup>
                        <m:e>
                          <m:f>
                            <m:fPr>
                              <m:ctrlPr>
                                <a:rPr lang="en-US" sz="2400" i="1">
                                  <a:latin typeface="Cambria Math"/>
                                </a:rPr>
                              </m:ctrlPr>
                            </m:fPr>
                            <m:num>
                              <m:r>
                                <a:rPr lang="en-US" sz="2400" i="1">
                                  <a:latin typeface="Cambria Math" charset="0"/>
                                </a:rPr>
                                <m:t>𝜕</m:t>
                              </m:r>
                            </m:num>
                            <m:den>
                              <m:r>
                                <a:rPr lang="en-US" sz="2400" i="1">
                                  <a:latin typeface="Cambria Math" charset="0"/>
                                </a:rPr>
                                <m:t>𝜕</m:t>
                              </m:r>
                              <m:r>
                                <a:rPr lang="en-US" sz="2400" b="0" i="1" smtClean="0">
                                  <a:latin typeface="Cambria Math"/>
                                </a:rPr>
                                <m:t>𝑥</m:t>
                              </m:r>
                            </m:den>
                          </m:f>
                        </m:e>
                      </m:nary>
                      <m:sSubSup>
                        <m:sSubSupPr>
                          <m:ctrlPr>
                            <a:rPr lang="en-US" sz="2400" i="1">
                              <a:latin typeface="Cambria Math"/>
                            </a:rPr>
                          </m:ctrlPr>
                        </m:sSubSupPr>
                        <m:e>
                          <m:r>
                            <a:rPr lang="en-US" sz="2400" i="1">
                              <a:latin typeface="Cambria Math" charset="0"/>
                            </a:rPr>
                            <m:t>𝜔</m:t>
                          </m:r>
                        </m:e>
                        <m:sub>
                          <m:r>
                            <a:rPr lang="en-US" sz="2400" i="1">
                              <a:latin typeface="Cambria Math"/>
                            </a:rPr>
                            <m:t>𝑙</m:t>
                          </m:r>
                        </m:sub>
                        <m:sup/>
                      </m:sSubSup>
                      <m:r>
                        <a:rPr lang="en-US" sz="2400" i="1">
                          <a:latin typeface="Cambria Math"/>
                        </a:rPr>
                        <m:t>(</m:t>
                      </m:r>
                      <m:r>
                        <a:rPr lang="en-US" sz="2400" b="0" i="1" smtClean="0">
                          <a:latin typeface="Cambria Math"/>
                        </a:rPr>
                        <m:t>⋅</m:t>
                      </m:r>
                      <m:r>
                        <a:rPr lang="en-US" sz="2400" i="1">
                          <a:latin typeface="Cambria Math"/>
                        </a:rPr>
                        <m:t>,</m:t>
                      </m:r>
                      <m:r>
                        <a:rPr lang="en-US" sz="2400" i="1">
                          <a:latin typeface="Cambria Math"/>
                        </a:rPr>
                        <m:t>𝑡</m:t>
                      </m:r>
                      <m:r>
                        <a:rPr lang="en-US" sz="2400" i="1">
                          <a:latin typeface="Cambria Math"/>
                        </a:rPr>
                        <m:t>)</m:t>
                      </m:r>
                      <m:r>
                        <a:rPr lang="en-US" sz="2800" b="0" i="1" smtClean="0">
                          <a:latin typeface="Cambria Math"/>
                        </a:rPr>
                        <m:t>≈</m:t>
                      </m:r>
                      <m:f>
                        <m:fPr>
                          <m:ctrlPr>
                            <a:rPr lang="en-US" sz="2800" i="1">
                              <a:latin typeface="Cambria Math"/>
                            </a:rPr>
                          </m:ctrlPr>
                        </m:fPr>
                        <m:num>
                          <m:r>
                            <a:rPr lang="en-US" sz="2800" i="1">
                              <a:latin typeface="Cambria Math" charset="0"/>
                            </a:rPr>
                            <m:t>4</m:t>
                          </m:r>
                        </m:num>
                        <m:den>
                          <m:r>
                            <a:rPr lang="en-US" sz="2800" i="1">
                              <a:latin typeface="Cambria Math" charset="0"/>
                            </a:rPr>
                            <m:t>3</m:t>
                          </m:r>
                          <m:rad>
                            <m:radPr>
                              <m:degHide m:val="on"/>
                              <m:ctrlPr>
                                <a:rPr lang="en-US" sz="2800" i="1">
                                  <a:latin typeface="Cambria Math"/>
                                </a:rPr>
                              </m:ctrlPr>
                            </m:radPr>
                            <m:deg/>
                            <m:e>
                              <m:r>
                                <a:rPr lang="en-US" sz="2800" i="1">
                                  <a:latin typeface="Cambria Math" charset="0"/>
                                </a:rPr>
                                <m:t>𝜋</m:t>
                              </m:r>
                            </m:e>
                          </m:rad>
                        </m:den>
                      </m:f>
                      <m:rad>
                        <m:radPr>
                          <m:degHide m:val="on"/>
                          <m:ctrlPr>
                            <a:rPr lang="en-US" sz="2800" i="1">
                              <a:latin typeface="Cambria Math"/>
                            </a:rPr>
                          </m:ctrlPr>
                        </m:radPr>
                        <m:deg/>
                        <m:e>
                          <m:r>
                            <a:rPr lang="en-US" sz="2800" i="1">
                              <a:latin typeface="Cambria Math"/>
                            </a:rPr>
                            <m:t>𝜎</m:t>
                          </m:r>
                        </m:e>
                      </m:rad>
                      <m:sSup>
                        <m:sSupPr>
                          <m:ctrlPr>
                            <a:rPr lang="en-US" sz="2800" i="1">
                              <a:latin typeface="Cambria Math"/>
                            </a:rPr>
                          </m:ctrlPr>
                        </m:sSupPr>
                        <m:e>
                          <m:f>
                            <m:fPr>
                              <m:ctrlPr>
                                <a:rPr lang="en-US" sz="2800" b="0" i="1" smtClean="0">
                                  <a:latin typeface="Cambria Math"/>
                                </a:rPr>
                              </m:ctrlPr>
                            </m:fPr>
                            <m:num>
                              <m:r>
                                <a:rPr lang="en-US" sz="2800" i="1">
                                  <a:latin typeface="Cambria Math"/>
                                </a:rPr>
                                <m:t>𝑆</m:t>
                              </m:r>
                              <m:sSub>
                                <m:sSubPr>
                                  <m:ctrlPr>
                                    <a:rPr lang="en-US" sz="2800" i="1">
                                      <a:latin typeface="Cambria Math"/>
                                    </a:rPr>
                                  </m:ctrlPr>
                                </m:sSubPr>
                                <m:e>
                                  <m:r>
                                    <a:rPr lang="en-US" sz="2800" i="1">
                                      <a:latin typeface="Cambria Math"/>
                                    </a:rPr>
                                    <m:t>𝐴</m:t>
                                  </m:r>
                                </m:e>
                                <m:sub>
                                  <m:r>
                                    <a:rPr lang="en-US" sz="2800" i="1">
                                      <a:latin typeface="Cambria Math"/>
                                    </a:rPr>
                                    <m:t>𝑥</m:t>
                                  </m:r>
                                </m:sub>
                              </m:sSub>
                            </m:num>
                            <m:den>
                              <m:r>
                                <a:rPr lang="en-US" sz="2800" b="0" i="1" smtClean="0">
                                  <a:latin typeface="Cambria Math"/>
                                </a:rPr>
                                <m:t>𝑉𝑂𝐿</m:t>
                              </m:r>
                            </m:den>
                          </m:f>
                          <m:r>
                            <a:rPr lang="en-US" sz="2800" i="1">
                              <a:latin typeface="Cambria Math" charset="0"/>
                            </a:rPr>
                            <m:t>𝑡</m:t>
                          </m:r>
                        </m:e>
                        <m:sup>
                          <m:f>
                            <m:fPr>
                              <m:type m:val="skw"/>
                              <m:ctrlPr>
                                <a:rPr lang="en-US" sz="2800" i="1">
                                  <a:latin typeface="Cambria Math"/>
                                </a:rPr>
                              </m:ctrlPr>
                            </m:fPr>
                            <m:num>
                              <m:r>
                                <a:rPr lang="en-US" sz="2800" i="1">
                                  <a:latin typeface="Cambria Math" charset="0"/>
                                </a:rPr>
                                <m:t>3</m:t>
                              </m:r>
                            </m:num>
                            <m:den>
                              <m:r>
                                <a:rPr lang="en-US" sz="2800" i="1">
                                  <a:latin typeface="Cambria Math" charset="0"/>
                                </a:rPr>
                                <m:t>2</m:t>
                              </m:r>
                            </m:den>
                          </m:f>
                        </m:sup>
                      </m:sSup>
                    </m:oMath>
                  </m:oMathPara>
                </a14:m>
                <a:endParaRPr lang="en-US" sz="2800" b="0" i="0" dirty="0" smtClean="0">
                  <a:latin typeface="Cambria Math"/>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9000" y="5922931"/>
                <a:ext cx="7284511" cy="84683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itle 11"/>
              <p:cNvSpPr>
                <a:spLocks noGrp="1"/>
              </p:cNvSpPr>
              <p:nvPr>
                <p:ph type="title"/>
              </p:nvPr>
            </p:nvSpPr>
            <p:spPr>
              <a:xfrm>
                <a:off x="350022" y="827509"/>
                <a:ext cx="8694539" cy="761467"/>
              </a:xfrm>
            </p:spPr>
            <p:txBody>
              <a:bodyPr>
                <a:normAutofit/>
              </a:bodyPr>
              <a:lstStyle/>
              <a:p>
                <a:r>
                  <a:rPr lang="en-US" sz="2800" dirty="0" smtClean="0">
                    <a:solidFill>
                      <a:srgbClr val="FF0000"/>
                    </a:solidFill>
                  </a:rPr>
                  <a:t>First Pulse: </a:t>
                </a:r>
                <a14:m>
                  <m:oMath xmlns:m="http://schemas.openxmlformats.org/officeDocument/2006/math">
                    <m:r>
                      <a:rPr lang="en-US" sz="2800" b="0" i="1" smtClean="0">
                        <a:solidFill>
                          <a:srgbClr val="FF0000"/>
                        </a:solidFill>
                        <a:latin typeface="Cambria Math"/>
                      </a:rPr>
                      <m:t>𝑡</m:t>
                    </m:r>
                    <m:r>
                      <a:rPr lang="en-US" sz="2800" b="0" i="1" smtClean="0">
                        <a:solidFill>
                          <a:srgbClr val="FF0000"/>
                        </a:solidFill>
                        <a:latin typeface="Cambria Math"/>
                      </a:rPr>
                      <m:t>∈</m:t>
                    </m:r>
                    <m:d>
                      <m:dPr>
                        <m:begChr m:val="["/>
                        <m:endChr m:val="]"/>
                        <m:ctrlPr>
                          <a:rPr lang="en-US" sz="2800" b="0" i="1" smtClean="0">
                            <a:solidFill>
                              <a:srgbClr val="FF0000"/>
                            </a:solidFill>
                            <a:latin typeface="Cambria Math"/>
                          </a:rPr>
                        </m:ctrlPr>
                      </m:dPr>
                      <m:e>
                        <m:r>
                          <a:rPr lang="en-US" sz="2800" b="0" i="1" smtClean="0">
                            <a:solidFill>
                              <a:srgbClr val="FF0000"/>
                            </a:solidFill>
                            <a:latin typeface="Cambria Math"/>
                          </a:rPr>
                          <m:t>0,</m:t>
                        </m:r>
                        <m:r>
                          <a:rPr lang="en-US" sz="2800" b="0" i="1" smtClean="0">
                            <a:solidFill>
                              <a:srgbClr val="FF0000"/>
                            </a:solidFill>
                            <a:latin typeface="Cambria Math"/>
                          </a:rPr>
                          <m:t>𝛿</m:t>
                        </m:r>
                      </m:e>
                    </m:d>
                    <m:r>
                      <a:rPr lang="en-US" sz="2800" b="0" i="1" smtClean="0">
                        <a:solidFill>
                          <a:srgbClr val="FF0000"/>
                        </a:solidFill>
                        <a:latin typeface="Cambria Math"/>
                      </a:rPr>
                      <m:t>, </m:t>
                    </m:r>
                  </m:oMath>
                </a14:m>
                <a:r>
                  <a:rPr lang="en-US" sz="2800" dirty="0" smtClean="0">
                    <a:solidFill>
                      <a:srgbClr val="FF0000"/>
                    </a:solidFill>
                  </a:rPr>
                  <a:t>single layer potential</a:t>
                </a:r>
                <a:endParaRPr lang="en-US" sz="2800" dirty="0">
                  <a:solidFill>
                    <a:srgbClr val="FF0000"/>
                  </a:solidFill>
                </a:endParaRPr>
              </a:p>
            </p:txBody>
          </p:sp>
        </mc:Choice>
        <mc:Fallback xmlns="">
          <p:sp>
            <p:nvSpPr>
              <p:cNvPr id="12" name="Title 11"/>
              <p:cNvSpPr>
                <a:spLocks noGrp="1" noRot="1" noChangeAspect="1" noMove="1" noResize="1" noEditPoints="1" noAdjustHandles="1" noChangeArrowheads="1" noChangeShapeType="1" noTextEdit="1"/>
              </p:cNvSpPr>
              <p:nvPr>
                <p:ph type="title"/>
              </p:nvPr>
            </p:nvSpPr>
            <p:spPr>
              <a:xfrm>
                <a:off x="350022" y="827509"/>
                <a:ext cx="8694539" cy="761467"/>
              </a:xfrm>
              <a:blipFill rotWithShape="1">
                <a:blip r:embed="rId9"/>
                <a:stretch>
                  <a:fillRect t="-13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7272560" y="5868069"/>
                <a:ext cx="2403287" cy="869084"/>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b>
                            <m:sSubPr>
                              <m:ctrlPr>
                                <a:rPr lang="en-US" sz="2400" i="1" smtClean="0">
                                  <a:latin typeface="Cambria Math"/>
                                </a:rPr>
                              </m:ctrlPr>
                            </m:sSubPr>
                            <m:e>
                              <m:r>
                                <a:rPr lang="en-US" sz="2400" i="1">
                                  <a:latin typeface="Cambria Math"/>
                                </a:rPr>
                                <m:t>𝑆𝐴</m:t>
                              </m:r>
                            </m:e>
                            <m:sub>
                              <m:r>
                                <a:rPr lang="en-US" sz="2400" i="1">
                                  <a:latin typeface="Cambria Math"/>
                                </a:rPr>
                                <m:t>𝑥</m:t>
                              </m:r>
                            </m:sub>
                          </m:sSub>
                        </m:num>
                        <m:den>
                          <m:r>
                            <a:rPr lang="en-US" sz="2400" b="0" i="1" smtClean="0">
                              <a:latin typeface="Cambria Math"/>
                            </a:rPr>
                            <m:t>𝑉𝑂𝐿</m:t>
                          </m:r>
                        </m:den>
                      </m:f>
                      <m:r>
                        <a:rPr lang="en-US" sz="240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m:t>
                          </m:r>
                          <m:r>
                            <a:rPr lang="en-US" sz="2400" b="0" i="1" smtClean="0">
                              <a:latin typeface="Cambria Math"/>
                            </a:rPr>
                            <m:t>𝑌</m:t>
                          </m:r>
                          <m:r>
                            <a:rPr lang="en-US" sz="2400" b="0" i="1" smtClean="0">
                              <a:latin typeface="Cambria Math"/>
                            </a:rPr>
                            <m:t>|</m:t>
                          </m:r>
                        </m:den>
                      </m:f>
                      <m:nary>
                        <m:naryPr>
                          <m:supHide m:val="on"/>
                          <m:ctrlPr>
                            <a:rPr lang="en-US" sz="2400" i="1">
                              <a:latin typeface="Cambria Math"/>
                            </a:rPr>
                          </m:ctrlPr>
                        </m:naryPr>
                        <m:sub>
                          <m:r>
                            <m:rPr>
                              <m:sty m:val="p"/>
                            </m:rPr>
                            <a:rPr lang="en-US" sz="2400">
                              <a:latin typeface="Cambria Math"/>
                            </a:rPr>
                            <m:t>Γ</m:t>
                          </m:r>
                        </m:sub>
                        <m:sup/>
                        <m:e>
                          <m:sSubSup>
                            <m:sSubSupPr>
                              <m:ctrlPr>
                                <a:rPr lang="en-US" sz="2400" i="1">
                                  <a:latin typeface="Cambria Math"/>
                                </a:rPr>
                              </m:ctrlPr>
                            </m:sSubSupPr>
                            <m:e>
                              <m:r>
                                <a:rPr lang="en-US" sz="2400" i="1">
                                  <a:latin typeface="Cambria Math"/>
                                </a:rPr>
                                <m:t>𝑛</m:t>
                              </m:r>
                            </m:e>
                            <m:sub>
                              <m:r>
                                <a:rPr lang="en-US" sz="2400" i="1">
                                  <a:latin typeface="Cambria Math"/>
                                </a:rPr>
                                <m:t>𝑥</m:t>
                              </m:r>
                            </m:sub>
                            <m:sup>
                              <m:r>
                                <a:rPr lang="en-US" sz="2400" i="1">
                                  <a:latin typeface="Cambria Math"/>
                                </a:rPr>
                                <m:t>2</m:t>
                              </m:r>
                            </m:sup>
                          </m:sSubSup>
                          <m:r>
                            <a:rPr lang="en-US" sz="2400" i="1">
                              <a:latin typeface="Cambria Math"/>
                            </a:rPr>
                            <m:t> </m:t>
                          </m:r>
                        </m:e>
                      </m:nary>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7272560" y="5868069"/>
                <a:ext cx="2403287" cy="869084"/>
              </a:xfrm>
              <a:prstGeom prst="rect">
                <a:avLst/>
              </a:prstGeom>
              <a:blipFill rotWithShape="1">
                <a:blip r:embed="rId10"/>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6896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431800" y="1403573"/>
                <a:ext cx="5630900" cy="17910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smtClean="0">
                                  <a:latin typeface="Cambria Math"/>
                                </a:rPr>
                              </m:ctrlPr>
                            </m:eqArrPr>
                            <m:e>
                              <m:f>
                                <m:fPr>
                                  <m:ctrlPr>
                                    <a:rPr lang="en-US" sz="2400" i="1" smtClean="0">
                                      <a:latin typeface="Cambria Math"/>
                                    </a:rPr>
                                  </m:ctrlPr>
                                </m:fPr>
                                <m:num>
                                  <m:r>
                                    <a:rPr lang="en-US" sz="2400" i="1" smtClean="0">
                                      <a:latin typeface="Cambria Math" charset="0"/>
                                    </a:rPr>
                                    <m:t>𝜕</m:t>
                                  </m:r>
                                </m:num>
                                <m:den>
                                  <m:r>
                                    <a:rPr lang="en-US" sz="2400" i="1" smtClean="0">
                                      <a:latin typeface="Cambria Math" charset="0"/>
                                    </a:rPr>
                                    <m:t>𝜕</m:t>
                                  </m:r>
                                  <m:r>
                                    <a:rPr lang="en-US" sz="2400" b="0" i="1" smtClean="0">
                                      <a:latin typeface="Cambria Math" charset="0"/>
                                    </a:rPr>
                                    <m:t>𝑡</m:t>
                                  </m:r>
                                </m:den>
                              </m:f>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r>
                                <a:rPr lang="en-US" sz="2400" b="0" i="1" smtClean="0">
                                  <a:latin typeface="Cambria Math" charset="0"/>
                                </a:rPr>
                                <m:t>−</m:t>
                              </m:r>
                              <m:r>
                                <a:rPr lang="en-US" sz="2400" b="0" i="1" smtClean="0">
                                  <a:latin typeface="Cambria Math" charset="0"/>
                                </a:rPr>
                                <m:t>𝑑𝑖𝑣</m:t>
                              </m:r>
                              <m:d>
                                <m:dPr>
                                  <m:ctrlPr>
                                    <a:rPr lang="en-US" sz="2400" b="0" i="1" smtClean="0">
                                      <a:latin typeface="Cambria Math"/>
                                    </a:rPr>
                                  </m:ctrlPr>
                                </m:dPr>
                                <m:e>
                                  <m:sSub>
                                    <m:sSubPr>
                                      <m:ctrlPr>
                                        <a:rPr lang="en-US" sz="2400" b="0" i="1" smtClean="0">
                                          <a:latin typeface="Cambria Math"/>
                                        </a:rPr>
                                      </m:ctrlPr>
                                    </m:sSubPr>
                                    <m:e>
                                      <m:r>
                                        <a:rPr lang="en-US" sz="2400" b="0" i="1" smtClean="0">
                                          <a:latin typeface="Cambria Math" charset="0"/>
                                        </a:rPr>
                                        <m:t>𝜎</m:t>
                                      </m:r>
                                    </m:e>
                                    <m:sub>
                                      <m:r>
                                        <a:rPr lang="en-US" sz="2400" b="0" i="1" smtClean="0">
                                          <a:latin typeface="Cambria Math" charset="0"/>
                                        </a:rPr>
                                        <m:t>𝑐</m:t>
                                      </m:r>
                                    </m:sub>
                                  </m:sSub>
                                  <m:r>
                                    <a:rPr lang="en-US" sz="2400" b="0" i="1" smtClean="0">
                                      <a:latin typeface="Cambria Math" charset="0"/>
                                      <a:ea typeface="Cambria Math" charset="0"/>
                                      <a:cs typeface="Cambria Math" charset="0"/>
                                    </a:rPr>
                                    <m:t>𝛻</m:t>
                                  </m:r>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e>
                              </m:d>
                              <m:r>
                                <a:rPr lang="en-US" sz="2400" b="0" i="1" smtClean="0">
                                  <a:latin typeface="Cambria Math" charset="0"/>
                                </a:rPr>
                                <m:t>=0      </m:t>
                              </m:r>
                              <m:r>
                                <a:rPr lang="en-US" sz="2400" b="0" i="1" smtClean="0">
                                  <a:latin typeface="Cambria Math" charset="0"/>
                                </a:rPr>
                                <m:t>𝑖𝑛</m:t>
                              </m:r>
                              <m:r>
                                <a:rPr lang="en-US" sz="2400" b="0" i="1" smtClean="0">
                                  <a:latin typeface="Cambria Math" charset="0"/>
                                </a:rPr>
                                <m:t> </m:t>
                              </m:r>
                              <m:sSub>
                                <m:sSubPr>
                                  <m:ctrlPr>
                                    <a:rPr lang="en-US" sz="2400" b="0" i="1" smtClean="0">
                                      <a:latin typeface="Cambria Math"/>
                                    </a:rPr>
                                  </m:ctrlPr>
                                </m:sSubPr>
                                <m:e>
                                  <m:r>
                                    <a:rPr lang="en-US" sz="2400" b="0" i="1" smtClean="0">
                                      <a:latin typeface="Cambria Math" charset="0"/>
                                    </a:rPr>
                                    <m:t>𝑌</m:t>
                                  </m:r>
                                </m:e>
                                <m:sub>
                                  <m:r>
                                    <a:rPr lang="en-US" sz="2400" b="0" i="1" smtClean="0">
                                      <a:latin typeface="Cambria Math" charset="0"/>
                                    </a:rPr>
                                    <m:t>𝑐</m:t>
                                  </m:r>
                                </m:sub>
                              </m:sSub>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e>
                              </m:d>
                              <m:r>
                                <a:rPr lang="en-US" sz="2400" b="0" i="1" smtClean="0">
                                  <a:latin typeface="Cambria Math" charset="0"/>
                                </a:rPr>
                                <m:t> </m:t>
                              </m:r>
                            </m:e>
                            <m:e>
                              <m:r>
                                <a:rPr lang="en-US" sz="2400" i="1" smtClean="0">
                                  <a:latin typeface="Cambria Math"/>
                                </a:rPr>
                                <m:t>𝜎</m:t>
                              </m:r>
                              <m:r>
                                <a:rPr lang="en-US" sz="2400" i="1" smtClean="0">
                                  <a:latin typeface="Cambria Math" charset="0"/>
                                  <a:ea typeface="Cambria Math" charset="0"/>
                                  <a:cs typeface="Cambria Math" charset="0"/>
                                </a:rPr>
                                <m:t>𝛻</m:t>
                              </m:r>
                              <m:sSubSup>
                                <m:sSubSupPr>
                                  <m:ctrlPr>
                                    <a:rPr lang="en-US" sz="240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𝛿𝜎</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𝑒</m:t>
                                  </m:r>
                                </m:e>
                                <m:sub>
                                  <m:r>
                                    <a:rPr lang="en-US" sz="2400" b="0" i="1" smtClean="0">
                                      <a:latin typeface="Cambria Math" charset="0"/>
                                      <a:ea typeface="Cambria Math" charset="0"/>
                                      <a:cs typeface="Cambria Math" charset="0"/>
                                    </a:rPr>
                                    <m:t>1</m:t>
                                  </m:r>
                                </m:sub>
                              </m:sSub>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𝑜𝑛</m:t>
                              </m:r>
                              <m:r>
                                <a:rPr lang="en-US" sz="2400" b="0" i="1" smtClean="0">
                                  <a:latin typeface="Cambria Math" charset="0"/>
                                  <a:ea typeface="Cambria Math" charset="0"/>
                                  <a:cs typeface="Cambria Math" charset="0"/>
                                </a:rPr>
                                <m:t> </m:t>
                              </m:r>
                              <m:r>
                                <m:rPr>
                                  <m:sty m:val="p"/>
                                </m:rPr>
                                <a:rPr lang="en-US" sz="2400" b="0" i="0" smtClean="0">
                                  <a:latin typeface="Cambria Math" charset="0"/>
                                  <a:ea typeface="Cambria Math" charset="0"/>
                                  <a:cs typeface="Cambria Math" charset="0"/>
                                </a:rPr>
                                <m:t>Γ</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e>
                              </m:d>
                            </m:e>
                            <m:e>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d>
                                <m:dPr>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𝑆𝐿</m:t>
                              </m:r>
                              <m:d>
                                <m:dPr>
                                  <m:ctrlPr>
                                    <a:rPr lang="en-US" sz="2400" b="0" i="1" smtClean="0">
                                      <a:latin typeface="Cambria Math"/>
                                      <a:ea typeface="Cambria Math" charset="0"/>
                                      <a:cs typeface="Cambria Math" charset="0"/>
                                    </a:rPr>
                                  </m:ctrlPr>
                                </m:dPr>
                                <m:e>
                                  <m:r>
                                    <a:rPr lang="en-US" sz="2400" b="0" i="1" smtClean="0">
                                      <a:latin typeface="Cambria Math"/>
                                      <a:ea typeface="Cambria Math" charset="0"/>
                                      <a:cs typeface="Cambria Math" charset="0"/>
                                    </a:rPr>
                                    <m:t>⋅</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𝑖𝑛</m:t>
                              </m:r>
                              <m:r>
                                <a:rPr lang="en-US" sz="2400" b="0" i="1" smtClean="0">
                                  <a:latin typeface="Cambria Math" charset="0"/>
                                  <a:ea typeface="Cambria Math" charset="0"/>
                                  <a:cs typeface="Cambria Math" charset="0"/>
                                </a:rPr>
                                <m:t> </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𝑌</m:t>
                                  </m:r>
                                </m:e>
                                <m:sub/>
                              </m:sSub>
                            </m:e>
                            <m:e>
                              <m:r>
                                <a:rPr lang="en-US" sz="2400" b="0" i="1" smtClean="0">
                                  <a:latin typeface="Cambria Math" charset="0"/>
                                  <a:ea typeface="Cambria Math" charset="0"/>
                                  <a:cs typeface="Cambria Math" charset="0"/>
                                </a:rPr>
                                <m:t> </m:t>
                              </m:r>
                            </m:e>
                          </m:eqArr>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31800" y="1403573"/>
                <a:ext cx="5630900" cy="179106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77488" y="3419797"/>
                <a:ext cx="6253379" cy="18003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smtClean="0">
                                  <a:latin typeface="Cambria Math"/>
                                </a:rPr>
                              </m:ctrlPr>
                            </m:eqArrPr>
                            <m:e>
                              <m:f>
                                <m:fPr>
                                  <m:ctrlPr>
                                    <a:rPr lang="en-US" sz="2400" i="1" smtClean="0">
                                      <a:latin typeface="Cambria Math"/>
                                    </a:rPr>
                                  </m:ctrlPr>
                                </m:fPr>
                                <m:num>
                                  <m:r>
                                    <a:rPr lang="en-US" sz="2400" i="1" smtClean="0">
                                      <a:latin typeface="Cambria Math" charset="0"/>
                                    </a:rPr>
                                    <m:t>𝜕</m:t>
                                  </m:r>
                                </m:num>
                                <m:den>
                                  <m:r>
                                    <a:rPr lang="en-US" sz="2400" i="1" smtClean="0">
                                      <a:latin typeface="Cambria Math" charset="0"/>
                                    </a:rPr>
                                    <m:t>𝜕</m:t>
                                  </m:r>
                                  <m:r>
                                    <a:rPr lang="en-US" sz="2400" b="0" i="1" smtClean="0">
                                      <a:latin typeface="Cambria Math" charset="0"/>
                                    </a:rPr>
                                    <m:t>𝑡</m:t>
                                  </m:r>
                                </m:den>
                              </m:f>
                              <m:acc>
                                <m:accPr>
                                  <m:chr m:val="̃"/>
                                  <m:ctrlPr>
                                    <a:rPr lang="en-US" sz="2400" i="1" smtClean="0">
                                      <a:latin typeface="Cambria Math"/>
                                    </a:rPr>
                                  </m:ctrlPr>
                                </m:acc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acc>
                              <m:r>
                                <a:rPr lang="en-US" sz="2400" b="0" i="1" smtClean="0">
                                  <a:latin typeface="Cambria Math" charset="0"/>
                                </a:rPr>
                                <m:t>−</m:t>
                              </m:r>
                              <m:r>
                                <a:rPr lang="en-US" sz="2400" b="0" i="1" smtClean="0">
                                  <a:latin typeface="Cambria Math" charset="0"/>
                                </a:rPr>
                                <m:t>𝑑𝑖𝑣</m:t>
                              </m:r>
                              <m:d>
                                <m:dPr>
                                  <m:ctrlPr>
                                    <a:rPr lang="en-US" sz="2400" b="0" i="1" smtClean="0">
                                      <a:latin typeface="Cambria Math"/>
                                    </a:rPr>
                                  </m:ctrlPr>
                                </m:dPr>
                                <m:e>
                                  <m:r>
                                    <a:rPr lang="en-US" sz="2400" b="0" i="1" smtClean="0">
                                      <a:latin typeface="Cambria Math"/>
                                    </a:rPr>
                                    <m:t>𝜎</m:t>
                                  </m:r>
                                  <m:r>
                                    <a:rPr lang="en-US" sz="2400" b="0" i="1" smtClean="0">
                                      <a:latin typeface="Cambria Math" charset="0"/>
                                      <a:ea typeface="Cambria Math" charset="0"/>
                                      <a:cs typeface="Cambria Math" charset="0"/>
                                    </a:rPr>
                                    <m:t>𝛻</m:t>
                                  </m:r>
                                  <m:acc>
                                    <m:accPr>
                                      <m:chr m:val="̃"/>
                                      <m:ctrlPr>
                                        <a:rPr lang="en-US" sz="2400" b="0" i="1" smtClean="0">
                                          <a:latin typeface="Cambria Math"/>
                                          <a:ea typeface="Cambria Math" charset="0"/>
                                          <a:cs typeface="Cambria Math" charset="0"/>
                                        </a:rPr>
                                      </m:ctrlPr>
                                    </m:acc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acc>
                                </m:e>
                              </m:d>
                              <m:r>
                                <a:rPr lang="en-US" sz="2400" b="0" i="1" smtClean="0">
                                  <a:latin typeface="Cambria Math" charset="0"/>
                                </a:rPr>
                                <m:t>=0                </m:t>
                              </m:r>
                              <m:r>
                                <a:rPr lang="en-US" sz="2400" b="0" i="1" smtClean="0">
                                  <a:latin typeface="Cambria Math" charset="0"/>
                                </a:rPr>
                                <m:t>𝑖𝑛</m:t>
                              </m:r>
                              <m:r>
                                <a:rPr lang="en-US" sz="2400" b="0" i="1" smtClean="0">
                                  <a:latin typeface="Cambria Math" charset="0"/>
                                </a:rPr>
                                <m:t> </m:t>
                              </m:r>
                              <m:r>
                                <a:rPr lang="en-US" sz="2400" b="0" i="1" smtClean="0">
                                  <a:latin typeface="Cambria Math"/>
                                </a:rPr>
                                <m:t>𝑌</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e>
                              </m:d>
                              <m:r>
                                <a:rPr lang="en-US" sz="2400" b="0" i="1" smtClean="0">
                                  <a:latin typeface="Cambria Math" charset="0"/>
                                </a:rPr>
                                <m:t> </m:t>
                              </m:r>
                            </m:e>
                            <m:e>
                              <m:r>
                                <a:rPr lang="en-US" sz="2400" b="0" i="1" smtClean="0">
                                  <a:latin typeface="Cambria Math"/>
                                </a:rPr>
                                <m:t>𝜎</m:t>
                              </m:r>
                              <m:r>
                                <a:rPr lang="en-US" sz="2400" i="1" smtClean="0">
                                  <a:latin typeface="Cambria Math" charset="0"/>
                                  <a:ea typeface="Cambria Math" charset="0"/>
                                  <a:cs typeface="Cambria Math" charset="0"/>
                                </a:rPr>
                                <m:t>𝛻</m:t>
                              </m:r>
                              <m:acc>
                                <m:accPr>
                                  <m:chr m:val="̃"/>
                                  <m:ctrlPr>
                                    <a:rPr lang="en-US" sz="2400" i="1" smtClean="0">
                                      <a:latin typeface="Cambria Math"/>
                                      <a:ea typeface="Cambria Math" charset="0"/>
                                      <a:cs typeface="Cambria Math" charset="0"/>
                                    </a:rPr>
                                  </m:ctrlPr>
                                </m:acc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acc>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=0                                   </m:t>
                              </m:r>
                              <m:r>
                                <a:rPr lang="en-US" sz="2400" b="0" i="1" smtClean="0">
                                  <a:latin typeface="Cambria Math" charset="0"/>
                                  <a:ea typeface="Cambria Math" charset="0"/>
                                  <a:cs typeface="Cambria Math" charset="0"/>
                                </a:rPr>
                                <m:t>𝑜𝑛</m:t>
                              </m:r>
                              <m:r>
                                <a:rPr lang="en-US" sz="2400" b="0" i="1" smtClean="0">
                                  <a:latin typeface="Cambria Math" charset="0"/>
                                  <a:ea typeface="Cambria Math" charset="0"/>
                                  <a:cs typeface="Cambria Math" charset="0"/>
                                </a:rPr>
                                <m:t> </m:t>
                              </m:r>
                              <m:r>
                                <m:rPr>
                                  <m:sty m:val="p"/>
                                </m:rPr>
                                <a:rPr lang="en-US" sz="2400" b="0" i="0" smtClean="0">
                                  <a:latin typeface="Cambria Math" charset="0"/>
                                  <a:ea typeface="Cambria Math" charset="0"/>
                                  <a:cs typeface="Cambria Math" charset="0"/>
                                </a:rPr>
                                <m:t>Γ</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e>
                              </m:d>
                            </m:e>
                            <m:e>
                              <m:acc>
                                <m:accPr>
                                  <m:chr m:val="̃"/>
                                  <m:ctrlPr>
                                    <a:rPr lang="en-US" sz="2400" b="0" i="1" smtClean="0">
                                      <a:latin typeface="Cambria Math"/>
                                      <a:ea typeface="Cambria Math" charset="0"/>
                                      <a:cs typeface="Cambria Math" charset="0"/>
                                    </a:rPr>
                                  </m:ctrlPr>
                                </m:acc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acc>
                              <m:d>
                                <m:dPr>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𝑆𝐿</m:t>
                              </m:r>
                              <m:d>
                                <m:dPr>
                                  <m:ctrlPr>
                                    <a:rPr lang="en-US" sz="2400" b="0" i="1" smtClean="0">
                                      <a:latin typeface="Cambria Math"/>
                                      <a:ea typeface="Cambria Math" charset="0"/>
                                      <a:cs typeface="Cambria Math" charset="0"/>
                                    </a:rPr>
                                  </m:ctrlPr>
                                </m:dPr>
                                <m:e>
                                  <m:r>
                                    <a:rPr lang="en-US" sz="2400" b="0" i="1" smtClean="0">
                                      <a:latin typeface="Cambria Math"/>
                                      <a:ea typeface="Cambria Math" charset="0"/>
                                      <a:cs typeface="Cambria Math" charset="0"/>
                                    </a:rPr>
                                    <m:t>⋅</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𝑥</m:t>
                              </m:r>
                              <m:r>
                                <a:rPr lang="en-US" sz="2400" b="0" i="1"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𝑖𝑛</m:t>
                              </m:r>
                              <m:r>
                                <a:rPr lang="en-US" sz="2400" b="0" i="1" smtClean="0">
                                  <a:latin typeface="Cambria Math" charset="0"/>
                                  <a:ea typeface="Cambria Math" charset="0"/>
                                  <a:cs typeface="Cambria Math" charset="0"/>
                                </a:rPr>
                                <m:t> </m:t>
                              </m:r>
                              <m:r>
                                <a:rPr lang="en-US" sz="2400" b="0" i="1" smtClean="0">
                                  <a:latin typeface="Cambria Math"/>
                                  <a:ea typeface="Cambria Math" charset="0"/>
                                  <a:cs typeface="Cambria Math" charset="0"/>
                                </a:rPr>
                                <m:t>𝑌</m:t>
                              </m:r>
                            </m:e>
                            <m:e>
                              <m:r>
                                <a:rPr lang="en-US" sz="2400" b="0" i="1" smtClean="0">
                                  <a:latin typeface="Cambria Math" charset="0"/>
                                  <a:ea typeface="Cambria Math" charset="0"/>
                                  <a:cs typeface="Cambria Math" charset="0"/>
                                </a:rPr>
                                <m:t> </m:t>
                              </m:r>
                            </m:e>
                          </m:eqArr>
                        </m:e>
                      </m:d>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577488" y="3419797"/>
                <a:ext cx="6253379" cy="180030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344463" y="1866424"/>
                <a:ext cx="2884186" cy="43268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a:rPr>
                          </m:ctrlPr>
                        </m:sSubSupPr>
                        <m:e>
                          <m:r>
                            <a:rPr lang="en-US" sz="2800" i="1">
                              <a:latin typeface="Cambria Math" charset="0"/>
                            </a:rPr>
                            <m:t>𝜔</m:t>
                          </m:r>
                        </m:e>
                        <m:sub>
                          <m:r>
                            <a:rPr lang="en-US" sz="2800" i="1">
                              <a:latin typeface="Cambria Math" charset="0"/>
                            </a:rPr>
                            <m:t>1</m:t>
                          </m:r>
                        </m:sub>
                        <m:sup/>
                      </m:sSubSup>
                      <m:d>
                        <m:dPr>
                          <m:ctrlPr>
                            <a:rPr lang="en-US" sz="2800" i="1">
                              <a:latin typeface="Cambria Math"/>
                            </a:rPr>
                          </m:ctrlPr>
                        </m:dPr>
                        <m:e>
                          <m:r>
                            <a:rPr lang="en-US" sz="2800" b="0" i="1" smtClean="0">
                              <a:latin typeface="Cambria Math"/>
                            </a:rPr>
                            <m:t>⋅</m:t>
                          </m:r>
                          <m:r>
                            <a:rPr lang="en-US" sz="2800" i="1">
                              <a:latin typeface="Cambria Math" charset="0"/>
                            </a:rPr>
                            <m:t>,</m:t>
                          </m:r>
                          <m:r>
                            <a:rPr lang="en-US" sz="2800" i="1">
                              <a:latin typeface="Cambria Math" charset="0"/>
                            </a:rPr>
                            <m:t>𝑡</m:t>
                          </m:r>
                        </m:e>
                      </m:d>
                      <m:r>
                        <a:rPr lang="en-US" sz="2800" b="0" i="1" smtClean="0">
                          <a:latin typeface="Cambria Math"/>
                        </a:rPr>
                        <m:t>≔</m:t>
                      </m:r>
                      <m:acc>
                        <m:accPr>
                          <m:chr m:val="̃"/>
                          <m:ctrlPr>
                            <a:rPr lang="en-US" sz="2800" i="1" smtClean="0">
                              <a:latin typeface="Cambria Math"/>
                            </a:rPr>
                          </m:ctrlPr>
                        </m:accPr>
                        <m:e>
                          <m:sSubSup>
                            <m:sSubSupPr>
                              <m:ctrlPr>
                                <a:rPr lang="en-US" sz="2800" i="1" smtClean="0">
                                  <a:latin typeface="Cambria Math"/>
                                </a:rPr>
                              </m:ctrlPr>
                            </m:sSubSupPr>
                            <m:e>
                              <m:r>
                                <a:rPr lang="en-US" sz="2800" b="0" i="1" smtClean="0">
                                  <a:latin typeface="Cambria Math" charset="0"/>
                                </a:rPr>
                                <m:t>𝜔</m:t>
                              </m:r>
                            </m:e>
                            <m:sub>
                              <m:r>
                                <a:rPr lang="en-US" sz="2800" b="0" i="1" smtClean="0">
                                  <a:latin typeface="Cambria Math" charset="0"/>
                                </a:rPr>
                                <m:t>1</m:t>
                              </m:r>
                            </m:sub>
                            <m:sup/>
                          </m:sSubSup>
                        </m:e>
                      </m:acc>
                      <m:box>
                        <m:boxPr>
                          <m:ctrlPr>
                            <a:rPr lang="en-US" sz="2800" i="1" smtClean="0">
                              <a:latin typeface="Cambria Math"/>
                            </a:rPr>
                          </m:ctrlPr>
                        </m:boxPr>
                        <m:e>
                          <m:r>
                            <a:rPr lang="en-US" sz="2800" b="0" i="1" smtClean="0">
                              <a:latin typeface="Cambria Math"/>
                            </a:rPr>
                            <m:t>+</m:t>
                          </m:r>
                          <m:r>
                            <a:rPr lang="en-US" sz="2800" i="1">
                              <a:solidFill>
                                <a:srgbClr val="FF0000"/>
                              </a:solidFill>
                              <a:latin typeface="Cambria Math" charset="0"/>
                              <a:ea typeface="Cambria Math" charset="0"/>
                              <a:cs typeface="Cambria Math" charset="0"/>
                            </a:rPr>
                            <m:t>𝛿</m:t>
                          </m:r>
                          <m:r>
                            <a:rPr lang="en-US" sz="2800" i="1">
                              <a:solidFill>
                                <a:srgbClr val="FF0000"/>
                              </a:solidFill>
                              <a:latin typeface="Cambria Math" charset="0"/>
                              <a:ea typeface="Cambria Math" charset="0"/>
                              <a:cs typeface="Cambria Math" charset="0"/>
                            </a:rPr>
                            <m:t>𝑥</m:t>
                          </m:r>
                        </m:e>
                      </m:box>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344463" y="1866424"/>
                <a:ext cx="2884186" cy="432683"/>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757730" y="5436021"/>
                <a:ext cx="5829481" cy="117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𝜔</m:t>
                          </m:r>
                        </m:e>
                        <m:sub>
                          <m:r>
                            <a:rPr lang="en-US" sz="2800" b="0" i="1" smtClean="0">
                              <a:latin typeface="Cambria Math"/>
                            </a:rPr>
                            <m:t>1</m:t>
                          </m:r>
                        </m:sub>
                      </m:sSub>
                      <m:d>
                        <m:dPr>
                          <m:ctrlPr>
                            <a:rPr lang="en-US" sz="2800" b="0" i="1" smtClean="0">
                              <a:latin typeface="Cambria Math"/>
                            </a:rPr>
                          </m:ctrlPr>
                        </m:dPr>
                        <m:e>
                          <m:r>
                            <a:rPr lang="en-US" sz="2800" b="0" i="1" smtClean="0">
                              <a:latin typeface="Cambria Math"/>
                            </a:rPr>
                            <m:t>⋅</m:t>
                          </m:r>
                          <m:r>
                            <a:rPr lang="en-US" sz="2800" b="0" i="1" smtClean="0">
                              <a:latin typeface="Cambria Math" charset="0"/>
                            </a:rPr>
                            <m:t>,</m:t>
                          </m:r>
                          <m:r>
                            <a:rPr lang="en-US" sz="2800" b="0" i="1" smtClean="0">
                              <a:latin typeface="Cambria Math" charset="0"/>
                            </a:rPr>
                            <m:t>𝑡</m:t>
                          </m:r>
                        </m:e>
                      </m:d>
                      <m:r>
                        <a:rPr lang="en-US" sz="2800" b="0" i="1" smtClean="0">
                          <a:latin typeface="Cambria Math" charset="0"/>
                        </a:rPr>
                        <m:t>=</m:t>
                      </m:r>
                      <m:r>
                        <a:rPr lang="en-US" sz="2800" b="0" i="1" smtClean="0">
                          <a:latin typeface="Cambria Math"/>
                        </a:rPr>
                        <m:t>𝛿</m:t>
                      </m:r>
                      <m:r>
                        <a:rPr lang="en-US" sz="2800" b="0" i="1" smtClean="0">
                          <a:latin typeface="Cambria Math"/>
                        </a:rPr>
                        <m:t>𝑥</m:t>
                      </m:r>
                      <m:r>
                        <a:rPr lang="en-US" sz="2800" b="0" i="1" smtClean="0">
                          <a:latin typeface="Cambria Math"/>
                        </a:rPr>
                        <m:t>+</m:t>
                      </m:r>
                      <m:nary>
                        <m:naryPr>
                          <m:chr m:val="∑"/>
                          <m:ctrlPr>
                            <a:rPr lang="en-US" sz="2800" b="0" i="1" smtClean="0">
                              <a:latin typeface="Cambria Math"/>
                            </a:rPr>
                          </m:ctrlPr>
                        </m:naryPr>
                        <m:sub>
                          <m:r>
                            <m:rPr>
                              <m:brk m:alnAt="23"/>
                            </m:rPr>
                            <a:rPr lang="en-US" sz="2800" b="0" i="1" smtClean="0">
                              <a:latin typeface="Cambria Math" charset="0"/>
                            </a:rPr>
                            <m:t>𝑛</m:t>
                          </m:r>
                          <m:r>
                            <a:rPr lang="en-US" sz="2800" b="0" i="1" smtClean="0">
                              <a:latin typeface="Cambria Math" charset="0"/>
                            </a:rPr>
                            <m:t>=1</m:t>
                          </m:r>
                        </m:sub>
                        <m:sup>
                          <m:r>
                            <a:rPr lang="en-US" sz="2800" b="0" i="1" smtClean="0">
                              <a:latin typeface="Cambria Math" charset="0"/>
                              <a:ea typeface="Cambria Math" charset="0"/>
                              <a:cs typeface="Cambria Math" charset="0"/>
                            </a:rPr>
                            <m:t>∞</m:t>
                          </m:r>
                        </m:sup>
                        <m:e>
                          <m:sSub>
                            <m:sSubPr>
                              <m:ctrlPr>
                                <a:rPr lang="en-US" sz="2800" b="0" i="1" smtClean="0">
                                  <a:latin typeface="Cambria Math"/>
                                </a:rPr>
                              </m:ctrlPr>
                            </m:sSubPr>
                            <m:e>
                              <m:r>
                                <a:rPr lang="en-US" sz="2800" b="0" i="1" smtClean="0">
                                  <a:latin typeface="Cambria Math" charset="0"/>
                                </a:rPr>
                                <m:t>𝑐</m:t>
                              </m:r>
                            </m:e>
                            <m:sub>
                              <m:r>
                                <a:rPr lang="en-US" sz="2800" b="0" i="1" smtClean="0">
                                  <a:latin typeface="Cambria Math" charset="0"/>
                                </a:rPr>
                                <m:t>𝑛</m:t>
                              </m:r>
                            </m:sub>
                          </m:sSub>
                          <m:sSubSup>
                            <m:sSubSupPr>
                              <m:ctrlPr>
                                <a:rPr lang="en-US" sz="2800" b="0" i="1" smtClean="0">
                                  <a:latin typeface="Cambria Math"/>
                                </a:rPr>
                              </m:ctrlPr>
                            </m:sSubSupPr>
                            <m:e>
                              <m:r>
                                <a:rPr lang="en-US" sz="2800" b="0" i="1" smtClean="0">
                                  <a:latin typeface="Cambria Math" charset="0"/>
                                  <a:ea typeface="Cambria Math" charset="0"/>
                                  <a:cs typeface="Cambria Math" charset="0"/>
                                </a:rPr>
                                <m:t>𝜙</m:t>
                              </m:r>
                            </m:e>
                            <m:sub>
                              <m:r>
                                <a:rPr lang="en-US" sz="2800" b="0" i="1" smtClean="0">
                                  <a:latin typeface="Cambria Math" charset="0"/>
                                </a:rPr>
                                <m:t>𝑛</m:t>
                              </m:r>
                            </m:sub>
                            <m:sup/>
                          </m:sSubSup>
                          <m:d>
                            <m:dPr>
                              <m:ctrlPr>
                                <a:rPr lang="en-US" sz="2800" b="0" i="1" smtClean="0">
                                  <a:latin typeface="Cambria Math"/>
                                </a:rPr>
                              </m:ctrlPr>
                            </m:dPr>
                            <m:e>
                              <m:r>
                                <a:rPr lang="en-US" sz="2800" b="0" i="1" smtClean="0">
                                  <a:latin typeface="Cambria Math"/>
                                </a:rPr>
                                <m:t>⋅</m:t>
                              </m:r>
                            </m:e>
                          </m:d>
                          <m:sSup>
                            <m:sSupPr>
                              <m:ctrlPr>
                                <a:rPr lang="el-GR" sz="2800" b="0" i="1" smtClean="0">
                                  <a:latin typeface="Cambria Math"/>
                                </a:rPr>
                              </m:ctrlPr>
                            </m:sSupPr>
                            <m:e>
                              <m:r>
                                <a:rPr lang="el-GR" sz="2800" b="0" i="1" smtClean="0">
                                  <a:latin typeface="Cambria Math" charset="0"/>
                                </a:rPr>
                                <m:t>𝑒</m:t>
                              </m:r>
                            </m:e>
                            <m:sup>
                              <m:r>
                                <a:rPr lang="el-GR" sz="2800" b="0" i="1" smtClean="0">
                                  <a:latin typeface="Cambria Math" charset="0"/>
                                </a:rPr>
                                <m:t>−</m:t>
                              </m:r>
                              <m:sSubSup>
                                <m:sSubSupPr>
                                  <m:ctrlPr>
                                    <a:rPr lang="en-US" sz="2800" i="1">
                                      <a:latin typeface="Cambria Math"/>
                                    </a:rPr>
                                  </m:ctrlPr>
                                </m:sSubSupPr>
                                <m:e>
                                  <m:r>
                                    <a:rPr lang="en-US" sz="2800" i="1">
                                      <a:latin typeface="Cambria Math" charset="0"/>
                                    </a:rPr>
                                    <m:t>𝜆</m:t>
                                  </m:r>
                                </m:e>
                                <m:sub>
                                  <m:r>
                                    <a:rPr lang="en-US" sz="2800" i="1">
                                      <a:latin typeface="Cambria Math" charset="0"/>
                                    </a:rPr>
                                    <m:t>𝑛</m:t>
                                  </m:r>
                                </m:sub>
                                <m:sup/>
                              </m:sSubSup>
                              <m:r>
                                <a:rPr lang="en-US" sz="2800" b="0" i="1" smtClean="0">
                                  <a:latin typeface="Cambria Math"/>
                                </a:rPr>
                                <m:t>𝜎</m:t>
                              </m:r>
                              <m:r>
                                <a:rPr lang="en-US" sz="2800" b="0" i="1" smtClean="0">
                                  <a:latin typeface="Cambria Math" charset="0"/>
                                </a:rPr>
                                <m:t>(</m:t>
                              </m:r>
                              <m:r>
                                <a:rPr lang="en-US" sz="2800" b="0" i="1" smtClean="0">
                                  <a:latin typeface="Cambria Math" charset="0"/>
                                </a:rPr>
                                <m:t>𝑡</m:t>
                              </m:r>
                              <m:r>
                                <a:rPr lang="en-US" sz="2800" b="0" i="1" smtClean="0">
                                  <a:latin typeface="Cambria Math" charset="0"/>
                                </a:rPr>
                                <m:t>−</m:t>
                              </m:r>
                              <m:r>
                                <a:rPr lang="en-US" sz="2800" b="0" i="1" smtClean="0">
                                  <a:latin typeface="Cambria Math" charset="0"/>
                                </a:rPr>
                                <m:t>𝛿</m:t>
                              </m:r>
                              <m:r>
                                <a:rPr lang="en-US" sz="2800" b="0" i="1" smtClean="0">
                                  <a:latin typeface="Cambria Math" charset="0"/>
                                </a:rPr>
                                <m:t>)</m:t>
                              </m:r>
                            </m:sup>
                          </m:sSup>
                        </m:e>
                      </m:nary>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757730" y="5436021"/>
                <a:ext cx="5829481" cy="117480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itle 11"/>
              <p:cNvSpPr>
                <a:spLocks noGrp="1"/>
              </p:cNvSpPr>
              <p:nvPr>
                <p:ph type="title"/>
              </p:nvPr>
            </p:nvSpPr>
            <p:spPr>
              <a:xfrm>
                <a:off x="350022" y="827509"/>
                <a:ext cx="8694539" cy="761467"/>
              </a:xfrm>
            </p:spPr>
            <p:txBody>
              <a:bodyPr>
                <a:normAutofit fontScale="90000"/>
              </a:bodyPr>
              <a:lstStyle/>
              <a:p>
                <a:r>
                  <a:rPr lang="en-US" sz="2800" dirty="0" smtClean="0">
                    <a:solidFill>
                      <a:srgbClr val="FF0000"/>
                    </a:solidFill>
                  </a:rPr>
                  <a:t>Between pulses: </a:t>
                </a:r>
                <a14:m>
                  <m:oMath xmlns:m="http://schemas.openxmlformats.org/officeDocument/2006/math">
                    <m:r>
                      <a:rPr lang="en-US" sz="2800" b="0" i="1" smtClean="0">
                        <a:solidFill>
                          <a:srgbClr val="FF0000"/>
                        </a:solidFill>
                        <a:latin typeface="Cambria Math"/>
                      </a:rPr>
                      <m:t>𝑡</m:t>
                    </m:r>
                    <m:r>
                      <a:rPr lang="en-US" sz="2800" b="0" i="1" smtClean="0">
                        <a:solidFill>
                          <a:srgbClr val="FF0000"/>
                        </a:solidFill>
                        <a:latin typeface="Cambria Math"/>
                      </a:rPr>
                      <m:t>∈[</m:t>
                    </m:r>
                    <m:r>
                      <a:rPr lang="en-US" sz="2800" b="0" i="1" smtClean="0">
                        <a:solidFill>
                          <a:srgbClr val="FF0000"/>
                        </a:solidFill>
                        <a:latin typeface="Cambria Math"/>
                      </a:rPr>
                      <m:t>𝛿</m:t>
                    </m:r>
                    <m:r>
                      <a:rPr lang="en-US" sz="2800" b="0" i="1" smtClean="0">
                        <a:solidFill>
                          <a:srgbClr val="FF0000"/>
                        </a:solidFill>
                        <a:latin typeface="Cambria Math"/>
                      </a:rPr>
                      <m:t>, </m:t>
                    </m:r>
                    <m:r>
                      <m:rPr>
                        <m:sty m:val="p"/>
                      </m:rPr>
                      <a:rPr lang="en-US" sz="2800" b="0" i="0" smtClean="0">
                        <a:solidFill>
                          <a:srgbClr val="FF0000"/>
                        </a:solidFill>
                        <a:latin typeface="Cambria Math"/>
                      </a:rPr>
                      <m:t>Δ</m:t>
                    </m:r>
                    <m:r>
                      <a:rPr lang="en-US" sz="2800" b="0" i="1" smtClean="0">
                        <a:solidFill>
                          <a:srgbClr val="FF0000"/>
                        </a:solidFill>
                        <a:latin typeface="Cambria Math"/>
                      </a:rPr>
                      <m:t>]</m:t>
                    </m:r>
                  </m:oMath>
                </a14:m>
                <a:r>
                  <a:rPr lang="en-US" sz="2800" dirty="0" smtClean="0">
                    <a:solidFill>
                      <a:srgbClr val="FF0000"/>
                    </a:solidFill>
                  </a:rPr>
                  <a:t>, eigenfunction expansion</a:t>
                </a:r>
                <a:endParaRPr lang="en-US" sz="2800" dirty="0">
                  <a:solidFill>
                    <a:srgbClr val="FF0000"/>
                  </a:solidFill>
                </a:endParaRPr>
              </a:p>
            </p:txBody>
          </p:sp>
        </mc:Choice>
        <mc:Fallback xmlns="">
          <p:sp>
            <p:nvSpPr>
              <p:cNvPr id="13" name="Title 11"/>
              <p:cNvSpPr>
                <a:spLocks noGrp="1" noRot="1" noChangeAspect="1" noMove="1" noResize="1" noEditPoints="1" noAdjustHandles="1" noChangeArrowheads="1" noChangeShapeType="1" noTextEdit="1"/>
              </p:cNvSpPr>
              <p:nvPr>
                <p:ph type="title"/>
              </p:nvPr>
            </p:nvSpPr>
            <p:spPr>
              <a:xfrm>
                <a:off x="350022" y="827509"/>
                <a:ext cx="8694539" cy="761467"/>
              </a:xfrm>
              <a:blipFill rotWithShape="1">
                <a:blip r:embed="rId6"/>
                <a:stretch>
                  <a:fillRect t="-10400"/>
                </a:stretch>
              </a:blipFill>
            </p:spPr>
            <p:txBody>
              <a:bodyPr/>
              <a:lstStyle/>
              <a:p>
                <a:r>
                  <a:rPr lang="en-US">
                    <a:noFill/>
                  </a:rPr>
                  <a:t> </a:t>
                </a:r>
              </a:p>
            </p:txBody>
          </p:sp>
        </mc:Fallback>
      </mc:AlternateContent>
    </p:spTree>
    <p:extLst>
      <p:ext uri="{BB962C8B-B14F-4D97-AF65-F5344CB8AC3E}">
        <p14:creationId xmlns:p14="http://schemas.microsoft.com/office/powerpoint/2010/main" val="1313170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p:cNvSpPr txBox="1"/>
              <p:nvPr/>
            </p:nvSpPr>
            <p:spPr>
              <a:xfrm>
                <a:off x="79617" y="1294018"/>
                <a:ext cx="6086153" cy="10070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𝜔</m:t>
                          </m:r>
                        </m:e>
                        <m:sub>
                          <m:r>
                            <a:rPr lang="en-US" sz="2400" b="0" i="1" smtClean="0">
                              <a:latin typeface="Cambria Math"/>
                            </a:rPr>
                            <m:t>1</m:t>
                          </m:r>
                        </m:sub>
                      </m:sSub>
                      <m:d>
                        <m:dPr>
                          <m:ctrlPr>
                            <a:rPr lang="en-US" sz="2400" b="0" i="1" smtClean="0">
                              <a:latin typeface="Cambria Math"/>
                            </a:rPr>
                          </m:ctrlPr>
                        </m:dPr>
                        <m:e>
                          <m:r>
                            <a:rPr lang="en-US" sz="2400" b="0" i="1" smtClean="0">
                              <a:latin typeface="Cambria Math"/>
                            </a:rPr>
                            <m:t>⋅</m:t>
                          </m:r>
                          <m:r>
                            <a:rPr lang="en-US" sz="2400" b="0" i="1" smtClean="0">
                              <a:latin typeface="Cambria Math" charset="0"/>
                            </a:rPr>
                            <m:t>,</m:t>
                          </m:r>
                          <m:r>
                            <a:rPr lang="en-US" sz="2400" b="0" i="1" smtClean="0">
                              <a:latin typeface="Cambria Math" charset="0"/>
                            </a:rPr>
                            <m:t>𝑡</m:t>
                          </m:r>
                        </m:e>
                      </m:d>
                      <m:r>
                        <a:rPr lang="en-US" sz="2400" b="0" i="1" smtClean="0">
                          <a:latin typeface="Cambria Math" charset="0"/>
                        </a:rPr>
                        <m:t>=</m:t>
                      </m:r>
                      <m:r>
                        <a:rPr lang="en-US" sz="2400" b="0" i="1" smtClean="0">
                          <a:latin typeface="Cambria Math"/>
                        </a:rPr>
                        <m:t>𝛿</m:t>
                      </m:r>
                      <m:r>
                        <a:rPr lang="en-US" sz="2400" b="0" i="1" smtClean="0">
                          <a:latin typeface="Cambria Math"/>
                        </a:rPr>
                        <m:t>𝑥</m:t>
                      </m:r>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charset="0"/>
                            </a:rPr>
                            <m:t>𝑛</m:t>
                          </m:r>
                          <m:r>
                            <a:rPr lang="en-US" sz="2400" b="0" i="1" smtClean="0">
                              <a:latin typeface="Cambria Math" charset="0"/>
                            </a:rPr>
                            <m:t>=1</m:t>
                          </m:r>
                        </m:sub>
                        <m:sup>
                          <m:r>
                            <a:rPr lang="en-US" sz="2400" b="0" i="1" smtClean="0">
                              <a:latin typeface="Cambria Math" charset="0"/>
                              <a:ea typeface="Cambria Math" charset="0"/>
                              <a:cs typeface="Cambria Math" charset="0"/>
                            </a:rPr>
                            <m:t>∞</m:t>
                          </m:r>
                        </m:sup>
                        <m:e>
                          <m:r>
                            <a:rPr lang="en-US" sz="2400" b="0" i="1" smtClean="0">
                              <a:latin typeface="Cambria Math"/>
                              <a:ea typeface="Cambria Math" charset="0"/>
                              <a:cs typeface="Cambria Math" charset="0"/>
                            </a:rPr>
                            <m:t>(</m:t>
                          </m:r>
                          <m:sSub>
                            <m:sSubPr>
                              <m:ctrlPr>
                                <a:rPr lang="en-US" sz="2400" i="1">
                                  <a:latin typeface="Cambria Math"/>
                                  <a:ea typeface="Cambria Math" charset="0"/>
                                  <a:cs typeface="Cambria Math" charset="0"/>
                                </a:rPr>
                              </m:ctrlPr>
                            </m:sSubPr>
                            <m:e>
                              <m:r>
                                <a:rPr lang="en-US" sz="2400" i="1">
                                  <a:latin typeface="Cambria Math" charset="0"/>
                                  <a:ea typeface="Cambria Math" charset="0"/>
                                  <a:cs typeface="Cambria Math" charset="0"/>
                                </a:rPr>
                                <m:t>𝑏</m:t>
                              </m:r>
                            </m:e>
                            <m:sub>
                              <m:r>
                                <a:rPr lang="en-US" sz="2400" i="1">
                                  <a:latin typeface="Cambria Math" charset="0"/>
                                  <a:ea typeface="Cambria Math" charset="0"/>
                                  <a:cs typeface="Cambria Math" charset="0"/>
                                </a:rPr>
                                <m:t>𝑛</m:t>
                              </m:r>
                            </m:sub>
                          </m:sSub>
                          <m:r>
                            <a:rPr lang="en-US" sz="2400" i="1">
                              <a:latin typeface="Cambria Math" charset="0"/>
                              <a:ea typeface="Cambria Math" charset="0"/>
                              <a:cs typeface="Cambria Math" charset="0"/>
                            </a:rPr>
                            <m:t>+</m:t>
                          </m:r>
                          <m:sSub>
                            <m:sSubPr>
                              <m:ctrlPr>
                                <a:rPr lang="en-US" sz="2400" i="1">
                                  <a:latin typeface="Cambria Math"/>
                                  <a:ea typeface="Cambria Math" charset="0"/>
                                  <a:cs typeface="Cambria Math" charset="0"/>
                                </a:rPr>
                              </m:ctrlPr>
                            </m:sSubPr>
                            <m:e>
                              <m:r>
                                <a:rPr lang="en-US" sz="2400" i="1">
                                  <a:latin typeface="Cambria Math"/>
                                  <a:ea typeface="Cambria Math" charset="0"/>
                                  <a:cs typeface="Cambria Math" charset="0"/>
                                </a:rPr>
                                <m:t>𝛿</m:t>
                              </m:r>
                              <m:r>
                                <a:rPr lang="en-US" sz="2400" i="1">
                                  <a:latin typeface="Cambria Math" charset="0"/>
                                  <a:ea typeface="Cambria Math" charset="0"/>
                                  <a:cs typeface="Cambria Math" charset="0"/>
                                </a:rPr>
                                <m:t>𝑎</m:t>
                              </m:r>
                            </m:e>
                            <m:sub>
                              <m:r>
                                <a:rPr lang="en-US" sz="2400" i="1">
                                  <a:latin typeface="Cambria Math" charset="0"/>
                                  <a:ea typeface="Cambria Math" charset="0"/>
                                  <a:cs typeface="Cambria Math" charset="0"/>
                                </a:rPr>
                                <m:t>𝑛</m:t>
                              </m:r>
                            </m:sub>
                          </m:sSub>
                          <m:r>
                            <a:rPr lang="en-US" sz="2400" b="0" i="1" smtClean="0">
                              <a:latin typeface="Cambria Math"/>
                              <a:ea typeface="Cambria Math" charset="0"/>
                              <a:cs typeface="Cambria Math" charset="0"/>
                            </a:rPr>
                            <m:t>)</m:t>
                          </m:r>
                          <m:sSubSup>
                            <m:sSubSupPr>
                              <m:ctrlPr>
                                <a:rPr lang="en-US" sz="2400" b="0" i="1" smtClean="0">
                                  <a:latin typeface="Cambria Math"/>
                                </a:rPr>
                              </m:ctrlPr>
                            </m:sSubSupPr>
                            <m:e>
                              <m:r>
                                <a:rPr lang="en-US" sz="2400" b="0" i="1" smtClean="0">
                                  <a:latin typeface="Cambria Math" charset="0"/>
                                  <a:ea typeface="Cambria Math" charset="0"/>
                                  <a:cs typeface="Cambria Math" charset="0"/>
                                </a:rPr>
                                <m:t>𝜙</m:t>
                              </m:r>
                            </m:e>
                            <m:sub>
                              <m:r>
                                <a:rPr lang="en-US" sz="2400" b="0" i="1" smtClean="0">
                                  <a:latin typeface="Cambria Math" charset="0"/>
                                </a:rPr>
                                <m:t>𝑛</m:t>
                              </m:r>
                            </m:sub>
                            <m:sup/>
                          </m:sSubSup>
                          <m:d>
                            <m:dPr>
                              <m:ctrlPr>
                                <a:rPr lang="en-US" sz="2400" b="0" i="1" smtClean="0">
                                  <a:latin typeface="Cambria Math"/>
                                </a:rPr>
                              </m:ctrlPr>
                            </m:dPr>
                            <m:e>
                              <m:r>
                                <a:rPr lang="en-US" sz="2400" b="0" i="1" smtClean="0">
                                  <a:latin typeface="Cambria Math"/>
                                </a:rPr>
                                <m:t>⋅</m:t>
                              </m:r>
                            </m:e>
                          </m:d>
                          <m:sSup>
                            <m:sSupPr>
                              <m:ctrlPr>
                                <a:rPr lang="el-GR" sz="2400" b="0" i="1" smtClean="0">
                                  <a:latin typeface="Cambria Math"/>
                                </a:rPr>
                              </m:ctrlPr>
                            </m:sSupPr>
                            <m:e>
                              <m:r>
                                <a:rPr lang="el-GR" sz="2400" b="0" i="1" smtClean="0">
                                  <a:latin typeface="Cambria Math" charset="0"/>
                                </a:rPr>
                                <m:t>𝑒</m:t>
                              </m:r>
                            </m:e>
                            <m:sup>
                              <m:r>
                                <a:rPr lang="el-GR" sz="2400" b="0" i="1" smtClean="0">
                                  <a:latin typeface="Cambria Math" charset="0"/>
                                </a:rPr>
                                <m:t>−</m:t>
                              </m:r>
                              <m:sSubSup>
                                <m:sSubSupPr>
                                  <m:ctrlPr>
                                    <a:rPr lang="en-US" sz="2400" i="1">
                                      <a:latin typeface="Cambria Math"/>
                                    </a:rPr>
                                  </m:ctrlPr>
                                </m:sSubSupPr>
                                <m:e>
                                  <m:r>
                                    <a:rPr lang="en-US" sz="2400" i="1">
                                      <a:latin typeface="Cambria Math" charset="0"/>
                                    </a:rPr>
                                    <m:t>𝜆</m:t>
                                  </m:r>
                                </m:e>
                                <m:sub>
                                  <m:r>
                                    <a:rPr lang="en-US" sz="2400" i="1">
                                      <a:latin typeface="Cambria Math" charset="0"/>
                                    </a:rPr>
                                    <m:t>𝑛</m:t>
                                  </m:r>
                                </m:sub>
                                <m:sup/>
                              </m:sSubSup>
                              <m:r>
                                <a:rPr lang="en-US" sz="2400" b="0" i="1" smtClean="0">
                                  <a:latin typeface="Cambria Math"/>
                                </a:rPr>
                                <m:t>𝜎</m:t>
                              </m:r>
                              <m:r>
                                <a:rPr lang="en-US" sz="2400" b="0" i="1" smtClean="0">
                                  <a:latin typeface="Cambria Math" charset="0"/>
                                </a:rPr>
                                <m:t>(</m:t>
                              </m:r>
                              <m:r>
                                <a:rPr lang="en-US" sz="2400" b="0" i="1" smtClean="0">
                                  <a:latin typeface="Cambria Math" charset="0"/>
                                </a:rPr>
                                <m:t>𝑡</m:t>
                              </m:r>
                              <m:r>
                                <a:rPr lang="en-US" sz="2400" b="0" i="1" smtClean="0">
                                  <a:latin typeface="Cambria Math" charset="0"/>
                                </a:rPr>
                                <m:t>−</m:t>
                              </m:r>
                              <m:r>
                                <a:rPr lang="en-US" sz="2400" b="0" i="1" smtClean="0">
                                  <a:latin typeface="Cambria Math" charset="0"/>
                                </a:rPr>
                                <m:t>𝛿</m:t>
                              </m:r>
                              <m:r>
                                <a:rPr lang="en-US" sz="2400" b="0" i="1" smtClean="0">
                                  <a:latin typeface="Cambria Math" charset="0"/>
                                </a:rPr>
                                <m:t>)</m:t>
                              </m:r>
                            </m:sup>
                          </m:sSup>
                        </m:e>
                      </m:nary>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9617" y="1294018"/>
                <a:ext cx="6086153" cy="1007007"/>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itle 11"/>
              <p:cNvSpPr>
                <a:spLocks noGrp="1"/>
              </p:cNvSpPr>
              <p:nvPr>
                <p:ph type="title"/>
              </p:nvPr>
            </p:nvSpPr>
            <p:spPr>
              <a:xfrm>
                <a:off x="350022" y="827509"/>
                <a:ext cx="8694539" cy="761467"/>
              </a:xfrm>
            </p:spPr>
            <p:txBody>
              <a:bodyPr>
                <a:normAutofit fontScale="90000"/>
              </a:bodyPr>
              <a:lstStyle/>
              <a:p>
                <a:r>
                  <a:rPr lang="en-US" sz="2800" dirty="0" smtClean="0">
                    <a:solidFill>
                      <a:srgbClr val="FF0000"/>
                    </a:solidFill>
                  </a:rPr>
                  <a:t>Between pulses: </a:t>
                </a:r>
                <a14:m>
                  <m:oMath xmlns:m="http://schemas.openxmlformats.org/officeDocument/2006/math">
                    <m:r>
                      <a:rPr lang="en-US" sz="2800" b="0" i="1" smtClean="0">
                        <a:solidFill>
                          <a:srgbClr val="FF0000"/>
                        </a:solidFill>
                        <a:latin typeface="Cambria Math"/>
                      </a:rPr>
                      <m:t>𝑡</m:t>
                    </m:r>
                    <m:r>
                      <a:rPr lang="en-US" sz="2800" b="0" i="1" smtClean="0">
                        <a:solidFill>
                          <a:srgbClr val="FF0000"/>
                        </a:solidFill>
                        <a:latin typeface="Cambria Math"/>
                      </a:rPr>
                      <m:t>∈[</m:t>
                    </m:r>
                    <m:r>
                      <a:rPr lang="en-US" sz="2800" b="0" i="1" smtClean="0">
                        <a:solidFill>
                          <a:srgbClr val="FF0000"/>
                        </a:solidFill>
                        <a:latin typeface="Cambria Math"/>
                      </a:rPr>
                      <m:t>𝛿</m:t>
                    </m:r>
                    <m:r>
                      <a:rPr lang="en-US" sz="2800" b="0" i="1" smtClean="0">
                        <a:solidFill>
                          <a:srgbClr val="FF0000"/>
                        </a:solidFill>
                        <a:latin typeface="Cambria Math"/>
                      </a:rPr>
                      <m:t>, </m:t>
                    </m:r>
                    <m:r>
                      <m:rPr>
                        <m:sty m:val="p"/>
                      </m:rPr>
                      <a:rPr lang="en-US" sz="2800" b="0" i="0" smtClean="0">
                        <a:solidFill>
                          <a:srgbClr val="FF0000"/>
                        </a:solidFill>
                        <a:latin typeface="Cambria Math"/>
                      </a:rPr>
                      <m:t>Δ</m:t>
                    </m:r>
                    <m:r>
                      <a:rPr lang="en-US" sz="2800" b="0" i="1" smtClean="0">
                        <a:solidFill>
                          <a:srgbClr val="FF0000"/>
                        </a:solidFill>
                        <a:latin typeface="Cambria Math"/>
                      </a:rPr>
                      <m:t>]</m:t>
                    </m:r>
                  </m:oMath>
                </a14:m>
                <a:r>
                  <a:rPr lang="en-US" sz="2800" dirty="0" smtClean="0">
                    <a:solidFill>
                      <a:srgbClr val="FF0000"/>
                    </a:solidFill>
                  </a:rPr>
                  <a:t> </a:t>
                </a:r>
                <a:r>
                  <a:rPr lang="en-US" sz="2800" dirty="0" err="1" smtClean="0">
                    <a:solidFill>
                      <a:srgbClr val="FF0000"/>
                    </a:solidFill>
                  </a:rPr>
                  <a:t>eigenfunction</a:t>
                </a:r>
                <a:r>
                  <a:rPr lang="en-US" sz="2800" dirty="0" smtClean="0">
                    <a:solidFill>
                      <a:srgbClr val="FF0000"/>
                    </a:solidFill>
                  </a:rPr>
                  <a:t> expansion</a:t>
                </a:r>
                <a:endParaRPr lang="en-US" sz="2800" dirty="0">
                  <a:solidFill>
                    <a:srgbClr val="FF0000"/>
                  </a:solidFill>
                </a:endParaRPr>
              </a:p>
            </p:txBody>
          </p:sp>
        </mc:Choice>
        <mc:Fallback xmlns="">
          <p:sp>
            <p:nvSpPr>
              <p:cNvPr id="13" name="Title 11"/>
              <p:cNvSpPr>
                <a:spLocks noGrp="1" noRot="1" noChangeAspect="1" noMove="1" noResize="1" noEditPoints="1" noAdjustHandles="1" noChangeArrowheads="1" noChangeShapeType="1" noTextEdit="1"/>
              </p:cNvSpPr>
              <p:nvPr>
                <p:ph type="title"/>
              </p:nvPr>
            </p:nvSpPr>
            <p:spPr>
              <a:xfrm>
                <a:off x="350022" y="827509"/>
                <a:ext cx="8694539" cy="761467"/>
              </a:xfrm>
              <a:blipFill rotWithShape="1">
                <a:blip r:embed="rId3"/>
                <a:stretch>
                  <a:fillRect t="-10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4574" y="5424189"/>
                <a:ext cx="8524833" cy="1099340"/>
              </a:xfrm>
              <a:prstGeom prst="rect">
                <a:avLst/>
              </a:prstGeom>
              <a:ln w="57150">
                <a:solidFill>
                  <a:schemeClr val="accent2">
                    <a:lumMod val="60000"/>
                    <a:lumOff val="4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a:rPr>
                          </m:ctrlPr>
                        </m:sSubSupPr>
                        <m:e>
                          <m:r>
                            <a:rPr lang="en-US" sz="2400" b="0" i="1" smtClean="0">
                              <a:latin typeface="Cambria Math"/>
                            </a:rPr>
                            <m:t>𝑝</m:t>
                          </m:r>
                        </m:e>
                        <m:sub>
                          <m:r>
                            <a:rPr lang="en-US" sz="2400" b="0" i="1" smtClean="0">
                              <a:latin typeface="Cambria Math"/>
                            </a:rPr>
                            <m:t>11</m:t>
                          </m:r>
                        </m:sub>
                        <m:sup/>
                      </m:sSubSup>
                      <m:d>
                        <m:dPr>
                          <m:ctrlPr>
                            <a:rPr lang="en-US" sz="2400" b="0" i="1" smtClean="0">
                              <a:latin typeface="Cambria Math"/>
                            </a:rPr>
                          </m:ctrlPr>
                        </m:dPr>
                        <m:e>
                          <m:r>
                            <a:rPr lang="en-US" sz="2400" b="0" i="1" smtClean="0">
                              <a:latin typeface="Cambria Math"/>
                            </a:rPr>
                            <m:t>𝑡</m:t>
                          </m:r>
                        </m:e>
                      </m:d>
                      <m:r>
                        <a:rPr lang="en-US" sz="2400" b="0" i="1" smtClean="0">
                          <a:latin typeface="Cambria Math"/>
                        </a:rPr>
                        <m:t>=</m:t>
                      </m:r>
                      <m:f>
                        <m:fPr>
                          <m:ctrlPr>
                            <a:rPr lang="en-US" sz="2400" i="1">
                              <a:latin typeface="Cambria Math"/>
                            </a:rPr>
                          </m:ctrlPr>
                        </m:fPr>
                        <m:num>
                          <m:r>
                            <a:rPr lang="en-US" sz="2400" i="1">
                              <a:latin typeface="Cambria Math"/>
                            </a:rPr>
                            <m:t>1</m:t>
                          </m:r>
                        </m:num>
                        <m:den>
                          <m:d>
                            <m:dPr>
                              <m:begChr m:val="|"/>
                              <m:endChr m:val="|"/>
                              <m:ctrlPr>
                                <a:rPr lang="en-US" sz="2400" i="1">
                                  <a:latin typeface="Cambria Math"/>
                                </a:rPr>
                              </m:ctrlPr>
                            </m:dPr>
                            <m:e>
                              <m:r>
                                <a:rPr lang="en-US" sz="2400" i="1">
                                  <a:latin typeface="Cambria Math"/>
                                </a:rPr>
                                <m:t>𝑌</m:t>
                              </m:r>
                            </m:e>
                          </m:d>
                        </m:den>
                      </m:f>
                      <m:nary>
                        <m:naryPr>
                          <m:ctrlPr>
                            <a:rPr lang="en-US" sz="2400" i="1">
                              <a:latin typeface="Cambria Math"/>
                            </a:rPr>
                          </m:ctrlPr>
                        </m:naryPr>
                        <m:sub>
                          <m:r>
                            <a:rPr lang="en-US" sz="2400" i="1">
                              <a:latin typeface="Cambria Math"/>
                            </a:rPr>
                            <m:t>𝑌</m:t>
                          </m:r>
                        </m:sub>
                        <m:sup>
                          <m:r>
                            <a:rPr lang="en-US" sz="2400" i="1">
                              <a:latin typeface="Cambria Math" charset="0"/>
                            </a:rPr>
                            <m:t> </m:t>
                          </m:r>
                        </m:sup>
                        <m:e>
                          <m:f>
                            <m:fPr>
                              <m:ctrlPr>
                                <a:rPr lang="en-US" sz="2400" i="1">
                                  <a:latin typeface="Cambria Math"/>
                                </a:rPr>
                              </m:ctrlPr>
                            </m:fPr>
                            <m:num>
                              <m:r>
                                <a:rPr lang="en-US" sz="2400" i="1">
                                  <a:latin typeface="Cambria Math" charset="0"/>
                                </a:rPr>
                                <m:t>𝜕</m:t>
                              </m:r>
                            </m:num>
                            <m:den>
                              <m:r>
                                <a:rPr lang="en-US" sz="2400" i="1">
                                  <a:latin typeface="Cambria Math" charset="0"/>
                                </a:rPr>
                                <m:t>𝜕</m:t>
                              </m:r>
                              <m:r>
                                <a:rPr lang="en-US" sz="2400" b="0" i="1" smtClean="0">
                                  <a:latin typeface="Cambria Math"/>
                                </a:rPr>
                                <m:t>𝑥</m:t>
                              </m:r>
                            </m:den>
                          </m:f>
                        </m:e>
                      </m:nary>
                      <m:sSubSup>
                        <m:sSubSupPr>
                          <m:ctrlPr>
                            <a:rPr lang="en-US" sz="2400" i="1">
                              <a:latin typeface="Cambria Math"/>
                            </a:rPr>
                          </m:ctrlPr>
                        </m:sSubSupPr>
                        <m:e>
                          <m:r>
                            <a:rPr lang="en-US" sz="2400" i="1">
                              <a:latin typeface="Cambria Math" charset="0"/>
                            </a:rPr>
                            <m:t>𝜔</m:t>
                          </m:r>
                        </m:e>
                        <m:sub>
                          <m:r>
                            <a:rPr lang="en-US" sz="2400" b="0" i="1" smtClean="0">
                              <a:latin typeface="Cambria Math"/>
                            </a:rPr>
                            <m:t>1</m:t>
                          </m:r>
                        </m:sub>
                        <m:sup/>
                      </m:sSubSup>
                      <m:r>
                        <a:rPr lang="en-US" sz="2400" i="1">
                          <a:latin typeface="Cambria Math"/>
                        </a:rPr>
                        <m:t>(</m:t>
                      </m:r>
                      <m:r>
                        <a:rPr lang="en-US" sz="2400" b="0" i="1" smtClean="0">
                          <a:latin typeface="Cambria Math"/>
                        </a:rPr>
                        <m:t>⋅</m:t>
                      </m:r>
                      <m:r>
                        <a:rPr lang="en-US" sz="2400" i="1">
                          <a:latin typeface="Cambria Math"/>
                        </a:rPr>
                        <m:t>,</m:t>
                      </m:r>
                      <m:r>
                        <a:rPr lang="en-US" sz="2400" i="1">
                          <a:latin typeface="Cambria Math"/>
                        </a:rPr>
                        <m:t>𝑡</m:t>
                      </m:r>
                      <m:r>
                        <a:rPr lang="en-US" sz="2400" i="1">
                          <a:latin typeface="Cambria Math"/>
                        </a:rPr>
                        <m:t>)≔ </m:t>
                      </m:r>
                      <m:r>
                        <a:rPr lang="en-US" sz="2400" b="0" i="1" smtClean="0">
                          <a:latin typeface="Cambria Math"/>
                        </a:rPr>
                        <m:t>𝛿</m:t>
                      </m:r>
                      <m:r>
                        <a:rPr lang="en-US" sz="2400" b="0" i="1" smtClean="0">
                          <a:latin typeface="Cambria Math"/>
                        </a:rPr>
                        <m:t>+</m:t>
                      </m:r>
                      <m:nary>
                        <m:naryPr>
                          <m:chr m:val="∑"/>
                          <m:ctrlPr>
                            <a:rPr lang="en-US" sz="2400" i="1">
                              <a:latin typeface="Cambria Math"/>
                            </a:rPr>
                          </m:ctrlPr>
                        </m:naryPr>
                        <m:sub>
                          <m:r>
                            <m:rPr>
                              <m:brk m:alnAt="23"/>
                            </m:rPr>
                            <a:rPr lang="en-US" sz="2400" i="1">
                              <a:latin typeface="Cambria Math" charset="0"/>
                            </a:rPr>
                            <m:t>𝑛</m:t>
                          </m:r>
                          <m:r>
                            <a:rPr lang="en-US" sz="2400" i="1">
                              <a:latin typeface="Cambria Math" charset="0"/>
                            </a:rPr>
                            <m:t>=1</m:t>
                          </m:r>
                        </m:sub>
                        <m:sup>
                          <m:r>
                            <a:rPr lang="en-US" sz="2400" i="1">
                              <a:latin typeface="Cambria Math" charset="0"/>
                              <a:ea typeface="Cambria Math" charset="0"/>
                              <a:cs typeface="Cambria Math" charset="0"/>
                            </a:rPr>
                            <m:t>∞</m:t>
                          </m:r>
                        </m:sup>
                        <m:e>
                          <m:d>
                            <m:dPr>
                              <m:ctrlPr>
                                <a:rPr lang="en-US" sz="2400" b="0" i="1" smtClean="0">
                                  <a:latin typeface="Cambria Math"/>
                                  <a:ea typeface="Cambria Math" charset="0"/>
                                  <a:cs typeface="Cambria Math" charset="0"/>
                                </a:rPr>
                              </m:ctrlPr>
                            </m:dPr>
                            <m:e>
                              <m:sSub>
                                <m:sSubPr>
                                  <m:ctrlPr>
                                    <a:rPr lang="en-US" sz="2400" b="0" i="1" smtClean="0">
                                      <a:latin typeface="Cambria Math"/>
                                      <a:ea typeface="Cambria Math" charset="0"/>
                                      <a:cs typeface="Cambria Math" charset="0"/>
                                    </a:rPr>
                                  </m:ctrlPr>
                                </m:sSubPr>
                                <m:e>
                                  <m:r>
                                    <a:rPr lang="en-US" sz="2400" b="0" i="1" smtClean="0">
                                      <a:latin typeface="Cambria Math"/>
                                      <a:ea typeface="Cambria Math" charset="0"/>
                                      <a:cs typeface="Cambria Math" charset="0"/>
                                    </a:rPr>
                                    <m:t>𝛿</m:t>
                                  </m:r>
                                  <m:r>
                                    <a:rPr lang="en-US" sz="2400" b="0" i="1" smtClean="0">
                                      <a:latin typeface="Cambria Math"/>
                                      <a:ea typeface="Cambria Math" charset="0"/>
                                      <a:cs typeface="Cambria Math" charset="0"/>
                                    </a:rPr>
                                    <m:t>𝑎</m:t>
                                  </m:r>
                                </m:e>
                                <m:sub>
                                  <m:r>
                                    <a:rPr lang="en-US" sz="2400" b="0" i="1" smtClean="0">
                                      <a:latin typeface="Cambria Math"/>
                                      <a:ea typeface="Cambria Math" charset="0"/>
                                      <a:cs typeface="Cambria Math" charset="0"/>
                                    </a:rPr>
                                    <m:t>𝑛</m:t>
                                  </m:r>
                                </m:sub>
                              </m:sSub>
                              <m:r>
                                <a:rPr lang="en-US" sz="2400" b="0" i="1" smtClean="0">
                                  <a:latin typeface="Cambria Math"/>
                                  <a:ea typeface="Cambria Math" charset="0"/>
                                  <a:cs typeface="Cambria Math" charset="0"/>
                                </a:rPr>
                                <m:t>+</m:t>
                              </m:r>
                              <m:sSub>
                                <m:sSubPr>
                                  <m:ctrlPr>
                                    <a:rPr lang="en-US" sz="2400" b="0" i="1" smtClean="0">
                                      <a:latin typeface="Cambria Math"/>
                                      <a:ea typeface="Cambria Math" charset="0"/>
                                      <a:cs typeface="Cambria Math" charset="0"/>
                                    </a:rPr>
                                  </m:ctrlPr>
                                </m:sSubPr>
                                <m:e>
                                  <m:r>
                                    <a:rPr lang="en-US" sz="2400" b="0" i="1" smtClean="0">
                                      <a:latin typeface="Cambria Math"/>
                                      <a:ea typeface="Cambria Math" charset="0"/>
                                      <a:cs typeface="Cambria Math" charset="0"/>
                                    </a:rPr>
                                    <m:t>𝑏</m:t>
                                  </m:r>
                                </m:e>
                                <m:sub>
                                  <m:r>
                                    <a:rPr lang="en-US" sz="2400" b="0" i="1" smtClean="0">
                                      <a:latin typeface="Cambria Math"/>
                                      <a:ea typeface="Cambria Math" charset="0"/>
                                      <a:cs typeface="Cambria Math" charset="0"/>
                                    </a:rPr>
                                    <m:t>𝑛</m:t>
                                  </m:r>
                                </m:sub>
                              </m:sSub>
                            </m:e>
                          </m:d>
                          <m:sSubSup>
                            <m:sSubSupPr>
                              <m:ctrlPr>
                                <a:rPr lang="en-US" sz="2400" i="1">
                                  <a:latin typeface="Cambria Math"/>
                                </a:rPr>
                              </m:ctrlPr>
                            </m:sSubSupPr>
                            <m:e>
                              <m:r>
                                <a:rPr lang="en-US" sz="2400" b="0" i="1" smtClean="0">
                                  <a:latin typeface="Cambria Math"/>
                                </a:rPr>
                                <m:t>h</m:t>
                              </m:r>
                            </m:e>
                            <m:sub>
                              <m:r>
                                <a:rPr lang="en-US" sz="2400" b="0" i="1" smtClean="0">
                                  <a:latin typeface="Cambria Math"/>
                                  <a:ea typeface="Cambria Math" charset="0"/>
                                  <a:cs typeface="Cambria Math" charset="0"/>
                                </a:rPr>
                                <m:t>𝑖</m:t>
                              </m:r>
                              <m:r>
                                <a:rPr lang="en-US" sz="2400" i="1">
                                  <a:latin typeface="Cambria Math" charset="0"/>
                                </a:rPr>
                                <m:t>𝑛</m:t>
                              </m:r>
                            </m:sub>
                            <m:sup/>
                          </m:sSubSup>
                          <m:sSup>
                            <m:sSupPr>
                              <m:ctrlPr>
                                <a:rPr lang="el-GR" sz="2400" i="1">
                                  <a:latin typeface="Cambria Math"/>
                                </a:rPr>
                              </m:ctrlPr>
                            </m:sSupPr>
                            <m:e>
                              <m:r>
                                <a:rPr lang="el-GR" sz="2400" i="1">
                                  <a:latin typeface="Cambria Math" charset="0"/>
                                </a:rPr>
                                <m:t>𝑒</m:t>
                              </m:r>
                            </m:e>
                            <m:sup>
                              <m:r>
                                <a:rPr lang="el-GR" sz="2400" i="1">
                                  <a:latin typeface="Cambria Math" charset="0"/>
                                </a:rPr>
                                <m:t>−</m:t>
                              </m:r>
                              <m:sSub>
                                <m:sSubPr>
                                  <m:ctrlPr>
                                    <a:rPr lang="en-US" sz="2400" b="0" i="1" smtClean="0">
                                      <a:latin typeface="Cambria Math"/>
                                    </a:rPr>
                                  </m:ctrlPr>
                                </m:sSubPr>
                                <m:e>
                                  <m:r>
                                    <a:rPr lang="en-US" sz="2400" b="0" i="1" smtClean="0">
                                      <a:latin typeface="Cambria Math"/>
                                    </a:rPr>
                                    <m:t>𝜆</m:t>
                                  </m:r>
                                </m:e>
                                <m:sub>
                                  <m:r>
                                    <a:rPr lang="en-US" sz="2400" b="0" i="1" smtClean="0">
                                      <a:latin typeface="Cambria Math"/>
                                    </a:rPr>
                                    <m:t>𝑛</m:t>
                                  </m:r>
                                </m:sub>
                              </m:sSub>
                              <m:r>
                                <a:rPr lang="en-US" sz="2400" b="0" i="1" smtClean="0">
                                  <a:latin typeface="Cambria Math"/>
                                </a:rPr>
                                <m:t>𝜎</m:t>
                              </m:r>
                              <m:r>
                                <a:rPr lang="en-US" sz="2400" i="1">
                                  <a:latin typeface="Cambria Math" charset="0"/>
                                </a:rPr>
                                <m:t>(</m:t>
                              </m:r>
                              <m:r>
                                <a:rPr lang="en-US" sz="2400" i="1">
                                  <a:latin typeface="Cambria Math" charset="0"/>
                                </a:rPr>
                                <m:t>𝑡</m:t>
                              </m:r>
                              <m:r>
                                <a:rPr lang="en-US" sz="2400" i="1">
                                  <a:latin typeface="Cambria Math" charset="0"/>
                                </a:rPr>
                                <m:t>−</m:t>
                              </m:r>
                              <m:r>
                                <a:rPr lang="en-US" sz="2400" i="1">
                                  <a:latin typeface="Cambria Math" charset="0"/>
                                </a:rPr>
                                <m:t>𝛿</m:t>
                              </m:r>
                              <m:r>
                                <a:rPr lang="en-US" sz="2400" i="1">
                                  <a:latin typeface="Cambria Math" charset="0"/>
                                </a:rPr>
                                <m:t>)</m:t>
                              </m:r>
                            </m:sup>
                          </m:sSup>
                        </m:e>
                      </m:nary>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4574" y="5424189"/>
                <a:ext cx="8524833" cy="1099340"/>
              </a:xfrm>
              <a:prstGeom prst="rect">
                <a:avLst/>
              </a:prstGeom>
              <a:blipFill rotWithShape="1">
                <a:blip r:embed="rId4"/>
                <a:stretch>
                  <a:fillRect/>
                </a:stretch>
              </a:blipFill>
              <a:ln w="57150">
                <a:solidFill>
                  <a:schemeClr val="accent2">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9888" y="3541092"/>
                <a:ext cx="2763384" cy="892104"/>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h</m:t>
                          </m:r>
                        </m:e>
                        <m:sub>
                          <m:r>
                            <a:rPr lang="en-US" sz="2400" b="0" i="1" smtClean="0">
                              <a:latin typeface="Cambria Math"/>
                            </a:rPr>
                            <m:t>𝑖𝑛</m:t>
                          </m:r>
                        </m:sub>
                      </m:sSub>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m:t>
                          </m:r>
                          <m:r>
                            <a:rPr lang="en-US" sz="2400" b="0" i="1" smtClean="0">
                              <a:latin typeface="Cambria Math"/>
                            </a:rPr>
                            <m:t>𝑌</m:t>
                          </m:r>
                          <m:r>
                            <a:rPr lang="en-US" sz="2400" b="0" i="1" smtClean="0">
                              <a:latin typeface="Cambria Math"/>
                            </a:rPr>
                            <m:t>|</m:t>
                          </m:r>
                        </m:den>
                      </m:f>
                      <m:nary>
                        <m:naryPr>
                          <m:subHide m:val="on"/>
                          <m:supHide m:val="on"/>
                          <m:ctrlPr>
                            <a:rPr lang="en-US" sz="2400" b="0" i="1" smtClean="0">
                              <a:latin typeface="Cambria Math"/>
                            </a:rPr>
                          </m:ctrlPr>
                        </m:naryPr>
                        <m:sub/>
                        <m:sup/>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𝜙</m:t>
                                  </m:r>
                                </m:e>
                                <m:sub>
                                  <m:r>
                                    <a:rPr lang="en-US" sz="2400" i="1">
                                      <a:latin typeface="Cambria Math"/>
                                    </a:rPr>
                                    <m:t>𝑛</m:t>
                                  </m:r>
                                </m:sub>
                              </m:sSub>
                              <m:d>
                                <m:dPr>
                                  <m:ctrlPr>
                                    <a:rPr lang="en-US" sz="2400" i="1">
                                      <a:latin typeface="Cambria Math"/>
                                    </a:rPr>
                                  </m:ctrlPr>
                                </m:dPr>
                                <m:e>
                                  <m:r>
                                    <a:rPr lang="en-US" sz="2400" b="0" i="1" smtClean="0">
                                      <a:latin typeface="Cambria Math"/>
                                    </a:rPr>
                                    <m:t>⋅</m:t>
                                  </m:r>
                                </m:e>
                              </m:d>
                            </m:num>
                            <m:den>
                              <m:r>
                                <a:rPr lang="en-US" sz="2400" i="1">
                                  <a:latin typeface="Cambria Math"/>
                                </a:rPr>
                                <m:t>𝜕</m:t>
                              </m:r>
                              <m:r>
                                <a:rPr lang="en-US" sz="2400" b="0" i="1" smtClean="0">
                                  <a:latin typeface="Cambria Math"/>
                                </a:rPr>
                                <m:t>𝑥</m:t>
                              </m:r>
                            </m:den>
                          </m:f>
                        </m:e>
                      </m:nary>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299888" y="3541092"/>
                <a:ext cx="2763384" cy="892104"/>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1"/>
              <p:cNvSpPr txBox="1"/>
              <p:nvPr/>
            </p:nvSpPr>
            <p:spPr>
              <a:xfrm>
                <a:off x="493019" y="2448630"/>
                <a:ext cx="3107133" cy="75514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charset="0"/>
                            </a:rPr>
                            <m:t>𝑛</m:t>
                          </m:r>
                        </m:sub>
                      </m:sSub>
                      <m:box>
                        <m:boxPr>
                          <m:ctrlPr>
                            <a:rPr lang="en-US" sz="2400" i="1" smtClean="0">
                              <a:latin typeface="Cambria Math"/>
                            </a:rPr>
                          </m:ctrlPr>
                        </m:boxPr>
                        <m:e>
                          <m:r>
                            <a:rPr lang="en-US" sz="2400" i="1" smtClean="0">
                              <a:latin typeface="Cambria Math" charset="0"/>
                            </a:rPr>
                            <m:t>≔</m:t>
                          </m:r>
                        </m:e>
                      </m:box>
                      <m:nary>
                        <m:naryPr>
                          <m:ctrlPr>
                            <a:rPr lang="en-US" sz="2400" i="1" smtClean="0">
                              <a:latin typeface="Cambria Math"/>
                            </a:rPr>
                          </m:ctrlPr>
                        </m:naryPr>
                        <m:sub>
                          <m:r>
                            <a:rPr lang="en-US" sz="2400" i="1" smtClean="0">
                              <a:latin typeface="Cambria Math"/>
                            </a:rPr>
                            <m:t>𝑌</m:t>
                          </m:r>
                        </m:sub>
                        <m:sup>
                          <m:r>
                            <a:rPr lang="en-US" sz="2400" b="0" i="1" smtClean="0">
                              <a:latin typeface="Cambria Math" charset="0"/>
                            </a:rPr>
                            <m:t> </m:t>
                          </m:r>
                        </m:sup>
                        <m:e>
                          <m:d>
                            <m:dPr>
                              <m:ctrlPr>
                                <a:rPr lang="en-US" sz="2400" i="1" smtClean="0">
                                  <a:latin typeface="Cambria Math"/>
                                </a:rPr>
                              </m:ctrlPr>
                            </m:dPr>
                            <m:e>
                              <m:r>
                                <a:rPr lang="en-US" sz="2400" b="0" i="1" smtClean="0">
                                  <a:latin typeface="Cambria Math" charset="0"/>
                                  <a:ea typeface="Cambria Math" charset="0"/>
                                  <a:cs typeface="Cambria Math" charset="0"/>
                                </a:rPr>
                                <m:t>𝑆</m:t>
                              </m:r>
                              <m:r>
                                <a:rPr lang="en-US" sz="2400" b="0" i="1" smtClean="0">
                                  <a:latin typeface="Cambria Math"/>
                                  <a:ea typeface="Cambria Math" charset="0"/>
                                  <a:cs typeface="Cambria Math" charset="0"/>
                                </a:rPr>
                                <m:t>𝐿</m:t>
                              </m:r>
                              <m:d>
                                <m:dPr>
                                  <m:ctrlPr>
                                    <a:rPr lang="en-US" sz="2400" b="0" i="1" smtClean="0">
                                      <a:latin typeface="Cambria Math"/>
                                      <a:ea typeface="Cambria Math" charset="0"/>
                                      <a:cs typeface="Cambria Math" charset="0"/>
                                    </a:rPr>
                                  </m:ctrlPr>
                                </m:dPr>
                                <m:e>
                                  <m:r>
                                    <a:rPr lang="en-US" sz="2400" b="0" i="1" smtClean="0">
                                      <a:latin typeface="Cambria Math"/>
                                      <a:ea typeface="Cambria Math" charset="0"/>
                                      <a:cs typeface="Cambria Math" charset="0"/>
                                    </a:rPr>
                                    <m:t>⋅</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e>
                          </m:d>
                          <m:sSubSup>
                            <m:sSubSupPr>
                              <m:ctrlPr>
                                <a:rPr lang="en-US" sz="2400" b="0" i="1" smtClean="0">
                                  <a:latin typeface="Cambria Math"/>
                                </a:rPr>
                              </m:ctrlPr>
                            </m:sSubSupPr>
                            <m:e>
                              <m:r>
                                <a:rPr lang="en-US" sz="2400" b="0" i="1" smtClean="0">
                                  <a:latin typeface="Cambria Math" charset="0"/>
                                  <a:ea typeface="Cambria Math" charset="0"/>
                                  <a:cs typeface="Cambria Math" charset="0"/>
                                </a:rPr>
                                <m:t>𝜙</m:t>
                              </m:r>
                            </m:e>
                            <m:sub>
                              <m:r>
                                <a:rPr lang="en-US" sz="2400" b="0" i="1" smtClean="0">
                                  <a:latin typeface="Cambria Math" charset="0"/>
                                </a:rPr>
                                <m:t>𝑛</m:t>
                              </m:r>
                            </m:sub>
                            <m:sup/>
                          </m:sSubSup>
                          <m:d>
                            <m:dPr>
                              <m:ctrlPr>
                                <a:rPr lang="en-US" sz="2400" b="0" i="1" smtClean="0">
                                  <a:latin typeface="Cambria Math"/>
                                </a:rPr>
                              </m:ctrlPr>
                            </m:dPr>
                            <m:e>
                              <m:r>
                                <a:rPr lang="en-US" sz="2400" b="0" i="1" smtClean="0">
                                  <a:latin typeface="Cambria Math"/>
                                </a:rPr>
                                <m:t>⋅</m:t>
                              </m:r>
                            </m:e>
                          </m:d>
                        </m:e>
                      </m:nary>
                    </m:oMath>
                  </m:oMathPara>
                </a14:m>
                <a:endParaRPr lang="en-US" sz="2400" dirty="0"/>
              </a:p>
            </p:txBody>
          </p:sp>
        </mc:Choice>
        <mc:Fallback xmlns="">
          <p:sp>
            <p:nvSpPr>
              <p:cNvPr id="16" name="TextBox 11"/>
              <p:cNvSpPr txBox="1">
                <a:spLocks noRot="1" noChangeAspect="1" noMove="1" noResize="1" noEditPoints="1" noAdjustHandles="1" noChangeArrowheads="1" noChangeShapeType="1" noTextEdit="1"/>
              </p:cNvSpPr>
              <p:nvPr/>
            </p:nvSpPr>
            <p:spPr>
              <a:xfrm>
                <a:off x="493019" y="2448630"/>
                <a:ext cx="3107133" cy="755143"/>
              </a:xfrm>
              <a:prstGeom prst="rect">
                <a:avLst/>
              </a:prstGeom>
              <a:blipFill rotWithShape="1">
                <a:blip r:embed="rId6"/>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361251" y="2446114"/>
                <a:ext cx="2370649" cy="75514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𝑎</m:t>
                          </m:r>
                        </m:e>
                        <m:sub>
                          <m:r>
                            <a:rPr lang="en-US" sz="2400" b="0" i="1" smtClean="0">
                              <a:latin typeface="Cambria Math" charset="0"/>
                            </a:rPr>
                            <m:t>𝑛</m:t>
                          </m:r>
                        </m:sub>
                      </m:sSub>
                      <m:box>
                        <m:boxPr>
                          <m:ctrlPr>
                            <a:rPr lang="en-US" sz="2400" i="1" smtClean="0">
                              <a:latin typeface="Cambria Math"/>
                            </a:rPr>
                          </m:ctrlPr>
                        </m:boxPr>
                        <m:e>
                          <m:r>
                            <a:rPr lang="en-US" sz="2400" i="1" smtClean="0">
                              <a:latin typeface="Cambria Math" charset="0"/>
                            </a:rPr>
                            <m:t>≔</m:t>
                          </m:r>
                        </m:e>
                      </m:box>
                      <m:nary>
                        <m:naryPr>
                          <m:ctrlPr>
                            <a:rPr lang="en-US" sz="2400" i="1" smtClean="0">
                              <a:latin typeface="Cambria Math"/>
                            </a:rPr>
                          </m:ctrlPr>
                        </m:naryPr>
                        <m:sub>
                          <m:r>
                            <a:rPr lang="en-US" sz="2400" i="1" smtClean="0">
                              <a:latin typeface="Cambria Math"/>
                            </a:rPr>
                            <m:t>𝑌</m:t>
                          </m:r>
                        </m:sub>
                        <m:sup>
                          <m:r>
                            <a:rPr lang="en-US" sz="2400" b="0" i="1" smtClean="0">
                              <a:latin typeface="Cambria Math" charset="0"/>
                            </a:rPr>
                            <m:t> </m:t>
                          </m:r>
                        </m:sup>
                        <m:e>
                          <m:d>
                            <m:dPr>
                              <m:ctrlPr>
                                <a:rPr lang="en-US" sz="2400" i="1" smtClean="0">
                                  <a:latin typeface="Cambria Math"/>
                                </a:rPr>
                              </m:ctrlPr>
                            </m:dPr>
                            <m:e>
                              <m:r>
                                <a:rPr lang="en-US" sz="2400" b="0" i="1" smtClean="0">
                                  <a:latin typeface="Cambria Math"/>
                                </a:rPr>
                                <m:t>𝑥</m:t>
                              </m:r>
                            </m:e>
                          </m:d>
                          <m:sSubSup>
                            <m:sSubSupPr>
                              <m:ctrlPr>
                                <a:rPr lang="en-US" sz="2400" b="0" i="1" smtClean="0">
                                  <a:latin typeface="Cambria Math"/>
                                </a:rPr>
                              </m:ctrlPr>
                            </m:sSubSupPr>
                            <m:e>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𝜙</m:t>
                                  </m:r>
                                </m:e>
                                <m:sub>
                                  <m:r>
                                    <a:rPr lang="en-US" sz="2400" b="0" i="1" smtClean="0">
                                      <a:latin typeface="Cambria Math"/>
                                      <a:ea typeface="Cambria Math" charset="0"/>
                                      <a:cs typeface="Cambria Math" charset="0"/>
                                    </a:rPr>
                                    <m:t>𝑛</m:t>
                                  </m:r>
                                </m:sub>
                              </m:sSub>
                              <m:r>
                                <a:rPr lang="en-US" sz="2400" b="0" i="1" smtClean="0">
                                  <a:latin typeface="Cambria Math"/>
                                  <a:ea typeface="Cambria Math" charset="0"/>
                                  <a:cs typeface="Cambria Math" charset="0"/>
                                </a:rPr>
                                <m:t>(⋅)</m:t>
                              </m:r>
                            </m:e>
                            <m:sub>
                              <m:r>
                                <a:rPr lang="en-US" sz="2400" b="0" i="1" smtClean="0">
                                  <a:latin typeface="Cambria Math"/>
                                </a:rPr>
                                <m:t> </m:t>
                              </m:r>
                            </m:sub>
                            <m:sup/>
                          </m:sSubSup>
                        </m:e>
                      </m:nary>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4361251" y="2446114"/>
                <a:ext cx="2370649" cy="755143"/>
              </a:xfrm>
              <a:prstGeom prst="rect">
                <a:avLst/>
              </a:prstGeom>
              <a:blipFill rotWithShape="1">
                <a:blip r:embed="rId7"/>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2"/>
              <p:cNvSpPr txBox="1"/>
              <p:nvPr/>
            </p:nvSpPr>
            <p:spPr>
              <a:xfrm>
                <a:off x="4176216" y="3386979"/>
                <a:ext cx="3215563" cy="1200329"/>
              </a:xfrm>
              <a:prstGeom prst="rect">
                <a:avLst/>
              </a:prstGeom>
              <a:noFill/>
              <a:ln>
                <a:solidFill>
                  <a:srgbClr val="FF0000"/>
                </a:solidFill>
              </a:ln>
            </p:spPr>
            <p:txBody>
              <a:bodyPr wrap="squar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charset="0"/>
                          </a:rPr>
                          <m:t>𝑎</m:t>
                        </m:r>
                      </m:e>
                      <m:sub>
                        <m:r>
                          <a:rPr lang="en-US" sz="2400" b="0" i="1" smtClean="0">
                            <a:latin typeface="Cambria Math"/>
                          </a:rPr>
                          <m:t>𝑛</m:t>
                        </m:r>
                      </m:sub>
                    </m:sSub>
                  </m:oMath>
                </a14:m>
                <a:r>
                  <a:rPr lang="en-US" sz="2400" dirty="0" smtClean="0"/>
                  <a:t> are the first moment </a:t>
                </a:r>
              </a:p>
              <a:p>
                <a:r>
                  <a:rPr lang="en-US" sz="2400" dirty="0" smtClean="0"/>
                  <a:t>of the </a:t>
                </a:r>
                <a:r>
                  <a:rPr lang="en-US" sz="2400" dirty="0" err="1" smtClean="0"/>
                  <a:t>eigenfunctions</a:t>
                </a:r>
                <a:r>
                  <a:rPr lang="en-US" sz="2400" dirty="0" smtClean="0"/>
                  <a:t>.</a:t>
                </a:r>
                <a:endParaRPr lang="en-US" sz="2400" dirty="0"/>
              </a:p>
            </p:txBody>
          </p:sp>
        </mc:Choice>
        <mc:Fallback xmlns="">
          <p:sp>
            <p:nvSpPr>
              <p:cNvPr id="14" name="TextBox 2"/>
              <p:cNvSpPr txBox="1">
                <a:spLocks noRot="1" noChangeAspect="1" noMove="1" noResize="1" noEditPoints="1" noAdjustHandles="1" noChangeArrowheads="1" noChangeShapeType="1" noTextEdit="1"/>
              </p:cNvSpPr>
              <p:nvPr/>
            </p:nvSpPr>
            <p:spPr>
              <a:xfrm>
                <a:off x="4176216" y="3386979"/>
                <a:ext cx="3215563" cy="1200329"/>
              </a:xfrm>
              <a:prstGeom prst="rect">
                <a:avLst/>
              </a:prstGeom>
              <a:blipFill rotWithShape="1">
                <a:blip r:embed="rId8"/>
                <a:stretch>
                  <a:fillRect l="-2642" t="-3015" b="-10553"/>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099500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93700" y="1294705"/>
                <a:ext cx="7876452" cy="17894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smtClean="0">
                                  <a:latin typeface="Cambria Math"/>
                                </a:rPr>
                              </m:ctrlPr>
                            </m:eqArrPr>
                            <m:e>
                              <m:f>
                                <m:fPr>
                                  <m:ctrlPr>
                                    <a:rPr lang="en-US" sz="2400" i="1" smtClean="0">
                                      <a:latin typeface="Cambria Math"/>
                                    </a:rPr>
                                  </m:ctrlPr>
                                </m:fPr>
                                <m:num>
                                  <m:r>
                                    <a:rPr lang="en-US" sz="2400" i="1" smtClean="0">
                                      <a:latin typeface="Cambria Math" charset="0"/>
                                    </a:rPr>
                                    <m:t>𝜕</m:t>
                                  </m:r>
                                </m:num>
                                <m:den>
                                  <m:r>
                                    <a:rPr lang="en-US" sz="2400" i="1" smtClean="0">
                                      <a:latin typeface="Cambria Math" charset="0"/>
                                    </a:rPr>
                                    <m:t>𝜕</m:t>
                                  </m:r>
                                  <m:r>
                                    <a:rPr lang="en-US" sz="2400" b="0" i="1" smtClean="0">
                                      <a:latin typeface="Cambria Math" charset="0"/>
                                    </a:rPr>
                                    <m:t>𝑡</m:t>
                                  </m:r>
                                </m:den>
                              </m:f>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r>
                                <a:rPr lang="en-US" sz="2400" b="0" i="1" smtClean="0">
                                  <a:latin typeface="Cambria Math" charset="0"/>
                                </a:rPr>
                                <m:t>−</m:t>
                              </m:r>
                              <m:r>
                                <a:rPr lang="en-US" sz="2400" b="0" i="1" smtClean="0">
                                  <a:latin typeface="Cambria Math" charset="0"/>
                                </a:rPr>
                                <m:t>𝑑𝑖𝑣</m:t>
                              </m:r>
                              <m:d>
                                <m:dPr>
                                  <m:ctrlPr>
                                    <a:rPr lang="en-US" sz="2400" b="0" i="1" smtClean="0">
                                      <a:latin typeface="Cambria Math"/>
                                    </a:rPr>
                                  </m:ctrlPr>
                                </m:dPr>
                                <m:e>
                                  <m:r>
                                    <a:rPr lang="en-US" sz="2400" b="0" i="1" smtClean="0">
                                      <a:latin typeface="Cambria Math"/>
                                    </a:rPr>
                                    <m:t>𝜎</m:t>
                                  </m:r>
                                  <m:r>
                                    <a:rPr lang="en-US" sz="2400" b="0" i="1" smtClean="0">
                                      <a:latin typeface="Cambria Math" charset="0"/>
                                      <a:ea typeface="Cambria Math" charset="0"/>
                                      <a:cs typeface="Cambria Math" charset="0"/>
                                    </a:rPr>
                                    <m:t>𝛻</m:t>
                                  </m:r>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e>
                              </m:d>
                              <m:r>
                                <a:rPr lang="en-US" sz="2400" b="0" i="1" smtClean="0">
                                  <a:latin typeface="Cambria Math" charset="0"/>
                                </a:rPr>
                                <m:t>=0                                  </m:t>
                              </m:r>
                              <m:r>
                                <a:rPr lang="en-US" sz="2400" b="0" i="1" smtClean="0">
                                  <a:latin typeface="Cambria Math" charset="0"/>
                                </a:rPr>
                                <m:t>𝑖𝑛</m:t>
                              </m:r>
                              <m:r>
                                <a:rPr lang="en-US" sz="2400" b="0" i="1" smtClean="0">
                                  <a:latin typeface="Cambria Math" charset="0"/>
                                </a:rPr>
                                <m:t> </m:t>
                              </m:r>
                              <m:r>
                                <a:rPr lang="en-US" sz="2400" b="0" i="1" smtClean="0">
                                  <a:latin typeface="Cambria Math"/>
                                </a:rPr>
                                <m:t>𝑌</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m:rPr>
                                      <m:sty m:val="p"/>
                                    </m:rPr>
                                    <a:rPr lang="en-US" sz="2400" b="0" i="0" smtClean="0">
                                      <a:latin typeface="Cambria Math" charset="0"/>
                                      <a:ea typeface="Cambria Math" charset="0"/>
                                      <a:cs typeface="Cambria Math" charset="0"/>
                                    </a:rPr>
                                    <m:t>Δ</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r>
                                    <a:rPr lang="en-US" sz="2400" b="0" i="0"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rPr>
                                <m:t> </m:t>
                              </m:r>
                            </m:e>
                            <m:e>
                              <m:r>
                                <a:rPr lang="en-US" sz="2400" i="1" smtClean="0">
                                  <a:latin typeface="Cambria Math"/>
                                </a:rPr>
                                <m:t>𝜎</m:t>
                              </m:r>
                              <m:r>
                                <a:rPr lang="en-US" sz="2400" i="1" smtClean="0">
                                  <a:latin typeface="Cambria Math" charset="0"/>
                                  <a:ea typeface="Cambria Math" charset="0"/>
                                  <a:cs typeface="Cambria Math" charset="0"/>
                                </a:rPr>
                                <m:t>𝛻</m:t>
                              </m:r>
                              <m:sSubSup>
                                <m:sSubSupPr>
                                  <m:ctrlPr>
                                    <a:rPr lang="en-US" sz="240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m:t>
                              </m:r>
                              <m:d>
                                <m:dPr>
                                  <m:ctrlPr>
                                    <a:rPr lang="en-US" sz="2400" b="0" i="1" smtClean="0">
                                      <a:latin typeface="Cambria Math"/>
                                      <a:ea typeface="Cambria Math" charset="0"/>
                                      <a:cs typeface="Cambria Math" charset="0"/>
                                    </a:rPr>
                                  </m:ctrlPr>
                                </m:dPr>
                                <m:e>
                                  <m:r>
                                    <m:rPr>
                                      <m:sty m:val="p"/>
                                    </m:rPr>
                                    <a:rPr lang="en-US" sz="2400" b="0" i="0" smtClean="0">
                                      <a:latin typeface="Cambria Math" charset="0"/>
                                      <a:ea typeface="Cambria Math" charset="0"/>
                                      <a:cs typeface="Cambria Math" charset="0"/>
                                    </a:rPr>
                                    <m:t>Δ</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𝑡</m:t>
                                  </m:r>
                                </m:e>
                              </m:d>
                              <m:r>
                                <a:rPr lang="en-US" sz="2400" b="0" i="1" smtClean="0">
                                  <a:latin typeface="Cambria Math"/>
                                  <a:ea typeface="Cambria Math" charset="0"/>
                                  <a:cs typeface="Cambria Math" charset="0"/>
                                </a:rPr>
                                <m:t>𝜎</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𝑒</m:t>
                                  </m:r>
                                </m:e>
                                <m:sub>
                                  <m:r>
                                    <a:rPr lang="en-US" sz="2400" b="0" i="1" smtClean="0">
                                      <a:latin typeface="Cambria Math" charset="0"/>
                                      <a:ea typeface="Cambria Math" charset="0"/>
                                      <a:cs typeface="Cambria Math" charset="0"/>
                                    </a:rPr>
                                    <m:t>1</m:t>
                                  </m:r>
                                </m:sub>
                              </m:sSub>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𝑜𝑛</m:t>
                              </m:r>
                              <m:r>
                                <a:rPr lang="en-US" sz="2400" b="0" i="1" smtClean="0">
                                  <a:latin typeface="Cambria Math" charset="0"/>
                                  <a:ea typeface="Cambria Math" charset="0"/>
                                  <a:cs typeface="Cambria Math" charset="0"/>
                                </a:rPr>
                                <m:t> </m:t>
                              </m:r>
                              <m:r>
                                <m:rPr>
                                  <m:sty m:val="p"/>
                                </m:rPr>
                                <a:rPr lang="en-US" sz="2400" b="0" i="0" smtClean="0">
                                  <a:latin typeface="Cambria Math" charset="0"/>
                                  <a:ea typeface="Cambria Math" charset="0"/>
                                  <a:cs typeface="Cambria Math" charset="0"/>
                                </a:rPr>
                                <m:t>Γ</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m:rPr>
                                      <m:sty m:val="p"/>
                                    </m:rPr>
                                    <a:rPr lang="en-US" sz="2400" b="0" i="0" smtClean="0">
                                      <a:latin typeface="Cambria Math" charset="0"/>
                                      <a:ea typeface="Cambria Math" charset="0"/>
                                      <a:cs typeface="Cambria Math" charset="0"/>
                                    </a:rPr>
                                    <m:t>Δ</m:t>
                                  </m:r>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e>
                            <m:e>
                              <m:sSubSup>
                                <m:sSubSupPr>
                                  <m:ctrlPr>
                                    <a:rPr lang="en-US" sz="2400" b="0" i="1" smtClean="0">
                                      <a:latin typeface="Cambria Math"/>
                                      <a:ea typeface="Cambria Math" charset="0"/>
                                      <a:cs typeface="Cambria Math" charset="0"/>
                                    </a:rPr>
                                  </m:ctrlPr>
                                </m:sSubSupPr>
                                <m:e>
                                  <m:r>
                                    <a:rPr lang="en-US" sz="2400" b="0" i="1" smtClean="0">
                                      <a:latin typeface="Cambria Math" charset="0"/>
                                      <a:ea typeface="Cambria Math" charset="0"/>
                                      <a:cs typeface="Cambria Math" charset="0"/>
                                    </a:rPr>
                                    <m:t>𝜔</m:t>
                                  </m:r>
                                </m:e>
                                <m:sub>
                                  <m:r>
                                    <a:rPr lang="en-US" sz="2400" b="0" i="1" smtClean="0">
                                      <a:latin typeface="Cambria Math" charset="0"/>
                                      <a:ea typeface="Cambria Math" charset="0"/>
                                      <a:cs typeface="Cambria Math" charset="0"/>
                                    </a:rPr>
                                    <m:t>1</m:t>
                                  </m:r>
                                </m:sub>
                                <m:sup/>
                              </m:sSubSup>
                              <m:d>
                                <m:dPr>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m:t>
                                  </m:r>
                                  <m:r>
                                    <m:rPr>
                                      <m:sty m:val="p"/>
                                    </m:rPr>
                                    <a:rPr lang="en-US" sz="2400" b="0" i="0" smtClean="0">
                                      <a:latin typeface="Cambria Math" charset="0"/>
                                      <a:ea typeface="Cambria Math" charset="0"/>
                                      <a:cs typeface="Cambria Math" charset="0"/>
                                    </a:rPr>
                                    <m:t>Δ</m:t>
                                  </m:r>
                                </m:e>
                              </m:d>
                              <m:r>
                                <a:rPr lang="en-US" sz="2400" b="0" i="1" smtClean="0">
                                  <a:latin typeface="Cambria Math" charset="0"/>
                                  <a:ea typeface="Cambria Math" charset="0"/>
                                  <a:cs typeface="Cambria Math" charset="0"/>
                                </a:rPr>
                                <m:t>=</m:t>
                              </m:r>
                              <m:sSub>
                                <m:sSubPr>
                                  <m:ctrlPr>
                                    <a:rPr lang="en-US" sz="2400" i="1">
                                      <a:latin typeface="Cambria Math"/>
                                      <a:ea typeface="Cambria Math" charset="0"/>
                                      <a:cs typeface="Cambria Math" charset="0"/>
                                    </a:rPr>
                                  </m:ctrlPr>
                                </m:sSubPr>
                                <m:e>
                                  <m:r>
                                    <a:rPr lang="en-US" sz="2400" i="1">
                                      <a:latin typeface="Cambria Math"/>
                                      <a:ea typeface="Cambria Math" charset="0"/>
                                      <a:cs typeface="Cambria Math" charset="0"/>
                                    </a:rPr>
                                    <m:t>𝜔</m:t>
                                  </m:r>
                                </m:e>
                                <m:sub>
                                  <m:r>
                                    <a:rPr lang="en-US" sz="2400" i="1">
                                      <a:latin typeface="Cambria Math"/>
                                      <a:ea typeface="Cambria Math" charset="0"/>
                                      <a:cs typeface="Cambria Math" charset="0"/>
                                    </a:rPr>
                                    <m:t>1</m:t>
                                  </m:r>
                                </m:sub>
                              </m:sSub>
                              <m:d>
                                <m:dPr>
                                  <m:ctrlPr>
                                    <a:rPr lang="en-US" sz="2400" i="1">
                                      <a:latin typeface="Cambria Math"/>
                                      <a:ea typeface="Cambria Math" charset="0"/>
                                      <a:cs typeface="Cambria Math" charset="0"/>
                                    </a:rPr>
                                  </m:ctrlPr>
                                </m:dPr>
                                <m:e>
                                  <m:r>
                                    <a:rPr lang="en-US" sz="2400" b="0" i="1" smtClean="0">
                                      <a:latin typeface="Cambria Math"/>
                                      <a:ea typeface="Cambria Math" charset="0"/>
                                      <a:cs typeface="Cambria Math" charset="0"/>
                                    </a:rPr>
                                    <m:t>⋅</m:t>
                                  </m:r>
                                  <m:r>
                                    <a:rPr lang="en-US" sz="2400" i="1">
                                      <a:latin typeface="Cambria Math"/>
                                      <a:ea typeface="Cambria Math" charset="0"/>
                                      <a:cs typeface="Cambria Math" charset="0"/>
                                    </a:rPr>
                                    <m:t>,</m:t>
                                  </m:r>
                                  <m:r>
                                    <m:rPr>
                                      <m:sty m:val="p"/>
                                    </m:rPr>
                                    <a:rPr lang="en-US" sz="2400" b="0" i="0" smtClean="0">
                                      <a:latin typeface="Cambria Math"/>
                                      <a:ea typeface="Cambria Math" charset="0"/>
                                      <a:cs typeface="Cambria Math" charset="0"/>
                                    </a:rPr>
                                    <m:t>Δ</m:t>
                                  </m:r>
                                </m:e>
                              </m:d>
                              <m:r>
                                <a:rPr lang="en-US" sz="2400" b="0" i="1" smtClean="0">
                                  <a:latin typeface="Cambria Math"/>
                                  <a:ea typeface="Cambria Math" charset="0"/>
                                  <a:cs typeface="Cambria Math" charset="0"/>
                                </a:rPr>
                                <m:t>                       </m:t>
                              </m:r>
                              <m:r>
                                <a:rPr lang="en-US" sz="2400" b="0" i="1" smtClean="0">
                                  <a:latin typeface="Cambria Math"/>
                                </a:rPr>
                                <m:t>                           </m:t>
                              </m:r>
                              <m:r>
                                <a:rPr lang="en-US" sz="2400" b="0" i="1" smtClean="0">
                                  <a:latin typeface="Cambria Math" charset="0"/>
                                  <a:ea typeface="Cambria Math" charset="0"/>
                                  <a:cs typeface="Cambria Math" charset="0"/>
                                </a:rPr>
                                <m:t>𝑖𝑛</m:t>
                              </m:r>
                              <m:r>
                                <a:rPr lang="en-US" sz="2400" b="0" i="1" smtClean="0">
                                  <a:latin typeface="Cambria Math" charset="0"/>
                                  <a:ea typeface="Cambria Math" charset="0"/>
                                  <a:cs typeface="Cambria Math" charset="0"/>
                                </a:rPr>
                                <m:t> </m:t>
                              </m:r>
                              <m:r>
                                <a:rPr lang="en-US" sz="2400" b="0" i="1" smtClean="0">
                                  <a:latin typeface="Cambria Math"/>
                                  <a:ea typeface="Cambria Math" charset="0"/>
                                  <a:cs typeface="Cambria Math" charset="0"/>
                                </a:rPr>
                                <m:t>𝑌</m:t>
                              </m:r>
                              <m:r>
                                <a:rPr lang="en-US" sz="2400" b="0" i="1" smtClean="0">
                                  <a:latin typeface="Cambria Math"/>
                                  <a:ea typeface="Cambria Math" charset="0"/>
                                  <a:cs typeface="Cambria Math" charset="0"/>
                                </a:rPr>
                                <m:t> </m:t>
                              </m:r>
                            </m:e>
                            <m:e>
                              <m:r>
                                <a:rPr lang="en-US" sz="2400" b="0" i="1" smtClean="0">
                                  <a:latin typeface="Cambria Math" charset="0"/>
                                  <a:ea typeface="Cambria Math" charset="0"/>
                                  <a:cs typeface="Cambria Math" charset="0"/>
                                </a:rPr>
                                <m:t> </m:t>
                              </m:r>
                            </m:e>
                          </m:eqArr>
                        </m:e>
                      </m:d>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93700" y="1294705"/>
                <a:ext cx="7876452" cy="178940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3328" y="2951423"/>
                <a:ext cx="5317418" cy="1980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eqArr>
                            <m:eqArrPr>
                              <m:ctrlPr>
                                <a:rPr lang="en-US" sz="2400" i="1" smtClean="0">
                                  <a:latin typeface="Cambria Math"/>
                                </a:rPr>
                              </m:ctrlPr>
                            </m:eqArrPr>
                            <m:e>
                              <m:f>
                                <m:fPr>
                                  <m:ctrlPr>
                                    <a:rPr lang="en-US" sz="2400" i="1" smtClean="0">
                                      <a:latin typeface="Cambria Math"/>
                                    </a:rPr>
                                  </m:ctrlPr>
                                </m:fPr>
                                <m:num>
                                  <m:r>
                                    <a:rPr lang="en-US" sz="2400" i="1" smtClean="0">
                                      <a:latin typeface="Cambria Math" charset="0"/>
                                    </a:rPr>
                                    <m:t>𝜕</m:t>
                                  </m:r>
                                </m:num>
                                <m:den>
                                  <m:r>
                                    <a:rPr lang="en-US" sz="2400" i="1" smtClean="0">
                                      <a:latin typeface="Cambria Math" charset="0"/>
                                    </a:rPr>
                                    <m:t>𝜕</m:t>
                                  </m:r>
                                  <m:r>
                                    <a:rPr lang="en-US" sz="2400" b="0" i="1" smtClean="0">
                                      <a:latin typeface="Cambria Math" charset="0"/>
                                    </a:rPr>
                                    <m:t>𝑡</m:t>
                                  </m:r>
                                </m:den>
                              </m:f>
                              <m:bar>
                                <m:barPr>
                                  <m:pos m:val="top"/>
                                  <m:ctrlPr>
                                    <a:rPr lang="en-US" sz="2400" i="1" smtClean="0">
                                      <a:latin typeface="Cambria Math"/>
                                    </a:rPr>
                                  </m:ctrlPr>
                                </m:bar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bar>
                              <m:r>
                                <a:rPr lang="en-US" sz="2400" b="0" i="1" smtClean="0">
                                  <a:latin typeface="Cambria Math" charset="0"/>
                                </a:rPr>
                                <m:t>−</m:t>
                              </m:r>
                              <m:r>
                                <a:rPr lang="en-US" sz="2400" b="0" i="1" smtClean="0">
                                  <a:latin typeface="Cambria Math" charset="0"/>
                                </a:rPr>
                                <m:t>𝑑𝑖𝑣</m:t>
                              </m:r>
                              <m:d>
                                <m:dPr>
                                  <m:ctrlPr>
                                    <a:rPr lang="en-US" sz="2400" b="0" i="1" smtClean="0">
                                      <a:latin typeface="Cambria Math"/>
                                    </a:rPr>
                                  </m:ctrlPr>
                                </m:dPr>
                                <m:e>
                                  <m:r>
                                    <a:rPr lang="en-US" sz="2400" b="0" i="1" smtClean="0">
                                      <a:latin typeface="Cambria Math"/>
                                    </a:rPr>
                                    <m:t>𝜎</m:t>
                                  </m:r>
                                  <m:r>
                                    <a:rPr lang="en-US" sz="2400" b="0" i="1" smtClean="0">
                                      <a:latin typeface="Cambria Math" charset="0"/>
                                      <a:ea typeface="Cambria Math" charset="0"/>
                                      <a:cs typeface="Cambria Math" charset="0"/>
                                    </a:rPr>
                                    <m:t>𝛻</m:t>
                                  </m:r>
                                  <m:bar>
                                    <m:barPr>
                                      <m:pos m:val="top"/>
                                      <m:ctrlPr>
                                        <a:rPr lang="en-US" sz="2400" i="1" smtClean="0">
                                          <a:latin typeface="Cambria Math"/>
                                        </a:rPr>
                                      </m:ctrlPr>
                                    </m:bar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sSubSup>
                                    </m:e>
                                  </m:bar>
                                </m:e>
                              </m:d>
                              <m:r>
                                <a:rPr lang="en-US" sz="2400" b="0" i="1" smtClean="0">
                                  <a:latin typeface="Cambria Math" charset="0"/>
                                </a:rPr>
                                <m:t>=0    </m:t>
                              </m:r>
                              <m:r>
                                <a:rPr lang="en-US" sz="2400" b="0" i="1" smtClean="0">
                                  <a:latin typeface="Cambria Math" charset="0"/>
                                </a:rPr>
                                <m:t>𝑖𝑛</m:t>
                              </m:r>
                              <m:r>
                                <a:rPr lang="en-US" sz="2400" b="0" i="1" smtClean="0">
                                  <a:latin typeface="Cambria Math" charset="0"/>
                                </a:rPr>
                                <m:t> </m:t>
                              </m:r>
                              <m:r>
                                <a:rPr lang="en-US" sz="2400" b="0" i="1" smtClean="0">
                                  <a:latin typeface="Cambria Math"/>
                                </a:rPr>
                                <m:t>𝑌</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0" smtClean="0">
                                      <a:latin typeface="Cambria Math" charset="0"/>
                                      <a:ea typeface="Cambria Math" charset="0"/>
                                      <a:cs typeface="Cambria Math" charset="0"/>
                                    </a:rPr>
                                    <m:t>0</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r>
                                <a:rPr lang="en-US" sz="2400" b="0" i="1" smtClean="0">
                                  <a:latin typeface="Cambria Math" charset="0"/>
                                </a:rPr>
                                <m:t> </m:t>
                              </m:r>
                            </m:e>
                            <m:e>
                              <m:sSub>
                                <m:sSubPr>
                                  <m:ctrlPr>
                                    <a:rPr lang="en-US" sz="2400" i="1" smtClean="0">
                                      <a:latin typeface="Cambria Math"/>
                                    </a:rPr>
                                  </m:ctrlPr>
                                </m:sSubPr>
                                <m:e>
                                  <m:r>
                                    <a:rPr lang="en-US" sz="2400" b="0" i="1" smtClean="0">
                                      <a:latin typeface="Cambria Math" charset="0"/>
                                    </a:rPr>
                                    <m:t>𝜎</m:t>
                                  </m:r>
                                </m:e>
                                <m:sub>
                                  <m:r>
                                    <a:rPr lang="en-US" sz="2400" b="0" i="1" smtClean="0">
                                      <a:latin typeface="Cambria Math" charset="0"/>
                                    </a:rPr>
                                    <m:t>𝑐</m:t>
                                  </m:r>
                                </m:sub>
                              </m:sSub>
                              <m:r>
                                <a:rPr lang="en-US" sz="2400" i="1" smtClean="0">
                                  <a:latin typeface="Cambria Math" charset="0"/>
                                  <a:ea typeface="Cambria Math" charset="0"/>
                                  <a:cs typeface="Cambria Math" charset="0"/>
                                </a:rPr>
                                <m:t>𝛻</m:t>
                              </m:r>
                              <m:bar>
                                <m:barPr>
                                  <m:pos m:val="top"/>
                                  <m:ctrlPr>
                                    <a:rPr lang="en-US" sz="2400" i="1" smtClean="0">
                                      <a:latin typeface="Cambria Math"/>
                                    </a:rPr>
                                  </m:ctrlPr>
                                </m:bar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r>
                                        <a:rPr lang="en-US" sz="2400" b="0" i="1" smtClean="0">
                                          <a:latin typeface="Cambria Math" charset="0"/>
                                        </a:rPr>
                                        <m:t>𝑐</m:t>
                                      </m:r>
                                    </m:sup>
                                  </m:sSubSup>
                                </m:e>
                              </m:bar>
                              <m:r>
                                <a:rPr lang="en-US" sz="240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𝑡</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𝜎</m:t>
                                  </m:r>
                                </m:e>
                                <m:sub>
                                  <m:r>
                                    <a:rPr lang="en-US" sz="2400" b="0" i="1" smtClean="0">
                                      <a:latin typeface="Cambria Math" charset="0"/>
                                      <a:ea typeface="Cambria Math" charset="0"/>
                                      <a:cs typeface="Cambria Math" charset="0"/>
                                    </a:rPr>
                                    <m:t>𝑐</m:t>
                                  </m:r>
                                </m:sub>
                              </m:sSub>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𝑒</m:t>
                                  </m:r>
                                </m:e>
                                <m:sub>
                                  <m:r>
                                    <a:rPr lang="en-US" sz="2400" b="0" i="1" smtClean="0">
                                      <a:latin typeface="Cambria Math" charset="0"/>
                                      <a:ea typeface="Cambria Math" charset="0"/>
                                      <a:cs typeface="Cambria Math" charset="0"/>
                                    </a:rPr>
                                    <m:t>1</m:t>
                                  </m:r>
                                </m:sub>
                              </m:sSub>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𝜈</m:t>
                              </m:r>
                              <m:r>
                                <a:rPr lang="en-US" sz="2400" b="0" i="1" smtClean="0">
                                  <a:latin typeface="Cambria Math" charset="0"/>
                                  <a:ea typeface="Cambria Math" charset="0"/>
                                  <a:cs typeface="Cambria Math" charset="0"/>
                                </a:rPr>
                                <m:t>       </m:t>
                              </m:r>
                              <m:r>
                                <a:rPr lang="en-US" sz="2400" b="0" i="1" smtClean="0">
                                  <a:latin typeface="Cambria Math" charset="0"/>
                                  <a:ea typeface="Cambria Math" charset="0"/>
                                  <a:cs typeface="Cambria Math" charset="0"/>
                                </a:rPr>
                                <m:t>𝑜𝑛</m:t>
                              </m:r>
                              <m:r>
                                <a:rPr lang="en-US" sz="2400" b="0" i="1" smtClean="0">
                                  <a:latin typeface="Cambria Math" charset="0"/>
                                  <a:ea typeface="Cambria Math" charset="0"/>
                                  <a:cs typeface="Cambria Math" charset="0"/>
                                </a:rPr>
                                <m:t> </m:t>
                              </m:r>
                              <m:r>
                                <m:rPr>
                                  <m:sty m:val="p"/>
                                </m:rPr>
                                <a:rPr lang="en-US" sz="2400" b="0" i="0" smtClean="0">
                                  <a:latin typeface="Cambria Math" charset="0"/>
                                  <a:ea typeface="Cambria Math" charset="0"/>
                                  <a:cs typeface="Cambria Math" charset="0"/>
                                </a:rPr>
                                <m:t>Γ</m:t>
                              </m:r>
                              <m:r>
                                <a:rPr lang="en-US" sz="2400" b="0" i="1" smtClean="0">
                                  <a:latin typeface="Cambria Math" charset="0"/>
                                  <a:ea typeface="Cambria Math" charset="0"/>
                                  <a:cs typeface="Cambria Math" charset="0"/>
                                </a:rPr>
                                <m:t>×</m:t>
                              </m:r>
                              <m:d>
                                <m:dPr>
                                  <m:begChr m:val="]"/>
                                  <m:endChr m:val="["/>
                                  <m:ctrlPr>
                                    <a:rPr lang="en-US" sz="2400" b="0" i="1" smtClean="0">
                                      <a:latin typeface="Cambria Math"/>
                                      <a:ea typeface="Cambria Math" charset="0"/>
                                      <a:cs typeface="Cambria Math" charset="0"/>
                                    </a:rPr>
                                  </m:ctrlPr>
                                </m:dPr>
                                <m:e>
                                  <m:r>
                                    <a:rPr lang="en-US" sz="2400" b="0" i="0" smtClean="0">
                                      <a:latin typeface="Cambria Math" charset="0"/>
                                      <a:ea typeface="Cambria Math" charset="0"/>
                                      <a:cs typeface="Cambria Math" charset="0"/>
                                    </a:rPr>
                                    <m:t>0</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e>
                            <m:e>
                              <m:bar>
                                <m:barPr>
                                  <m:pos m:val="top"/>
                                  <m:ctrlPr>
                                    <a:rPr lang="en-US" sz="2400" i="1" smtClean="0">
                                      <a:latin typeface="Cambria Math"/>
                                    </a:rPr>
                                  </m:ctrlPr>
                                </m:barPr>
                                <m:e>
                                  <m:sSubSup>
                                    <m:sSubSupPr>
                                      <m:ctrlPr>
                                        <a:rPr lang="en-US" sz="2400" i="1" smtClean="0">
                                          <a:latin typeface="Cambria Math"/>
                                        </a:rPr>
                                      </m:ctrlPr>
                                    </m:sSubSupPr>
                                    <m:e>
                                      <m:r>
                                        <a:rPr lang="en-US" sz="2400" b="0" i="1" smtClean="0">
                                          <a:latin typeface="Cambria Math" charset="0"/>
                                        </a:rPr>
                                        <m:t>𝜔</m:t>
                                      </m:r>
                                    </m:e>
                                    <m:sub>
                                      <m:r>
                                        <a:rPr lang="en-US" sz="2400" b="0" i="1" smtClean="0">
                                          <a:latin typeface="Cambria Math" charset="0"/>
                                        </a:rPr>
                                        <m:t>1</m:t>
                                      </m:r>
                                    </m:sub>
                                    <m:sup>
                                      <m:r>
                                        <a:rPr lang="en-US" sz="2400" b="0" i="1" smtClean="0">
                                          <a:latin typeface="Cambria Math" charset="0"/>
                                        </a:rPr>
                                        <m:t>𝑐</m:t>
                                      </m:r>
                                    </m:sup>
                                  </m:sSubSup>
                                </m:e>
                              </m:bar>
                              <m:d>
                                <m:dPr>
                                  <m:ctrlPr>
                                    <a:rPr lang="en-US" sz="2400" b="0" i="1" smtClean="0">
                                      <a:latin typeface="Cambria Math"/>
                                      <a:ea typeface="Cambria Math" charset="0"/>
                                      <a:cs typeface="Cambria Math" charset="0"/>
                                    </a:rPr>
                                  </m:ctrlPr>
                                </m:dPr>
                                <m:e>
                                  <m:r>
                                    <a:rPr lang="en-US" sz="2400" b="0" i="1" smtClean="0">
                                      <a:latin typeface="Cambria Math" charset="0"/>
                                      <a:ea typeface="Cambria Math" charset="0"/>
                                      <a:cs typeface="Cambria Math" charset="0"/>
                                    </a:rPr>
                                    <m:t>∙,</m:t>
                                  </m:r>
                                  <m:r>
                                    <a:rPr lang="en-US" sz="2400" b="0" i="0" smtClean="0">
                                      <a:latin typeface="Cambria Math" charset="0"/>
                                      <a:ea typeface="Cambria Math" charset="0"/>
                                      <a:cs typeface="Cambria Math" charset="0"/>
                                    </a:rPr>
                                    <m:t>0</m:t>
                                  </m:r>
                                </m:e>
                              </m:d>
                              <m:r>
                                <a:rPr lang="en-US" sz="2400" b="0" i="1" smtClean="0">
                                  <a:latin typeface="Cambria Math" charset="0"/>
                                  <a:ea typeface="Cambria Math" charset="0"/>
                                  <a:cs typeface="Cambria Math" charset="0"/>
                                </a:rPr>
                                <m:t>=</m:t>
                              </m:r>
                              <m:r>
                                <a:rPr lang="en-US" sz="2400" b="0" i="1" smtClean="0">
                                  <a:latin typeface="Cambria Math" charset="0"/>
                                </a:rPr>
                                <m:t>0                   </m:t>
                              </m:r>
                              <m:r>
                                <a:rPr lang="en-US" sz="2400" b="0" i="1" smtClean="0">
                                  <a:latin typeface="Cambria Math" charset="0"/>
                                  <a:ea typeface="Cambria Math" charset="0"/>
                                  <a:cs typeface="Cambria Math" charset="0"/>
                                </a:rPr>
                                <m:t>𝑖𝑛</m:t>
                              </m:r>
                              <m:r>
                                <a:rPr lang="en-US" sz="2400" b="0" i="1" smtClean="0">
                                  <a:latin typeface="Cambria Math" charset="0"/>
                                  <a:ea typeface="Cambria Math" charset="0"/>
                                  <a:cs typeface="Cambria Math" charset="0"/>
                                </a:rPr>
                                <m:t> </m:t>
                              </m:r>
                              <m:sSub>
                                <m:sSubPr>
                                  <m:ctrlPr>
                                    <a:rPr lang="en-US" sz="2400" b="0" i="1" smtClean="0">
                                      <a:latin typeface="Cambria Math"/>
                                      <a:ea typeface="Cambria Math" charset="0"/>
                                      <a:cs typeface="Cambria Math" charset="0"/>
                                    </a:rPr>
                                  </m:ctrlPr>
                                </m:sSubPr>
                                <m:e>
                                  <m:r>
                                    <a:rPr lang="en-US" sz="2400" b="0" i="1" smtClean="0">
                                      <a:latin typeface="Cambria Math" charset="0"/>
                                      <a:ea typeface="Cambria Math" charset="0"/>
                                      <a:cs typeface="Cambria Math" charset="0"/>
                                    </a:rPr>
                                    <m:t>𝑌</m:t>
                                  </m:r>
                                </m:e>
                                <m:sub>
                                  <m:r>
                                    <a:rPr lang="en-US" sz="2400" b="0" i="1" smtClean="0">
                                      <a:latin typeface="Cambria Math" charset="0"/>
                                      <a:ea typeface="Cambria Math" charset="0"/>
                                      <a:cs typeface="Cambria Math" charset="0"/>
                                    </a:rPr>
                                    <m:t>𝑐</m:t>
                                  </m:r>
                                </m:sub>
                              </m:sSub>
                            </m:e>
                            <m:e>
                              <m:r>
                                <a:rPr lang="en-US" sz="2400" b="0" i="1" smtClean="0">
                                  <a:latin typeface="Cambria Math" charset="0"/>
                                  <a:ea typeface="Cambria Math" charset="0"/>
                                  <a:cs typeface="Cambria Math" charset="0"/>
                                </a:rPr>
                                <m:t> </m:t>
                              </m:r>
                            </m:e>
                          </m:eqArr>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13328" y="2951423"/>
                <a:ext cx="5317418" cy="198054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760532" y="2787165"/>
                <a:ext cx="5284249" cy="6463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a:rPr>
                          </m:ctrlPr>
                        </m:sSubSupPr>
                        <m:e>
                          <m:r>
                            <a:rPr lang="en-US" sz="2400" i="1">
                              <a:latin typeface="Cambria Math" charset="0"/>
                            </a:rPr>
                            <m:t>𝜔</m:t>
                          </m:r>
                        </m:e>
                        <m:sub>
                          <m:r>
                            <a:rPr lang="en-US" sz="2400" i="1">
                              <a:latin typeface="Cambria Math" charset="0"/>
                            </a:rPr>
                            <m:t>1</m:t>
                          </m:r>
                        </m:sub>
                        <m:sup/>
                      </m:sSubSup>
                      <m:d>
                        <m:dPr>
                          <m:ctrlPr>
                            <a:rPr lang="en-US" sz="2400" i="1">
                              <a:latin typeface="Cambria Math"/>
                            </a:rPr>
                          </m:ctrlPr>
                        </m:dPr>
                        <m:e>
                          <m:r>
                            <a:rPr lang="en-US" sz="2400" b="0" i="1" smtClean="0">
                              <a:latin typeface="Cambria Math"/>
                            </a:rPr>
                            <m:t>⋅</m:t>
                          </m:r>
                          <m:r>
                            <a:rPr lang="en-US" sz="2400" i="1">
                              <a:latin typeface="Cambria Math" charset="0"/>
                            </a:rPr>
                            <m:t>,</m:t>
                          </m:r>
                          <m:r>
                            <a:rPr lang="en-US" sz="2400" i="1">
                              <a:latin typeface="Cambria Math" charset="0"/>
                            </a:rPr>
                            <m:t>𝑡</m:t>
                          </m:r>
                        </m:e>
                      </m:d>
                      <m:r>
                        <a:rPr lang="en-US" sz="2400" b="0" i="1" smtClean="0">
                          <a:latin typeface="Cambria Math" charset="0"/>
                        </a:rPr>
                        <m:t>=</m:t>
                      </m:r>
                      <m:sSub>
                        <m:sSubPr>
                          <m:ctrlPr>
                            <a:rPr lang="en-US" sz="2400" b="0" i="1" smtClean="0">
                              <a:latin typeface="Cambria Math"/>
                            </a:rPr>
                          </m:ctrlPr>
                        </m:sSubPr>
                        <m:e>
                          <m:r>
                            <a:rPr lang="en-US" sz="2400" b="0" i="1" smtClean="0">
                              <a:latin typeface="Cambria Math"/>
                            </a:rPr>
                            <m:t>𝜔</m:t>
                          </m:r>
                        </m:e>
                        <m:sub>
                          <m:r>
                            <a:rPr lang="en-US" sz="2400" b="0" i="1" smtClean="0">
                              <a:latin typeface="Cambria Math"/>
                            </a:rPr>
                            <m:t>1</m:t>
                          </m:r>
                        </m:sub>
                      </m:sSub>
                      <m:r>
                        <a:rPr lang="en-US" sz="2400" b="0" i="1" smtClean="0">
                          <a:latin typeface="Cambria Math"/>
                        </a:rPr>
                        <m:t>(⋅,</m:t>
                      </m:r>
                      <m:r>
                        <m:rPr>
                          <m:sty m:val="p"/>
                        </m:rPr>
                        <a:rPr lang="en-US" sz="2400" b="0" i="0" smtClean="0">
                          <a:latin typeface="Cambria Math"/>
                        </a:rPr>
                        <m:t>Δ</m:t>
                      </m:r>
                      <m:r>
                        <a:rPr lang="en-US" sz="2400" b="0" i="1" smtClean="0">
                          <a:latin typeface="Cambria Math"/>
                        </a:rPr>
                        <m:t>)−</m:t>
                      </m:r>
                      <m:r>
                        <a:rPr lang="en-US" sz="2400" b="0" i="1" smtClean="0">
                          <a:latin typeface="Cambria Math"/>
                        </a:rPr>
                        <m:t>𝑆𝐿</m:t>
                      </m:r>
                      <m:d>
                        <m:dPr>
                          <m:ctrlPr>
                            <a:rPr lang="en-US" sz="2400" i="1">
                              <a:latin typeface="Cambria Math"/>
                            </a:rPr>
                          </m:ctrlPr>
                        </m:dPr>
                        <m:e>
                          <m:r>
                            <a:rPr lang="en-US" sz="2400" b="0" i="1" smtClean="0">
                              <a:latin typeface="Cambria Math"/>
                            </a:rPr>
                            <m:t>⋅</m:t>
                          </m:r>
                          <m:r>
                            <a:rPr lang="en-US" sz="2400" i="1">
                              <a:latin typeface="Cambria Math" charset="0"/>
                            </a:rPr>
                            <m:t>,</m:t>
                          </m:r>
                          <m:r>
                            <a:rPr lang="en-US" sz="2400" i="1">
                              <a:latin typeface="Cambria Math" charset="0"/>
                            </a:rPr>
                            <m:t>𝑡</m:t>
                          </m:r>
                          <m:r>
                            <a:rPr lang="en-US" sz="2400" b="0" i="1" smtClean="0">
                              <a:latin typeface="Cambria Math"/>
                            </a:rPr>
                            <m:t>−</m:t>
                          </m:r>
                          <m:r>
                            <m:rPr>
                              <m:sty m:val="p"/>
                            </m:rPr>
                            <a:rPr lang="en-US" sz="2400" b="0" i="0" smtClean="0">
                              <a:latin typeface="Cambria Math"/>
                            </a:rPr>
                            <m:t>Δ</m:t>
                          </m:r>
                        </m:e>
                      </m:d>
                    </m:oMath>
                  </m:oMathPara>
                </a14:m>
                <a:endParaRPr lang="en-US" sz="24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760532" y="2787165"/>
                <a:ext cx="5284249" cy="64633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itle 11"/>
              <p:cNvSpPr>
                <a:spLocks noGrp="1"/>
              </p:cNvSpPr>
              <p:nvPr>
                <p:ph type="title"/>
              </p:nvPr>
            </p:nvSpPr>
            <p:spPr>
              <a:xfrm>
                <a:off x="762286" y="755501"/>
                <a:ext cx="8694539" cy="761467"/>
              </a:xfrm>
            </p:spPr>
            <p:txBody>
              <a:bodyPr>
                <a:normAutofit fontScale="90000"/>
              </a:bodyPr>
              <a:lstStyle/>
              <a:p>
                <a:r>
                  <a:rPr lang="en-US" sz="2800" dirty="0" smtClean="0">
                    <a:solidFill>
                      <a:srgbClr val="FF0000"/>
                    </a:solidFill>
                  </a:rPr>
                  <a:t>Second Pulse: </a:t>
                </a:r>
                <a14:m>
                  <m:oMath xmlns:m="http://schemas.openxmlformats.org/officeDocument/2006/math">
                    <m:r>
                      <a:rPr lang="en-US" sz="2800" b="0" i="1" smtClean="0">
                        <a:solidFill>
                          <a:srgbClr val="FF0000"/>
                        </a:solidFill>
                        <a:latin typeface="Cambria Math"/>
                      </a:rPr>
                      <m:t>𝑡</m:t>
                    </m:r>
                    <m:r>
                      <a:rPr lang="en-US" sz="2800" b="0" i="1" smtClean="0">
                        <a:solidFill>
                          <a:srgbClr val="FF0000"/>
                        </a:solidFill>
                        <a:latin typeface="Cambria Math"/>
                      </a:rPr>
                      <m:t>∈[</m:t>
                    </m:r>
                    <m:r>
                      <m:rPr>
                        <m:sty m:val="p"/>
                      </m:rPr>
                      <a:rPr lang="en-US" sz="2800" b="0" i="0" smtClean="0">
                        <a:solidFill>
                          <a:srgbClr val="FF0000"/>
                        </a:solidFill>
                        <a:latin typeface="Cambria Math"/>
                      </a:rPr>
                      <m:t>Δ</m:t>
                    </m:r>
                    <m:r>
                      <a:rPr lang="en-US" sz="2800" b="0" i="1" smtClean="0">
                        <a:solidFill>
                          <a:srgbClr val="FF0000"/>
                        </a:solidFill>
                        <a:latin typeface="Cambria Math"/>
                      </a:rPr>
                      <m:t>,</m:t>
                    </m:r>
                    <m:r>
                      <m:rPr>
                        <m:sty m:val="p"/>
                      </m:rPr>
                      <a:rPr lang="en-US" sz="2800" b="0" i="0" smtClean="0">
                        <a:solidFill>
                          <a:srgbClr val="FF0000"/>
                        </a:solidFill>
                        <a:latin typeface="Cambria Math"/>
                      </a:rPr>
                      <m:t>Δ</m:t>
                    </m:r>
                    <m:r>
                      <a:rPr lang="en-US" sz="2800" b="0" i="1" smtClean="0">
                        <a:solidFill>
                          <a:srgbClr val="FF0000"/>
                        </a:solidFill>
                        <a:latin typeface="Cambria Math"/>
                      </a:rPr>
                      <m:t>+</m:t>
                    </m:r>
                    <m:r>
                      <a:rPr lang="en-US" sz="2800" b="0" i="1" smtClean="0">
                        <a:solidFill>
                          <a:srgbClr val="FF0000"/>
                        </a:solidFill>
                        <a:latin typeface="Cambria Math"/>
                      </a:rPr>
                      <m:t>𝛿</m:t>
                    </m:r>
                    <m:r>
                      <a:rPr lang="en-US" sz="2800" b="0" i="1" smtClean="0">
                        <a:solidFill>
                          <a:srgbClr val="FF0000"/>
                        </a:solidFill>
                        <a:latin typeface="Cambria Math"/>
                      </a:rPr>
                      <m:t>]</m:t>
                    </m:r>
                  </m:oMath>
                </a14:m>
                <a:r>
                  <a:rPr lang="en-US" sz="2800" dirty="0" smtClean="0">
                    <a:solidFill>
                      <a:srgbClr val="FF0000"/>
                    </a:solidFill>
                  </a:rPr>
                  <a:t>  single layer potential</a:t>
                </a:r>
                <a:endParaRPr lang="en-US" sz="2800" dirty="0">
                  <a:solidFill>
                    <a:srgbClr val="FF0000"/>
                  </a:solidFill>
                </a:endParaRPr>
              </a:p>
            </p:txBody>
          </p:sp>
        </mc:Choice>
        <mc:Fallback xmlns="">
          <p:sp>
            <p:nvSpPr>
              <p:cNvPr id="13" name="Title 11"/>
              <p:cNvSpPr>
                <a:spLocks noGrp="1" noRot="1" noChangeAspect="1" noMove="1" noResize="1" noEditPoints="1" noAdjustHandles="1" noChangeArrowheads="1" noChangeShapeType="1" noTextEdit="1"/>
              </p:cNvSpPr>
              <p:nvPr>
                <p:ph type="title"/>
              </p:nvPr>
            </p:nvSpPr>
            <p:spPr>
              <a:xfrm>
                <a:off x="762286" y="755501"/>
                <a:ext cx="8694539" cy="761467"/>
              </a:xfrm>
              <a:blipFill rotWithShape="1">
                <a:blip r:embed="rId5"/>
                <a:stretch>
                  <a:fillRect t="-10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67937" y="5200777"/>
                <a:ext cx="8272969" cy="1099340"/>
              </a:xfrm>
              <a:prstGeom prst="rect">
                <a:avLst/>
              </a:prstGeom>
              <a:ln w="57150">
                <a:solidFill>
                  <a:schemeClr val="accent2">
                    <a:lumMod val="60000"/>
                    <a:lumOff val="4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a:rPr>
                          </m:ctrlPr>
                        </m:sSubSupPr>
                        <m:e>
                          <m:r>
                            <a:rPr lang="en-US" sz="2400" b="0" i="1" smtClean="0">
                              <a:latin typeface="Cambria Math"/>
                            </a:rPr>
                            <m:t>𝑝</m:t>
                          </m:r>
                        </m:e>
                        <m:sub>
                          <m:r>
                            <a:rPr lang="en-US" sz="2400" b="0" i="1" smtClean="0">
                              <a:latin typeface="Cambria Math"/>
                            </a:rPr>
                            <m:t>11</m:t>
                          </m:r>
                        </m:sub>
                        <m:sup/>
                      </m:sSubSup>
                      <m:d>
                        <m:dPr>
                          <m:ctrlPr>
                            <a:rPr lang="en-US" sz="2400" b="0" i="1" smtClean="0">
                              <a:latin typeface="Cambria Math"/>
                            </a:rPr>
                          </m:ctrlPr>
                        </m:dPr>
                        <m:e>
                          <m:r>
                            <a:rPr lang="en-US" sz="2400" b="0" i="1" smtClean="0">
                              <a:latin typeface="Cambria Math"/>
                            </a:rPr>
                            <m:t>𝑡</m:t>
                          </m:r>
                        </m:e>
                      </m:d>
                      <m:r>
                        <a:rPr lang="en-US" sz="2400" b="0" i="1" smtClean="0">
                          <a:latin typeface="Cambria Math"/>
                        </a:rPr>
                        <m:t>=</m:t>
                      </m:r>
                      <m:r>
                        <a:rPr lang="en-US" sz="2400" i="1">
                          <a:latin typeface="Cambria Math"/>
                        </a:rPr>
                        <m:t>𝛿</m:t>
                      </m:r>
                      <m:r>
                        <a:rPr lang="en-US" sz="2400" i="1">
                          <a:latin typeface="Cambria Math"/>
                        </a:rPr>
                        <m:t>+</m:t>
                      </m:r>
                      <m:nary>
                        <m:naryPr>
                          <m:chr m:val="∑"/>
                          <m:ctrlPr>
                            <a:rPr lang="en-US" sz="2400" i="1">
                              <a:latin typeface="Cambria Math"/>
                            </a:rPr>
                          </m:ctrlPr>
                        </m:naryPr>
                        <m:sub>
                          <m:r>
                            <m:rPr>
                              <m:brk m:alnAt="23"/>
                            </m:rPr>
                            <a:rPr lang="en-US" sz="2400" i="1">
                              <a:latin typeface="Cambria Math" charset="0"/>
                            </a:rPr>
                            <m:t>𝑛</m:t>
                          </m:r>
                          <m:r>
                            <a:rPr lang="en-US" sz="2400" i="1">
                              <a:latin typeface="Cambria Math" charset="0"/>
                            </a:rPr>
                            <m:t>=1</m:t>
                          </m:r>
                        </m:sub>
                        <m:sup>
                          <m:r>
                            <a:rPr lang="en-US" sz="2400" i="1">
                              <a:latin typeface="Cambria Math" charset="0"/>
                              <a:ea typeface="Cambria Math" charset="0"/>
                              <a:cs typeface="Cambria Math" charset="0"/>
                            </a:rPr>
                            <m:t>∞</m:t>
                          </m:r>
                        </m:sup>
                        <m:e>
                          <m:d>
                            <m:dPr>
                              <m:ctrlPr>
                                <a:rPr lang="en-US" sz="2400" i="1">
                                  <a:latin typeface="Cambria Math"/>
                                  <a:ea typeface="Cambria Math" charset="0"/>
                                  <a:cs typeface="Cambria Math" charset="0"/>
                                </a:rPr>
                              </m:ctrlPr>
                            </m:dPr>
                            <m:e>
                              <m:sSub>
                                <m:sSubPr>
                                  <m:ctrlPr>
                                    <a:rPr lang="en-US" sz="2400" i="1">
                                      <a:latin typeface="Cambria Math"/>
                                      <a:ea typeface="Cambria Math" charset="0"/>
                                      <a:cs typeface="Cambria Math" charset="0"/>
                                    </a:rPr>
                                  </m:ctrlPr>
                                </m:sSubPr>
                                <m:e>
                                  <m:r>
                                    <a:rPr lang="en-US" sz="2400" i="1">
                                      <a:latin typeface="Cambria Math"/>
                                      <a:ea typeface="Cambria Math" charset="0"/>
                                      <a:cs typeface="Cambria Math" charset="0"/>
                                    </a:rPr>
                                    <m:t>𝛿</m:t>
                                  </m:r>
                                  <m:r>
                                    <a:rPr lang="en-US" sz="2400" i="1">
                                      <a:latin typeface="Cambria Math"/>
                                      <a:ea typeface="Cambria Math" charset="0"/>
                                      <a:cs typeface="Cambria Math" charset="0"/>
                                    </a:rPr>
                                    <m:t>𝑎</m:t>
                                  </m:r>
                                </m:e>
                                <m:sub>
                                  <m:r>
                                    <a:rPr lang="en-US" sz="2400" i="1">
                                      <a:latin typeface="Cambria Math"/>
                                      <a:ea typeface="Cambria Math" charset="0"/>
                                      <a:cs typeface="Cambria Math" charset="0"/>
                                    </a:rPr>
                                    <m:t>𝑛</m:t>
                                  </m:r>
                                </m:sub>
                              </m:sSub>
                              <m:r>
                                <a:rPr lang="en-US" sz="2400" i="1">
                                  <a:latin typeface="Cambria Math"/>
                                  <a:ea typeface="Cambria Math" charset="0"/>
                                  <a:cs typeface="Cambria Math" charset="0"/>
                                </a:rPr>
                                <m:t>+</m:t>
                              </m:r>
                              <m:sSub>
                                <m:sSubPr>
                                  <m:ctrlPr>
                                    <a:rPr lang="en-US" sz="2400" i="1">
                                      <a:latin typeface="Cambria Math"/>
                                      <a:ea typeface="Cambria Math" charset="0"/>
                                      <a:cs typeface="Cambria Math" charset="0"/>
                                    </a:rPr>
                                  </m:ctrlPr>
                                </m:sSubPr>
                                <m:e>
                                  <m:r>
                                    <a:rPr lang="en-US" sz="2400" i="1">
                                      <a:latin typeface="Cambria Math"/>
                                      <a:ea typeface="Cambria Math" charset="0"/>
                                      <a:cs typeface="Cambria Math" charset="0"/>
                                    </a:rPr>
                                    <m:t>𝑏</m:t>
                                  </m:r>
                                </m:e>
                                <m:sub>
                                  <m:r>
                                    <a:rPr lang="en-US" sz="2400" i="1">
                                      <a:latin typeface="Cambria Math"/>
                                      <a:ea typeface="Cambria Math" charset="0"/>
                                      <a:cs typeface="Cambria Math" charset="0"/>
                                    </a:rPr>
                                    <m:t>𝑛</m:t>
                                  </m:r>
                                </m:sub>
                              </m:sSub>
                            </m:e>
                          </m:d>
                          <m:sSubSup>
                            <m:sSubSupPr>
                              <m:ctrlPr>
                                <a:rPr lang="en-US" sz="2400" i="1">
                                  <a:latin typeface="Cambria Math"/>
                                </a:rPr>
                              </m:ctrlPr>
                            </m:sSubSupPr>
                            <m:e>
                              <m:r>
                                <a:rPr lang="en-US" sz="2400" i="1">
                                  <a:latin typeface="Cambria Math"/>
                                </a:rPr>
                                <m:t>h</m:t>
                              </m:r>
                            </m:e>
                            <m:sub>
                              <m:r>
                                <a:rPr lang="en-US" sz="2400" i="1">
                                  <a:latin typeface="Cambria Math"/>
                                  <a:ea typeface="Cambria Math" charset="0"/>
                                  <a:cs typeface="Cambria Math" charset="0"/>
                                </a:rPr>
                                <m:t>𝑖</m:t>
                              </m:r>
                              <m:r>
                                <a:rPr lang="en-US" sz="2400" i="1">
                                  <a:latin typeface="Cambria Math" charset="0"/>
                                </a:rPr>
                                <m:t>𝑛</m:t>
                              </m:r>
                            </m:sub>
                            <m:sup/>
                          </m:sSubSup>
                          <m:sSup>
                            <m:sSupPr>
                              <m:ctrlPr>
                                <a:rPr lang="el-GR" sz="2400" i="1">
                                  <a:latin typeface="Cambria Math"/>
                                </a:rPr>
                              </m:ctrlPr>
                            </m:sSupPr>
                            <m:e>
                              <m:r>
                                <a:rPr lang="el-GR" sz="2400" i="1">
                                  <a:latin typeface="Cambria Math" charset="0"/>
                                </a:rPr>
                                <m:t>𝑒</m:t>
                              </m:r>
                            </m:e>
                            <m:sup>
                              <m:r>
                                <a:rPr lang="el-GR" sz="2400" i="1">
                                  <a:latin typeface="Cambria Math" charset="0"/>
                                </a:rPr>
                                <m:t>−</m:t>
                              </m:r>
                              <m:sSub>
                                <m:sSubPr>
                                  <m:ctrlPr>
                                    <a:rPr lang="en-US" sz="2400" i="1">
                                      <a:latin typeface="Cambria Math"/>
                                    </a:rPr>
                                  </m:ctrlPr>
                                </m:sSubPr>
                                <m:e>
                                  <m:r>
                                    <a:rPr lang="en-US" sz="2400" i="1">
                                      <a:latin typeface="Cambria Math"/>
                                    </a:rPr>
                                    <m:t>𝜆</m:t>
                                  </m:r>
                                </m:e>
                                <m:sub>
                                  <m:r>
                                    <a:rPr lang="en-US" sz="2400" i="1">
                                      <a:latin typeface="Cambria Math"/>
                                    </a:rPr>
                                    <m:t>𝑛</m:t>
                                  </m:r>
                                </m:sub>
                              </m:sSub>
                              <m:r>
                                <a:rPr lang="en-US" sz="2400" i="1">
                                  <a:latin typeface="Cambria Math"/>
                                </a:rPr>
                                <m:t>𝜎</m:t>
                              </m:r>
                              <m:r>
                                <a:rPr lang="en-US" sz="2400" i="1">
                                  <a:latin typeface="Cambria Math" charset="0"/>
                                </a:rPr>
                                <m:t>(</m:t>
                              </m:r>
                              <m:r>
                                <m:rPr>
                                  <m:sty m:val="p"/>
                                </m:rPr>
                                <a:rPr lang="en-US" sz="2400" b="0" i="0" smtClean="0">
                                  <a:latin typeface="Cambria Math"/>
                                </a:rPr>
                                <m:t>Δ</m:t>
                              </m:r>
                              <m:r>
                                <a:rPr lang="en-US" sz="2400" i="1">
                                  <a:latin typeface="Cambria Math" charset="0"/>
                                </a:rPr>
                                <m:t>−</m:t>
                              </m:r>
                              <m:r>
                                <a:rPr lang="en-US" sz="2400" i="1">
                                  <a:latin typeface="Cambria Math" charset="0"/>
                                </a:rPr>
                                <m:t>𝛿</m:t>
                              </m:r>
                              <m:r>
                                <a:rPr lang="en-US" sz="2400" i="1">
                                  <a:latin typeface="Cambria Math" charset="0"/>
                                </a:rPr>
                                <m:t>)</m:t>
                              </m:r>
                            </m:sup>
                          </m:sSup>
                        </m:e>
                      </m:nary>
                      <m:r>
                        <a:rPr lang="en-US" sz="2400" b="0" i="1" smtClean="0">
                          <a:latin typeface="Cambria Math"/>
                        </a:rPr>
                        <m:t>−</m:t>
                      </m:r>
                      <m:f>
                        <m:fPr>
                          <m:ctrlPr>
                            <a:rPr lang="en-US" sz="2400" i="1">
                              <a:latin typeface="Cambria Math"/>
                            </a:rPr>
                          </m:ctrlPr>
                        </m:fPr>
                        <m:num>
                          <m:r>
                            <a:rPr lang="en-US" sz="2400" i="1">
                              <a:latin typeface="Cambria Math" charset="0"/>
                            </a:rPr>
                            <m:t>4</m:t>
                          </m:r>
                        </m:num>
                        <m:den>
                          <m:r>
                            <a:rPr lang="en-US" sz="2400" i="1">
                              <a:latin typeface="Cambria Math" charset="0"/>
                            </a:rPr>
                            <m:t>3</m:t>
                          </m:r>
                          <m:rad>
                            <m:radPr>
                              <m:degHide m:val="on"/>
                              <m:ctrlPr>
                                <a:rPr lang="en-US" sz="2400" i="1">
                                  <a:latin typeface="Cambria Math"/>
                                </a:rPr>
                              </m:ctrlPr>
                            </m:radPr>
                            <m:deg/>
                            <m:e>
                              <m:r>
                                <a:rPr lang="en-US" sz="2400" i="1">
                                  <a:latin typeface="Cambria Math" charset="0"/>
                                </a:rPr>
                                <m:t>𝜋</m:t>
                              </m:r>
                            </m:e>
                          </m:rad>
                        </m:den>
                      </m:f>
                      <m:rad>
                        <m:radPr>
                          <m:degHide m:val="on"/>
                          <m:ctrlPr>
                            <a:rPr lang="en-US" sz="2400" i="1">
                              <a:latin typeface="Cambria Math"/>
                            </a:rPr>
                          </m:ctrlPr>
                        </m:radPr>
                        <m:deg/>
                        <m:e>
                          <m:r>
                            <a:rPr lang="en-US" sz="2400" i="1">
                              <a:latin typeface="Cambria Math"/>
                            </a:rPr>
                            <m:t>𝜎</m:t>
                          </m:r>
                        </m:e>
                      </m:rad>
                      <m:sSup>
                        <m:sSupPr>
                          <m:ctrlPr>
                            <a:rPr lang="en-US" sz="2400" i="1">
                              <a:latin typeface="Cambria Math"/>
                            </a:rPr>
                          </m:ctrlPr>
                        </m:sSupPr>
                        <m:e>
                          <m:f>
                            <m:fPr>
                              <m:ctrlPr>
                                <a:rPr lang="en-US" sz="2400" i="1">
                                  <a:latin typeface="Cambria Math"/>
                                </a:rPr>
                              </m:ctrlPr>
                            </m:fPr>
                            <m:num>
                              <m:r>
                                <a:rPr lang="en-US" sz="2400" i="1">
                                  <a:latin typeface="Cambria Math"/>
                                </a:rPr>
                                <m:t>𝑆</m:t>
                              </m:r>
                              <m:sSub>
                                <m:sSubPr>
                                  <m:ctrlPr>
                                    <a:rPr lang="en-US" sz="2400" i="1">
                                      <a:latin typeface="Cambria Math"/>
                                    </a:rPr>
                                  </m:ctrlPr>
                                </m:sSubPr>
                                <m:e>
                                  <m:r>
                                    <a:rPr lang="en-US" sz="2400" i="1">
                                      <a:latin typeface="Cambria Math"/>
                                    </a:rPr>
                                    <m:t>𝐴</m:t>
                                  </m:r>
                                </m:e>
                                <m:sub>
                                  <m:r>
                                    <a:rPr lang="en-US" sz="2400" i="1">
                                      <a:latin typeface="Cambria Math"/>
                                    </a:rPr>
                                    <m:t>𝑥</m:t>
                                  </m:r>
                                </m:sub>
                              </m:sSub>
                            </m:num>
                            <m:den>
                              <m:r>
                                <a:rPr lang="en-US" sz="2400" i="1">
                                  <a:latin typeface="Cambria Math"/>
                                </a:rPr>
                                <m:t>𝑉𝑂𝐿</m:t>
                              </m:r>
                            </m:den>
                          </m:f>
                          <m:r>
                            <a:rPr lang="en-US" sz="2400" i="1">
                              <a:latin typeface="Cambria Math" charset="0"/>
                            </a:rPr>
                            <m:t>𝑡</m:t>
                          </m:r>
                        </m:e>
                        <m:sup>
                          <m:f>
                            <m:fPr>
                              <m:type m:val="skw"/>
                              <m:ctrlPr>
                                <a:rPr lang="en-US" sz="2400" i="1">
                                  <a:latin typeface="Cambria Math"/>
                                </a:rPr>
                              </m:ctrlPr>
                            </m:fPr>
                            <m:num>
                              <m:r>
                                <a:rPr lang="en-US" sz="2400" i="1">
                                  <a:latin typeface="Cambria Math" charset="0"/>
                                </a:rPr>
                                <m:t>3</m:t>
                              </m:r>
                            </m:num>
                            <m:den>
                              <m:r>
                                <a:rPr lang="en-US" sz="2400" i="1">
                                  <a:latin typeface="Cambria Math" charset="0"/>
                                </a:rPr>
                                <m:t>2</m:t>
                              </m:r>
                            </m:den>
                          </m:f>
                        </m:sup>
                      </m:s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667937" y="5200777"/>
                <a:ext cx="8272969" cy="1099340"/>
              </a:xfrm>
              <a:prstGeom prst="rect">
                <a:avLst/>
              </a:prstGeom>
              <a:blipFill rotWithShape="1">
                <a:blip r:embed="rId6"/>
                <a:stretch>
                  <a:fillRect/>
                </a:stretch>
              </a:blipFill>
              <a:ln w="57150">
                <a:solidFill>
                  <a:schemeClr val="accent2">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884138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9"/>
              <p:cNvSpPr txBox="1"/>
              <p:nvPr/>
            </p:nvSpPr>
            <p:spPr>
              <a:xfrm>
                <a:off x="1223889" y="1403573"/>
                <a:ext cx="6984775" cy="1177374"/>
              </a:xfrm>
              <a:prstGeom prst="rect">
                <a:avLst/>
              </a:prstGeom>
              <a:noFill/>
              <a:ln w="38100">
                <a:solidFill>
                  <a:srgbClr val="0070C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b>
                            <m:sSubPr>
                              <m:ctrlPr>
                                <a:rPr lang="en-US" sz="2400" i="1" smtClean="0">
                                  <a:latin typeface="Cambria Math"/>
                                </a:rPr>
                              </m:ctrlPr>
                            </m:sSubPr>
                            <m:e>
                              <m:d>
                                <m:dPr>
                                  <m:ctrlPr>
                                    <a:rPr lang="en-US" sz="2400" i="1" smtClean="0">
                                      <a:latin typeface="Cambria Math"/>
                                    </a:rPr>
                                  </m:ctrlPr>
                                </m:dPr>
                                <m:e>
                                  <m:sSubSup>
                                    <m:sSubSupPr>
                                      <m:ctrlPr>
                                        <a:rPr lang="en-US" sz="2400" i="1" smtClean="0">
                                          <a:latin typeface="Cambria Math"/>
                                        </a:rPr>
                                      </m:ctrlPr>
                                    </m:sSubSupPr>
                                    <m:e>
                                      <m:r>
                                        <a:rPr lang="en-US" sz="2400" b="0" i="1" smtClean="0">
                                          <a:latin typeface="Cambria Math" charset="0"/>
                                        </a:rPr>
                                        <m:t>𝐷</m:t>
                                      </m:r>
                                    </m:e>
                                    <m:sub/>
                                    <m:sup>
                                      <m:r>
                                        <a:rPr lang="en-US" sz="2400" b="0" i="1" smtClean="0">
                                          <a:latin typeface="Cambria Math" charset="0"/>
                                        </a:rPr>
                                        <m:t>𝑒𝑓𝑓</m:t>
                                      </m:r>
                                    </m:sup>
                                  </m:sSubSup>
                                </m:e>
                              </m:d>
                            </m:e>
                            <m:sub>
                              <m:r>
                                <a:rPr lang="en-US" sz="2400" b="0" i="1" smtClean="0">
                                  <a:latin typeface="Cambria Math"/>
                                </a:rPr>
                                <m:t>11</m:t>
                              </m:r>
                            </m:sub>
                          </m:sSub>
                        </m:num>
                        <m:den>
                          <m:r>
                            <a:rPr lang="en-US" sz="2400" b="0" i="1" smtClean="0">
                              <a:latin typeface="Cambria Math"/>
                            </a:rPr>
                            <m:t>𝜎</m:t>
                          </m:r>
                        </m:den>
                      </m:f>
                      <m:box>
                        <m:boxPr>
                          <m:ctrlPr>
                            <a:rPr lang="en-US" sz="2400" b="0" i="1" smtClean="0">
                              <a:latin typeface="Cambria Math"/>
                            </a:rPr>
                          </m:ctrlPr>
                        </m:boxPr>
                        <m:e>
                          <m:r>
                            <a:rPr lang="en-US" sz="2400" b="0" i="1" smtClean="0">
                              <a:latin typeface="Cambria Math" charset="0"/>
                            </a:rPr>
                            <m:t>≔</m:t>
                          </m:r>
                        </m:e>
                      </m:box>
                      <m:r>
                        <a:rPr lang="en-US" sz="2400" b="0" i="1" smtClean="0">
                          <a:latin typeface="Cambria Math"/>
                        </a:rPr>
                        <m:t>1</m:t>
                      </m:r>
                      <m:r>
                        <a:rPr lang="en-US" sz="2400" i="1">
                          <a:latin typeface="Cambria Math" charset="0"/>
                        </a:rPr>
                        <m:t>−</m:t>
                      </m:r>
                      <m:f>
                        <m:fPr>
                          <m:ctrlPr>
                            <a:rPr lang="en-US" sz="2400" i="1">
                              <a:latin typeface="Cambria Math"/>
                            </a:rPr>
                          </m:ctrlPr>
                        </m:fPr>
                        <m:num>
                          <m:r>
                            <a:rPr lang="en-US" sz="2400" i="1">
                              <a:latin typeface="Cambria Math" charset="0"/>
                            </a:rPr>
                            <m:t>1</m:t>
                          </m:r>
                        </m:num>
                        <m:den>
                          <m:sSup>
                            <m:sSupPr>
                              <m:ctrlPr>
                                <a:rPr lang="en-US" sz="2400" b="0" i="1" smtClean="0">
                                  <a:latin typeface="Cambria Math"/>
                                </a:rPr>
                              </m:ctrlPr>
                            </m:sSupPr>
                            <m:e>
                              <m:r>
                                <a:rPr lang="en-US" sz="2400" b="0" i="1" smtClean="0">
                                  <a:latin typeface="Cambria Math"/>
                                </a:rPr>
                                <m:t>𝛿</m:t>
                              </m:r>
                            </m:e>
                            <m:sup>
                              <m:r>
                                <a:rPr lang="en-US" sz="2400" b="0" i="1" smtClean="0">
                                  <a:latin typeface="Cambria Math"/>
                                </a:rPr>
                                <m:t>2</m:t>
                              </m:r>
                            </m:sup>
                          </m:sSup>
                          <m:d>
                            <m:dPr>
                              <m:ctrlPr>
                                <a:rPr lang="en-US" sz="2400" b="0" i="1" smtClean="0">
                                  <a:latin typeface="Cambria Math"/>
                                </a:rPr>
                              </m:ctrlPr>
                            </m:dPr>
                            <m:e>
                              <m:r>
                                <m:rPr>
                                  <m:sty m:val="p"/>
                                </m:rPr>
                                <a:rPr lang="en-US" sz="2400" b="0" i="0" smtClean="0">
                                  <a:latin typeface="Cambria Math"/>
                                </a:rPr>
                                <m:t>Δ</m:t>
                              </m:r>
                              <m:r>
                                <a:rPr lang="en-US" sz="2400" b="0" i="1" smtClean="0">
                                  <a:latin typeface="Cambria Math"/>
                                </a:rPr>
                                <m:t>−</m:t>
                              </m:r>
                              <m:f>
                                <m:fPr>
                                  <m:ctrlPr>
                                    <a:rPr lang="en-US" sz="2400" b="0" i="1" smtClean="0">
                                      <a:latin typeface="Cambria Math"/>
                                    </a:rPr>
                                  </m:ctrlPr>
                                </m:fPr>
                                <m:num>
                                  <m:r>
                                    <a:rPr lang="en-US" sz="2400" b="0" i="1" smtClean="0">
                                      <a:latin typeface="Cambria Math"/>
                                    </a:rPr>
                                    <m:t>𝛿</m:t>
                                  </m:r>
                                </m:num>
                                <m:den>
                                  <m:r>
                                    <a:rPr lang="en-US" sz="2400" b="0" i="1" smtClean="0">
                                      <a:latin typeface="Cambria Math"/>
                                    </a:rPr>
                                    <m:t>3</m:t>
                                  </m:r>
                                </m:den>
                              </m:f>
                            </m:e>
                          </m:d>
                        </m:den>
                      </m:f>
                      <m:d>
                        <m:dPr>
                          <m:ctrlPr>
                            <a:rPr lang="en-US" sz="2400" b="0" i="1" smtClean="0">
                              <a:latin typeface="Cambria Math"/>
                            </a:rPr>
                          </m:ctrlPr>
                        </m:dPr>
                        <m:e>
                          <m:r>
                            <a:rPr lang="en-US" sz="2400" b="0" i="1" smtClean="0">
                              <a:latin typeface="Cambria Math"/>
                            </a:rPr>
                            <m:t>𝐼</m:t>
                          </m:r>
                          <m:r>
                            <a:rPr lang="en-US" sz="2400" b="0" i="1" smtClean="0">
                              <a:latin typeface="Cambria Math"/>
                            </a:rPr>
                            <m:t>+</m:t>
                          </m:r>
                          <m:r>
                            <a:rPr lang="en-US" sz="2400" b="0" i="1" smtClean="0">
                              <a:latin typeface="Cambria Math"/>
                            </a:rPr>
                            <m:t>𝐼𝐼</m:t>
                          </m:r>
                          <m:r>
                            <a:rPr lang="en-US" sz="2400" b="0" i="1" smtClean="0">
                              <a:latin typeface="Cambria Math"/>
                            </a:rPr>
                            <m:t>+</m:t>
                          </m:r>
                          <m:r>
                            <a:rPr lang="en-US" sz="2400" b="0" i="1" smtClean="0">
                              <a:latin typeface="Cambria Math"/>
                            </a:rPr>
                            <m:t>𝐼𝐼𝐼</m:t>
                          </m:r>
                        </m:e>
                      </m:d>
                    </m:oMath>
                  </m:oMathPara>
                </a14:m>
                <a:endParaRPr lang="en-US" sz="2400" dirty="0"/>
              </a:p>
            </p:txBody>
          </p:sp>
        </mc:Choice>
        <mc:Fallback>
          <p:sp>
            <p:nvSpPr>
              <p:cNvPr id="3" name="TextBox 9"/>
              <p:cNvSpPr txBox="1">
                <a:spLocks noRot="1" noChangeAspect="1" noMove="1" noResize="1" noEditPoints="1" noAdjustHandles="1" noChangeArrowheads="1" noChangeShapeType="1" noTextEdit="1"/>
              </p:cNvSpPr>
              <p:nvPr/>
            </p:nvSpPr>
            <p:spPr>
              <a:xfrm>
                <a:off x="1223889" y="1403573"/>
                <a:ext cx="6984775" cy="1177374"/>
              </a:xfrm>
              <a:prstGeom prst="rect">
                <a:avLst/>
              </a:prstGeom>
              <a:blipFill rotWithShape="1">
                <a:blip r:embed="rId2"/>
                <a:stretch>
                  <a:fillRect/>
                </a:stretch>
              </a:blipFill>
              <a:ln w="38100">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47824" y="5884561"/>
                <a:ext cx="8078494" cy="847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𝐼𝐼𝐼</m:t>
                      </m:r>
                      <m:r>
                        <a:rPr lang="en-US" b="0" i="1" smtClean="0">
                          <a:latin typeface="Cambria Math"/>
                        </a:rPr>
                        <m:t>=</m:t>
                      </m:r>
                      <m:f>
                        <m:fPr>
                          <m:ctrlPr>
                            <a:rPr lang="en-US" b="0" i="1" smtClean="0">
                              <a:latin typeface="Cambria Math"/>
                            </a:rPr>
                          </m:ctrlPr>
                        </m:fPr>
                        <m:num>
                          <m:sSup>
                            <m:sSupPr>
                              <m:ctrlPr>
                                <a:rPr lang="en-US" b="0" i="1" smtClean="0">
                                  <a:latin typeface="Cambria Math"/>
                                </a:rPr>
                              </m:ctrlPr>
                            </m:sSupPr>
                            <m:e>
                              <m:r>
                                <a:rPr lang="en-US" i="1">
                                  <a:latin typeface="Cambria Math"/>
                                </a:rPr>
                                <m:t>𝛿</m:t>
                              </m:r>
                            </m:e>
                            <m:sup>
                              <m:r>
                                <a:rPr lang="en-US" b="0" i="1" smtClean="0">
                                  <a:latin typeface="Cambria Math"/>
                                </a:rPr>
                                <m:t>3</m:t>
                              </m:r>
                            </m:sup>
                          </m:sSup>
                        </m:num>
                        <m:den>
                          <m:r>
                            <a:rPr lang="en-US" b="0" i="1" smtClean="0">
                              <a:latin typeface="Cambria Math"/>
                            </a:rPr>
                            <m:t>2</m:t>
                          </m:r>
                        </m:den>
                      </m:f>
                      <m:r>
                        <a:rPr lang="en-US" i="1">
                          <a:latin typeface="Cambria Math"/>
                        </a:rPr>
                        <m:t>+</m:t>
                      </m:r>
                      <m:f>
                        <m:fPr>
                          <m:ctrlPr>
                            <a:rPr lang="en-US" b="0" i="1" smtClean="0">
                              <a:latin typeface="Cambria Math"/>
                            </a:rPr>
                          </m:ctrlPr>
                        </m:fPr>
                        <m:num>
                          <m:sSup>
                            <m:sSupPr>
                              <m:ctrlPr>
                                <a:rPr lang="en-US" b="0" i="1" smtClean="0">
                                  <a:latin typeface="Cambria Math"/>
                                </a:rPr>
                              </m:ctrlPr>
                            </m:sSupPr>
                            <m:e>
                              <m:r>
                                <a:rPr lang="en-US" b="0" i="1" smtClean="0">
                                  <a:latin typeface="Cambria Math"/>
                                </a:rPr>
                                <m:t>𝛿</m:t>
                              </m:r>
                            </m:e>
                            <m:sup>
                              <m:r>
                                <a:rPr lang="en-US" b="0" i="1" smtClean="0">
                                  <a:latin typeface="Cambria Math"/>
                                </a:rPr>
                                <m:t>2</m:t>
                              </m:r>
                            </m:sup>
                          </m:sSup>
                        </m:num>
                        <m:den>
                          <m:r>
                            <a:rPr lang="en-US" b="0" i="1" smtClean="0">
                              <a:latin typeface="Cambria Math"/>
                            </a:rPr>
                            <m:t>2</m:t>
                          </m:r>
                        </m:den>
                      </m:f>
                      <m:nary>
                        <m:naryPr>
                          <m:chr m:val="∑"/>
                          <m:ctrlPr>
                            <a:rPr lang="en-US" i="1">
                              <a:latin typeface="Cambria Math"/>
                            </a:rPr>
                          </m:ctrlPr>
                        </m:naryPr>
                        <m:sub>
                          <m:r>
                            <m:rPr>
                              <m:brk m:alnAt="23"/>
                            </m:rPr>
                            <a:rPr lang="en-US" i="1">
                              <a:latin typeface="Cambria Math" charset="0"/>
                            </a:rPr>
                            <m:t>𝑛</m:t>
                          </m:r>
                          <m:r>
                            <a:rPr lang="en-US" i="1">
                              <a:latin typeface="Cambria Math" charset="0"/>
                            </a:rPr>
                            <m:t>=1</m:t>
                          </m:r>
                        </m:sub>
                        <m:sup>
                          <m:r>
                            <a:rPr lang="en-US" i="1">
                              <a:latin typeface="Cambria Math" charset="0"/>
                              <a:ea typeface="Cambria Math" charset="0"/>
                              <a:cs typeface="Cambria Math" charset="0"/>
                            </a:rPr>
                            <m:t>∞</m:t>
                          </m:r>
                        </m:sup>
                        <m:e>
                          <m:d>
                            <m:dPr>
                              <m:ctrlPr>
                                <a:rPr lang="en-US" b="0" i="1" smtClean="0">
                                  <a:latin typeface="Cambria Math"/>
                                </a:rPr>
                              </m:ctrlPr>
                            </m:dPr>
                            <m:e>
                              <m:r>
                                <a:rPr lang="en-US" b="0" i="1" smtClean="0">
                                  <a:latin typeface="Cambria Math"/>
                                </a:rPr>
                                <m:t>𝛿</m:t>
                              </m:r>
                              <m:sSub>
                                <m:sSubPr>
                                  <m:ctrlPr>
                                    <a:rPr lang="en-US" b="0" i="1" smtClean="0">
                                      <a:latin typeface="Cambria Math"/>
                                    </a:rPr>
                                  </m:ctrlPr>
                                </m:sSubPr>
                                <m:e>
                                  <m:r>
                                    <a:rPr lang="en-US" b="0" i="1" smtClean="0">
                                      <a:latin typeface="Cambria Math"/>
                                    </a:rPr>
                                    <m:t>𝑎</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𝑛</m:t>
                                  </m:r>
                                </m:sub>
                              </m:sSub>
                            </m:e>
                          </m:d>
                          <m:sSubSup>
                            <m:sSubSupPr>
                              <m:ctrlPr>
                                <a:rPr lang="en-US" i="1">
                                  <a:latin typeface="Cambria Math"/>
                                </a:rPr>
                              </m:ctrlPr>
                            </m:sSubSupPr>
                            <m:e>
                              <m:r>
                                <a:rPr lang="en-US" i="1">
                                  <a:latin typeface="Cambria Math"/>
                                </a:rPr>
                                <m:t>h</m:t>
                              </m:r>
                            </m:e>
                            <m:sub>
                              <m:r>
                                <a:rPr lang="en-US" i="1">
                                  <a:latin typeface="Cambria Math"/>
                                  <a:ea typeface="Cambria Math" charset="0"/>
                                  <a:cs typeface="Cambria Math" charset="0"/>
                                </a:rPr>
                                <m:t>𝑖</m:t>
                              </m:r>
                              <m:r>
                                <a:rPr lang="en-US" i="1">
                                  <a:latin typeface="Cambria Math" charset="0"/>
                                </a:rPr>
                                <m:t>𝑛</m:t>
                              </m:r>
                            </m:sub>
                            <m:sup/>
                          </m:sSubSup>
                          <m:sSup>
                            <m:sSupPr>
                              <m:ctrlPr>
                                <a:rPr lang="el-GR" i="1">
                                  <a:latin typeface="Cambria Math"/>
                                </a:rPr>
                              </m:ctrlPr>
                            </m:sSupPr>
                            <m:e>
                              <m:r>
                                <a:rPr lang="en-US" i="1" smtClean="0">
                                  <a:latin typeface="Cambria Math"/>
                                </a:rPr>
                                <m:t> </m:t>
                              </m:r>
                              <m:r>
                                <a:rPr lang="en-US" i="1">
                                  <a:latin typeface="Cambria Math"/>
                                </a:rPr>
                                <m:t>(</m:t>
                              </m:r>
                              <m:r>
                                <a:rPr lang="el-GR" i="1">
                                  <a:latin typeface="Cambria Math" charset="0"/>
                                </a:rPr>
                                <m:t>𝑒</m:t>
                              </m:r>
                            </m:e>
                            <m:sup>
                              <m:r>
                                <a:rPr lang="el-GR" i="1">
                                  <a:latin typeface="Cambria Math" charset="0"/>
                                </a:rPr>
                                <m:t>−</m:t>
                              </m:r>
                              <m:sSub>
                                <m:sSubPr>
                                  <m:ctrlPr>
                                    <a:rPr lang="en-US" i="1">
                                      <a:latin typeface="Cambria Math"/>
                                    </a:rPr>
                                  </m:ctrlPr>
                                </m:sSubPr>
                                <m:e>
                                  <m:r>
                                    <a:rPr lang="en-US" i="1">
                                      <a:latin typeface="Cambria Math"/>
                                    </a:rPr>
                                    <m:t>𝜆</m:t>
                                  </m:r>
                                </m:e>
                                <m:sub>
                                  <m:r>
                                    <a:rPr lang="en-US" i="1">
                                      <a:latin typeface="Cambria Math"/>
                                    </a:rPr>
                                    <m:t>𝑛</m:t>
                                  </m:r>
                                </m:sub>
                              </m:sSub>
                              <m:r>
                                <a:rPr lang="en-US" i="1">
                                  <a:latin typeface="Cambria Math"/>
                                </a:rPr>
                                <m:t>𝜎</m:t>
                              </m:r>
                              <m:d>
                                <m:dPr>
                                  <m:ctrlPr>
                                    <a:rPr lang="en-US" i="1">
                                      <a:latin typeface="Cambria Math"/>
                                    </a:rPr>
                                  </m:ctrlPr>
                                </m:dPr>
                                <m:e>
                                  <m:r>
                                    <m:rPr>
                                      <m:sty m:val="p"/>
                                    </m:rPr>
                                    <a:rPr lang="en-US">
                                      <a:latin typeface="Cambria Math"/>
                                    </a:rPr>
                                    <m:t>Δ</m:t>
                                  </m:r>
                                  <m:r>
                                    <a:rPr lang="en-US" i="1">
                                      <a:latin typeface="Cambria Math" charset="0"/>
                                    </a:rPr>
                                    <m:t>−</m:t>
                                  </m:r>
                                  <m:r>
                                    <a:rPr lang="en-US" i="1">
                                      <a:latin typeface="Cambria Math" charset="0"/>
                                    </a:rPr>
                                    <m:t>𝛿</m:t>
                                  </m:r>
                                </m:e>
                              </m:d>
                            </m:sup>
                          </m:sSup>
                          <m:r>
                            <a:rPr lang="en-US" i="1">
                              <a:latin typeface="Cambria Math"/>
                            </a:rPr>
                            <m:t>) </m:t>
                          </m:r>
                        </m:e>
                      </m:nary>
                      <m:r>
                        <a:rPr lang="en-US" b="0" i="1" smtClean="0">
                          <a:latin typeface="Cambria Math"/>
                        </a:rPr>
                        <m:t>+ </m:t>
                      </m:r>
                      <m:f>
                        <m:fPr>
                          <m:ctrlPr>
                            <a:rPr lang="en-US" i="1">
                              <a:latin typeface="Cambria Math"/>
                            </a:rPr>
                          </m:ctrlPr>
                        </m:fPr>
                        <m:num>
                          <m:r>
                            <a:rPr lang="en-US" i="1">
                              <a:latin typeface="Cambria Math" charset="0"/>
                            </a:rPr>
                            <m:t>4</m:t>
                          </m:r>
                        </m:num>
                        <m:den>
                          <m:r>
                            <a:rPr lang="en-US" i="1">
                              <a:latin typeface="Cambria Math" charset="0"/>
                            </a:rPr>
                            <m:t>3</m:t>
                          </m:r>
                          <m:rad>
                            <m:radPr>
                              <m:degHide m:val="on"/>
                              <m:ctrlPr>
                                <a:rPr lang="en-US" i="1">
                                  <a:latin typeface="Cambria Math"/>
                                </a:rPr>
                              </m:ctrlPr>
                            </m:radPr>
                            <m:deg/>
                            <m:e>
                              <m:r>
                                <a:rPr lang="en-US" i="1">
                                  <a:latin typeface="Cambria Math" charset="0"/>
                                </a:rPr>
                                <m:t>𝜋</m:t>
                              </m:r>
                            </m:e>
                          </m:rad>
                        </m:den>
                      </m:f>
                      <m:rad>
                        <m:radPr>
                          <m:degHide m:val="on"/>
                          <m:ctrlPr>
                            <a:rPr lang="en-US" i="1">
                              <a:latin typeface="Cambria Math"/>
                            </a:rPr>
                          </m:ctrlPr>
                        </m:radPr>
                        <m:deg/>
                        <m:e>
                          <m:r>
                            <a:rPr lang="en-US" i="1">
                              <a:latin typeface="Cambria Math"/>
                            </a:rPr>
                            <m:t>𝜎</m:t>
                          </m:r>
                        </m:e>
                      </m:rad>
                      <m:sSup>
                        <m:sSupPr>
                          <m:ctrlPr>
                            <a:rPr lang="en-US" i="1" smtClean="0">
                              <a:latin typeface="Cambria Math"/>
                            </a:rPr>
                          </m:ctrlPr>
                        </m:sSupPr>
                        <m:e>
                          <m:f>
                            <m:fPr>
                              <m:ctrlPr>
                                <a:rPr lang="en-US" i="1">
                                  <a:latin typeface="Cambria Math"/>
                                </a:rPr>
                              </m:ctrlPr>
                            </m:fPr>
                            <m:num>
                              <m:r>
                                <a:rPr lang="en-US" i="1">
                                  <a:latin typeface="Cambria Math"/>
                                </a:rPr>
                                <m:t>𝑆</m:t>
                              </m:r>
                              <m:sSub>
                                <m:sSubPr>
                                  <m:ctrlPr>
                                    <a:rPr lang="en-US" i="1">
                                      <a:latin typeface="Cambria Math"/>
                                    </a:rPr>
                                  </m:ctrlPr>
                                </m:sSubPr>
                                <m:e>
                                  <m:r>
                                    <a:rPr lang="en-US" i="1">
                                      <a:latin typeface="Cambria Math"/>
                                    </a:rPr>
                                    <m:t>𝐴</m:t>
                                  </m:r>
                                </m:e>
                                <m:sub>
                                  <m:r>
                                    <a:rPr lang="en-US" i="1">
                                      <a:latin typeface="Cambria Math"/>
                                    </a:rPr>
                                    <m:t>𝑥</m:t>
                                  </m:r>
                                </m:sub>
                              </m:sSub>
                            </m:num>
                            <m:den>
                              <m:r>
                                <a:rPr lang="en-US" i="1">
                                  <a:latin typeface="Cambria Math"/>
                                </a:rPr>
                                <m:t>𝑉𝑂𝐿</m:t>
                              </m:r>
                            </m:den>
                          </m:f>
                          <m:d>
                            <m:dPr>
                              <m:ctrlPr>
                                <a:rPr lang="en-US" b="0" i="1" smtClean="0">
                                  <a:latin typeface="Cambria Math"/>
                                </a:rPr>
                              </m:ctrlPr>
                            </m:dPr>
                            <m:e>
                              <m:r>
                                <a:rPr lang="en-US" b="0" i="1" smtClean="0">
                                  <a:latin typeface="Cambria Math"/>
                                </a:rPr>
                                <m:t>−</m:t>
                              </m:r>
                              <m:f>
                                <m:fPr>
                                  <m:ctrlPr>
                                    <a:rPr lang="en-US" b="0" i="1" smtClean="0">
                                      <a:latin typeface="Cambria Math"/>
                                    </a:rPr>
                                  </m:ctrlPr>
                                </m:fPr>
                                <m:num>
                                  <m:r>
                                    <a:rPr lang="en-US" b="0" i="1" smtClean="0">
                                      <a:latin typeface="Cambria Math"/>
                                    </a:rPr>
                                    <m:t>2</m:t>
                                  </m:r>
                                </m:num>
                                <m:den>
                                  <m:r>
                                    <a:rPr lang="en-US" b="0" i="1" smtClean="0">
                                      <a:latin typeface="Cambria Math"/>
                                    </a:rPr>
                                    <m:t>5</m:t>
                                  </m:r>
                                </m:den>
                              </m:f>
                              <m:sSup>
                                <m:sSupPr>
                                  <m:ctrlPr>
                                    <a:rPr lang="en-US" b="0" i="1" smtClean="0">
                                      <a:latin typeface="Cambria Math"/>
                                    </a:rPr>
                                  </m:ctrlPr>
                                </m:sSupPr>
                                <m:e>
                                  <m:r>
                                    <a:rPr lang="en-US" b="0" i="1" smtClean="0">
                                      <a:latin typeface="Cambria Math"/>
                                    </a:rPr>
                                    <m:t>𝛿</m:t>
                                  </m:r>
                                </m:e>
                                <m:sup>
                                  <m:f>
                                    <m:fPr>
                                      <m:ctrlPr>
                                        <a:rPr lang="en-US" b="0" i="1" smtClean="0">
                                          <a:latin typeface="Cambria Math"/>
                                        </a:rPr>
                                      </m:ctrlPr>
                                    </m:fPr>
                                    <m:num>
                                      <m:r>
                                        <a:rPr lang="en-US" b="0" i="1" smtClean="0">
                                          <a:latin typeface="Cambria Math"/>
                                        </a:rPr>
                                        <m:t>7</m:t>
                                      </m:r>
                                    </m:num>
                                    <m:den>
                                      <m:r>
                                        <a:rPr lang="en-US" b="0" i="1" smtClean="0">
                                          <a:latin typeface="Cambria Math"/>
                                        </a:rPr>
                                        <m:t>2</m:t>
                                      </m:r>
                                    </m:den>
                                  </m:f>
                                </m:sup>
                              </m:sSup>
                              <m:r>
                                <a:rPr lang="en-US" b="0" i="1" smtClean="0">
                                  <a:latin typeface="Cambria Math"/>
                                </a:rPr>
                                <m:t>+</m:t>
                              </m:r>
                              <m:f>
                                <m:fPr>
                                  <m:ctrlPr>
                                    <a:rPr lang="en-US" b="0" i="1" smtClean="0">
                                      <a:latin typeface="Cambria Math"/>
                                    </a:rPr>
                                  </m:ctrlPr>
                                </m:fPr>
                                <m:num>
                                  <m:r>
                                    <a:rPr lang="en-US" b="0" i="1" smtClean="0">
                                      <a:latin typeface="Cambria Math"/>
                                    </a:rPr>
                                    <m:t>2</m:t>
                                  </m:r>
                                </m:num>
                                <m:den>
                                  <m:r>
                                    <a:rPr lang="en-US" b="0" i="1" smtClean="0">
                                      <a:latin typeface="Cambria Math"/>
                                    </a:rPr>
                                    <m:t>7</m:t>
                                  </m:r>
                                </m:den>
                              </m:f>
                              <m:sSup>
                                <m:sSupPr>
                                  <m:ctrlPr>
                                    <a:rPr lang="en-US" b="0" i="1" smtClean="0">
                                      <a:latin typeface="Cambria Math"/>
                                    </a:rPr>
                                  </m:ctrlPr>
                                </m:sSupPr>
                                <m:e>
                                  <m:r>
                                    <a:rPr lang="en-US" b="0" i="1" smtClean="0">
                                      <a:latin typeface="Cambria Math"/>
                                    </a:rPr>
                                    <m:t>𝛿</m:t>
                                  </m:r>
                                </m:e>
                                <m:sup>
                                  <m:f>
                                    <m:fPr>
                                      <m:ctrlPr>
                                        <a:rPr lang="en-US" b="0" i="1" smtClean="0">
                                          <a:latin typeface="Cambria Math"/>
                                        </a:rPr>
                                      </m:ctrlPr>
                                    </m:fPr>
                                    <m:num>
                                      <m:r>
                                        <a:rPr lang="en-US" b="0" i="1" smtClean="0">
                                          <a:latin typeface="Cambria Math"/>
                                        </a:rPr>
                                        <m:t>7</m:t>
                                      </m:r>
                                    </m:num>
                                    <m:den>
                                      <m:r>
                                        <a:rPr lang="en-US" b="0" i="1" smtClean="0">
                                          <a:latin typeface="Cambria Math"/>
                                        </a:rPr>
                                        <m:t>2</m:t>
                                      </m:r>
                                    </m:den>
                                  </m:f>
                                </m:sup>
                              </m:sSup>
                            </m:e>
                          </m:d>
                          <m:r>
                            <a:rPr lang="en-US" b="0" i="1" smtClean="0">
                              <a:latin typeface="Cambria Math"/>
                            </a:rPr>
                            <m:t> </m:t>
                          </m:r>
                        </m:e>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47824" y="5884561"/>
                <a:ext cx="8078494" cy="84760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33020" y="4490823"/>
                <a:ext cx="4695324" cy="7291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m:t>
                      </m:r>
                      <m:r>
                        <a:rPr lang="en-US" b="0" i="1" smtClean="0">
                          <a:latin typeface="Cambria Math"/>
                        </a:rPr>
                        <m:t>≔ </m:t>
                      </m:r>
                      <m:nary>
                        <m:naryPr>
                          <m:ctrlPr>
                            <a:rPr lang="en-US" i="1">
                              <a:latin typeface="Cambria Math"/>
                            </a:rPr>
                          </m:ctrlPr>
                        </m:naryPr>
                        <m:sub>
                          <m:r>
                            <m:rPr>
                              <m:brk m:alnAt="23"/>
                            </m:rPr>
                            <a:rPr lang="en-US" i="1">
                              <a:latin typeface="Cambria Math" charset="0"/>
                            </a:rPr>
                            <m:t>0</m:t>
                          </m:r>
                        </m:sub>
                        <m:sup>
                          <m:r>
                            <a:rPr lang="en-US" b="0" i="1" smtClean="0">
                              <a:latin typeface="Cambria Math"/>
                            </a:rPr>
                            <m:t>𝛿</m:t>
                          </m:r>
                        </m:sup>
                        <m:e>
                          <m:d>
                            <m:dPr>
                              <m:ctrlPr>
                                <a:rPr lang="en-US" i="1">
                                  <a:latin typeface="Cambria Math"/>
                                </a:rPr>
                              </m:ctrlPr>
                            </m:dPr>
                            <m:e>
                              <m:r>
                                <a:rPr lang="en-US" b="0" i="1" smtClean="0">
                                  <a:latin typeface="Cambria Math"/>
                                </a:rPr>
                                <m:t>𝐹</m:t>
                              </m:r>
                              <m:d>
                                <m:dPr>
                                  <m:ctrlPr>
                                    <a:rPr lang="en-US" b="0" i="1" smtClean="0">
                                      <a:latin typeface="Cambria Math"/>
                                    </a:rPr>
                                  </m:ctrlPr>
                                </m:dPr>
                                <m:e>
                                  <m:r>
                                    <a:rPr lang="en-US" b="0" i="1" smtClean="0">
                                      <a:latin typeface="Cambria Math"/>
                                    </a:rPr>
                                    <m:t>𝑡</m:t>
                                  </m:r>
                                </m:e>
                              </m:d>
                              <m:r>
                                <a:rPr lang="en-US" b="0" i="1" smtClean="0">
                                  <a:latin typeface="Cambria Math"/>
                                </a:rPr>
                                <m:t> </m:t>
                              </m:r>
                              <m:sSubSup>
                                <m:sSubSupPr>
                                  <m:ctrlPr>
                                    <a:rPr lang="en-US" i="1">
                                      <a:latin typeface="Cambria Math"/>
                                    </a:rPr>
                                  </m:ctrlPr>
                                </m:sSubSupPr>
                                <m:e>
                                  <m:r>
                                    <a:rPr lang="en-US" i="1">
                                      <a:latin typeface="Cambria Math"/>
                                    </a:rPr>
                                    <m:t>𝑝</m:t>
                                  </m:r>
                                </m:e>
                                <m:sub>
                                  <m:r>
                                    <a:rPr lang="en-US" i="1">
                                      <a:latin typeface="Cambria Math"/>
                                    </a:rPr>
                                    <m:t>𝑖𝑙</m:t>
                                  </m:r>
                                </m:sub>
                                <m:sup/>
                              </m:sSubSup>
                              <m:d>
                                <m:dPr>
                                  <m:ctrlPr>
                                    <a:rPr lang="en-US" i="1">
                                      <a:latin typeface="Cambria Math"/>
                                    </a:rPr>
                                  </m:ctrlPr>
                                </m:dPr>
                                <m:e>
                                  <m:r>
                                    <a:rPr lang="en-US" i="1">
                                      <a:latin typeface="Cambria Math"/>
                                    </a:rPr>
                                    <m:t>𝑡</m:t>
                                  </m:r>
                                </m:e>
                              </m:d>
                            </m:e>
                          </m:d>
                          <m:r>
                            <a:rPr lang="en-US" i="1">
                              <a:latin typeface="Cambria Math" charset="0"/>
                            </a:rPr>
                            <m:t>  </m:t>
                          </m:r>
                        </m:e>
                      </m:nary>
                      <m:r>
                        <a:rPr lang="en-US" b="0" i="1" smtClean="0">
                          <a:latin typeface="Cambria Math"/>
                        </a:rPr>
                        <m:t>= </m:t>
                      </m:r>
                      <m:f>
                        <m:fPr>
                          <m:ctrlPr>
                            <a:rPr lang="en-US" i="1">
                              <a:latin typeface="Cambria Math"/>
                            </a:rPr>
                          </m:ctrlPr>
                        </m:fPr>
                        <m:num>
                          <m:r>
                            <a:rPr lang="en-US" b="0" i="1" smtClean="0">
                              <a:latin typeface="Cambria Math"/>
                            </a:rPr>
                            <m:t>8</m:t>
                          </m:r>
                        </m:num>
                        <m:den>
                          <m:r>
                            <a:rPr lang="en-US" b="0" i="1" smtClean="0">
                              <a:latin typeface="Cambria Math"/>
                            </a:rPr>
                            <m:t>21</m:t>
                          </m:r>
                          <m:rad>
                            <m:radPr>
                              <m:degHide m:val="on"/>
                              <m:ctrlPr>
                                <a:rPr lang="en-US" i="1">
                                  <a:latin typeface="Cambria Math"/>
                                </a:rPr>
                              </m:ctrlPr>
                            </m:radPr>
                            <m:deg/>
                            <m:e>
                              <m:r>
                                <a:rPr lang="en-US" i="1">
                                  <a:latin typeface="Cambria Math" charset="0"/>
                                </a:rPr>
                                <m:t>𝜋</m:t>
                              </m:r>
                            </m:e>
                          </m:rad>
                        </m:den>
                      </m:f>
                      <m:rad>
                        <m:radPr>
                          <m:degHide m:val="on"/>
                          <m:ctrlPr>
                            <a:rPr lang="en-US" i="1">
                              <a:latin typeface="Cambria Math"/>
                            </a:rPr>
                          </m:ctrlPr>
                        </m:radPr>
                        <m:deg/>
                        <m:e>
                          <m:r>
                            <a:rPr lang="en-US" i="1">
                              <a:latin typeface="Cambria Math"/>
                            </a:rPr>
                            <m:t>𝜎</m:t>
                          </m:r>
                        </m:e>
                      </m:rad>
                      <m:sSup>
                        <m:sSupPr>
                          <m:ctrlPr>
                            <a:rPr lang="en-US" i="1">
                              <a:latin typeface="Cambria Math"/>
                            </a:rPr>
                          </m:ctrlPr>
                        </m:sSupPr>
                        <m:e>
                          <m:f>
                            <m:fPr>
                              <m:ctrlPr>
                                <a:rPr lang="en-US" i="1">
                                  <a:latin typeface="Cambria Math"/>
                                </a:rPr>
                              </m:ctrlPr>
                            </m:fPr>
                            <m:num>
                              <m:r>
                                <a:rPr lang="en-US" i="1">
                                  <a:latin typeface="Cambria Math"/>
                                </a:rPr>
                                <m:t>𝑆</m:t>
                              </m:r>
                              <m:sSub>
                                <m:sSubPr>
                                  <m:ctrlPr>
                                    <a:rPr lang="en-US" i="1">
                                      <a:latin typeface="Cambria Math"/>
                                    </a:rPr>
                                  </m:ctrlPr>
                                </m:sSubPr>
                                <m:e>
                                  <m:r>
                                    <a:rPr lang="en-US" i="1">
                                      <a:latin typeface="Cambria Math"/>
                                    </a:rPr>
                                    <m:t>𝐴</m:t>
                                  </m:r>
                                </m:e>
                                <m:sub>
                                  <m:r>
                                    <a:rPr lang="en-US" i="1">
                                      <a:latin typeface="Cambria Math"/>
                                    </a:rPr>
                                    <m:t>𝑥</m:t>
                                  </m:r>
                                </m:sub>
                              </m:sSub>
                            </m:num>
                            <m:den>
                              <m:r>
                                <a:rPr lang="en-US" i="1">
                                  <a:latin typeface="Cambria Math"/>
                                </a:rPr>
                                <m:t>𝑉𝑂𝐿</m:t>
                              </m:r>
                            </m:den>
                          </m:f>
                          <m:r>
                            <a:rPr lang="en-US" b="0" i="1" smtClean="0">
                              <a:latin typeface="Cambria Math"/>
                            </a:rPr>
                            <m:t>𝛿</m:t>
                          </m:r>
                        </m:e>
                        <m:sup>
                          <m:f>
                            <m:fPr>
                              <m:type m:val="skw"/>
                              <m:ctrlPr>
                                <a:rPr lang="en-US" i="1">
                                  <a:latin typeface="Cambria Math"/>
                                </a:rPr>
                              </m:ctrlPr>
                            </m:fPr>
                            <m:num>
                              <m:r>
                                <a:rPr lang="en-US" b="0" i="1" smtClean="0">
                                  <a:latin typeface="Cambria Math"/>
                                </a:rPr>
                                <m:t>7</m:t>
                              </m:r>
                            </m:num>
                            <m:den>
                              <m:r>
                                <a:rPr lang="en-US" i="1">
                                  <a:latin typeface="Cambria Math" charset="0"/>
                                </a:rPr>
                                <m:t>2</m:t>
                              </m:r>
                            </m:den>
                          </m:f>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33020" y="4490823"/>
                <a:ext cx="4695324" cy="7291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5816" y="5147989"/>
                <a:ext cx="8135945" cy="847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a:rPr>
                        <m:t>𝐼𝐼</m:t>
                      </m:r>
                      <m:r>
                        <a:rPr lang="en-US" i="1">
                          <a:latin typeface="Cambria Math"/>
                        </a:rPr>
                        <m:t>≔ </m:t>
                      </m:r>
                      <m:nary>
                        <m:naryPr>
                          <m:ctrlPr>
                            <a:rPr lang="en-US" i="1">
                              <a:latin typeface="Cambria Math"/>
                            </a:rPr>
                          </m:ctrlPr>
                        </m:naryPr>
                        <m:sub>
                          <m:r>
                            <a:rPr lang="en-US" i="1">
                              <a:latin typeface="Cambria Math"/>
                            </a:rPr>
                            <m:t>𝛿</m:t>
                          </m:r>
                        </m:sub>
                        <m:sup>
                          <m:r>
                            <m:rPr>
                              <m:sty m:val="p"/>
                            </m:rPr>
                            <a:rPr lang="en-US">
                              <a:latin typeface="Cambria Math"/>
                            </a:rPr>
                            <m:t>Δ</m:t>
                          </m:r>
                        </m:sup>
                        <m:e>
                          <m:d>
                            <m:dPr>
                              <m:ctrlPr>
                                <a:rPr lang="en-US" i="1">
                                  <a:latin typeface="Cambria Math"/>
                                </a:rPr>
                              </m:ctrlPr>
                            </m:dPr>
                            <m:e>
                              <m:r>
                                <a:rPr lang="en-US" i="1">
                                  <a:latin typeface="Cambria Math"/>
                                </a:rPr>
                                <m:t>𝐹</m:t>
                              </m:r>
                              <m:d>
                                <m:dPr>
                                  <m:ctrlPr>
                                    <a:rPr lang="en-US" i="1">
                                      <a:latin typeface="Cambria Math"/>
                                    </a:rPr>
                                  </m:ctrlPr>
                                </m:dPr>
                                <m:e>
                                  <m:r>
                                    <a:rPr lang="en-US" i="1">
                                      <a:latin typeface="Cambria Math"/>
                                    </a:rPr>
                                    <m:t>𝑡</m:t>
                                  </m:r>
                                </m:e>
                              </m:d>
                              <m:r>
                                <a:rPr lang="en-US" i="1">
                                  <a:latin typeface="Cambria Math"/>
                                </a:rPr>
                                <m:t> </m:t>
                              </m:r>
                              <m:sSubSup>
                                <m:sSubSupPr>
                                  <m:ctrlPr>
                                    <a:rPr lang="en-US" i="1">
                                      <a:latin typeface="Cambria Math"/>
                                    </a:rPr>
                                  </m:ctrlPr>
                                </m:sSubSupPr>
                                <m:e>
                                  <m:r>
                                    <a:rPr lang="en-US" i="1">
                                      <a:latin typeface="Cambria Math"/>
                                    </a:rPr>
                                    <m:t>𝑝</m:t>
                                  </m:r>
                                </m:e>
                                <m:sub>
                                  <m:r>
                                    <a:rPr lang="en-US" i="1">
                                      <a:latin typeface="Cambria Math"/>
                                    </a:rPr>
                                    <m:t>𝑖𝑙</m:t>
                                  </m:r>
                                </m:sub>
                                <m:sup/>
                              </m:sSubSup>
                              <m:d>
                                <m:dPr>
                                  <m:ctrlPr>
                                    <a:rPr lang="en-US" i="1">
                                      <a:latin typeface="Cambria Math"/>
                                    </a:rPr>
                                  </m:ctrlPr>
                                </m:dPr>
                                <m:e>
                                  <m:r>
                                    <a:rPr lang="en-US" i="1">
                                      <a:latin typeface="Cambria Math"/>
                                    </a:rPr>
                                    <m:t>𝑡</m:t>
                                  </m:r>
                                </m:e>
                              </m:d>
                            </m:e>
                          </m:d>
                          <m:r>
                            <a:rPr lang="en-US" i="1">
                              <a:latin typeface="Cambria Math" charset="0"/>
                            </a:rPr>
                            <m:t>  </m:t>
                          </m:r>
                        </m:e>
                      </m:nary>
                      <m:r>
                        <a:rPr lang="en-US" b="0" i="1" smtClean="0">
                          <a:latin typeface="Cambria Math"/>
                        </a:rPr>
                        <m:t>=</m:t>
                      </m:r>
                      <m:sSup>
                        <m:sSupPr>
                          <m:ctrlPr>
                            <a:rPr lang="en-US" b="0" i="1" smtClean="0">
                              <a:latin typeface="Cambria Math"/>
                            </a:rPr>
                          </m:ctrlPr>
                        </m:sSupPr>
                        <m:e>
                          <m:r>
                            <a:rPr lang="en-US" b="0" i="1" smtClean="0">
                              <a:latin typeface="Cambria Math"/>
                            </a:rPr>
                            <m:t>𝛿</m:t>
                          </m:r>
                        </m:e>
                        <m:sup>
                          <m:r>
                            <a:rPr lang="en-US" b="0" i="1" smtClean="0">
                              <a:latin typeface="Cambria Math"/>
                            </a:rPr>
                            <m:t>2</m:t>
                          </m:r>
                        </m:sup>
                      </m:sSup>
                      <m:d>
                        <m:dPr>
                          <m:ctrlPr>
                            <a:rPr lang="en-US" b="0" i="1" smtClean="0">
                              <a:latin typeface="Cambria Math"/>
                            </a:rPr>
                          </m:ctrlPr>
                        </m:dPr>
                        <m:e>
                          <m:r>
                            <m:rPr>
                              <m:sty m:val="p"/>
                            </m:rPr>
                            <a:rPr lang="en-US" b="0" i="0" smtClean="0">
                              <a:latin typeface="Cambria Math"/>
                            </a:rPr>
                            <m:t>Δ</m:t>
                          </m:r>
                          <m:r>
                            <a:rPr lang="en-US" b="0" i="1" smtClean="0">
                              <a:latin typeface="Cambria Math"/>
                            </a:rPr>
                            <m:t>−</m:t>
                          </m:r>
                          <m:r>
                            <a:rPr lang="en-US" b="0" i="1" smtClean="0">
                              <a:latin typeface="Cambria Math"/>
                            </a:rPr>
                            <m:t>𝛿</m:t>
                          </m:r>
                        </m:e>
                      </m:d>
                      <m:r>
                        <a:rPr lang="en-US" b="0" i="1" smtClean="0">
                          <a:latin typeface="Cambria Math"/>
                        </a:rPr>
                        <m:t>+</m:t>
                      </m:r>
                      <m:r>
                        <a:rPr lang="en-US" b="0" i="1" smtClean="0">
                          <a:latin typeface="Cambria Math"/>
                        </a:rPr>
                        <m:t>𝛿</m:t>
                      </m:r>
                      <m:nary>
                        <m:naryPr>
                          <m:chr m:val="∑"/>
                          <m:ctrlPr>
                            <a:rPr lang="en-US" i="1">
                              <a:latin typeface="Cambria Math"/>
                            </a:rPr>
                          </m:ctrlPr>
                        </m:naryPr>
                        <m:sub>
                          <m:r>
                            <m:rPr>
                              <m:brk m:alnAt="23"/>
                            </m:rPr>
                            <a:rPr lang="en-US" i="1">
                              <a:latin typeface="Cambria Math" charset="0"/>
                            </a:rPr>
                            <m:t>𝑛</m:t>
                          </m:r>
                          <m:r>
                            <a:rPr lang="en-US" i="1">
                              <a:latin typeface="Cambria Math" charset="0"/>
                            </a:rPr>
                            <m:t>=1</m:t>
                          </m:r>
                        </m:sub>
                        <m:sup>
                          <m:r>
                            <a:rPr lang="en-US" i="1">
                              <a:latin typeface="Cambria Math" charset="0"/>
                              <a:ea typeface="Cambria Math" charset="0"/>
                              <a:cs typeface="Cambria Math" charset="0"/>
                            </a:rPr>
                            <m:t>∞</m:t>
                          </m:r>
                        </m:sup>
                        <m:e>
                          <m:r>
                            <a:rPr lang="en-US" b="0" i="1" smtClean="0">
                              <a:latin typeface="Cambria Math"/>
                            </a:rPr>
                            <m:t>(</m:t>
                          </m:r>
                          <m:sSub>
                            <m:sSubPr>
                              <m:ctrlPr>
                                <a:rPr lang="en-US" b="0" i="1" smtClean="0">
                                  <a:latin typeface="Cambria Math"/>
                                </a:rPr>
                              </m:ctrlPr>
                            </m:sSubPr>
                            <m:e>
                              <m:r>
                                <a:rPr lang="en-US" b="0" i="1" smtClean="0">
                                  <a:latin typeface="Cambria Math"/>
                                </a:rPr>
                                <m:t>𝛿</m:t>
                              </m:r>
                              <m:r>
                                <a:rPr lang="en-US" b="0" i="1" smtClean="0">
                                  <a:latin typeface="Cambria Math"/>
                                </a:rPr>
                                <m:t>𝑎</m:t>
                              </m:r>
                            </m:e>
                            <m:sub>
                              <m:r>
                                <a:rPr lang="en-US" b="0" i="1" smtClean="0">
                                  <a:latin typeface="Cambria Math"/>
                                </a:rPr>
                                <m:t>𝑛</m:t>
                              </m:r>
                            </m:sub>
                          </m:sSub>
                          <m:r>
                            <a:rPr lang="en-US" b="0" i="1" smtClean="0">
                              <a:latin typeface="Cambria Math"/>
                            </a:rPr>
                            <m:t>+</m:t>
                          </m:r>
                          <m:sSub>
                            <m:sSubPr>
                              <m:ctrlPr>
                                <a:rPr lang="en-US" b="0" i="1" smtClean="0">
                                  <a:latin typeface="Cambria Math"/>
                                </a:rPr>
                              </m:ctrlPr>
                            </m:sSubPr>
                            <m:e>
                              <m:r>
                                <a:rPr lang="en-US" b="0" i="1" smtClean="0">
                                  <a:latin typeface="Cambria Math"/>
                                </a:rPr>
                                <m:t>𝑏</m:t>
                              </m:r>
                            </m:e>
                            <m:sub>
                              <m:r>
                                <a:rPr lang="en-US" b="0" i="1" smtClean="0">
                                  <a:latin typeface="Cambria Math"/>
                                </a:rPr>
                                <m:t>𝑛</m:t>
                              </m:r>
                            </m:sub>
                          </m:sSub>
                          <m:r>
                            <a:rPr lang="en-US" b="0" i="1" smtClean="0">
                              <a:latin typeface="Cambria Math"/>
                            </a:rPr>
                            <m:t>)</m:t>
                          </m:r>
                          <m:sSubSup>
                            <m:sSubSupPr>
                              <m:ctrlPr>
                                <a:rPr lang="en-US" i="1">
                                  <a:latin typeface="Cambria Math"/>
                                </a:rPr>
                              </m:ctrlPr>
                            </m:sSubSupPr>
                            <m:e>
                              <m:r>
                                <a:rPr lang="en-US" i="1">
                                  <a:latin typeface="Cambria Math"/>
                                </a:rPr>
                                <m:t>h</m:t>
                              </m:r>
                            </m:e>
                            <m:sub>
                              <m:r>
                                <a:rPr lang="en-US" i="1">
                                  <a:latin typeface="Cambria Math"/>
                                  <a:ea typeface="Cambria Math" charset="0"/>
                                  <a:cs typeface="Cambria Math" charset="0"/>
                                </a:rPr>
                                <m:t>𝑖</m:t>
                              </m:r>
                              <m:r>
                                <a:rPr lang="en-US" i="1">
                                  <a:latin typeface="Cambria Math" charset="0"/>
                                </a:rPr>
                                <m:t>𝑛</m:t>
                              </m:r>
                            </m:sub>
                            <m:sup/>
                          </m:sSubSup>
                          <m:sSup>
                            <m:sSupPr>
                              <m:ctrlPr>
                                <a:rPr lang="el-GR" i="1">
                                  <a:latin typeface="Cambria Math"/>
                                </a:rPr>
                              </m:ctrlPr>
                            </m:sSupPr>
                            <m:e>
                              <m:f>
                                <m:fPr>
                                  <m:ctrlPr>
                                    <a:rPr lang="en-US" b="0" i="1" smtClean="0">
                                      <a:latin typeface="Cambria Math"/>
                                    </a:rPr>
                                  </m:ctrlPr>
                                </m:fPr>
                                <m:num>
                                  <m:r>
                                    <a:rPr lang="en-US" b="0" i="1" smtClean="0">
                                      <a:latin typeface="Cambria Math"/>
                                    </a:rPr>
                                    <m:t>1</m:t>
                                  </m:r>
                                </m:num>
                                <m:den>
                                  <m:sSub>
                                    <m:sSubPr>
                                      <m:ctrlPr>
                                        <a:rPr lang="en-US" b="0" i="1" smtClean="0">
                                          <a:latin typeface="Cambria Math"/>
                                        </a:rPr>
                                      </m:ctrlPr>
                                    </m:sSubPr>
                                    <m:e>
                                      <m:r>
                                        <a:rPr lang="en-US" b="0" i="1" smtClean="0">
                                          <a:latin typeface="Cambria Math"/>
                                        </a:rPr>
                                        <m:t>𝜆</m:t>
                                      </m:r>
                                    </m:e>
                                    <m:sub>
                                      <m:r>
                                        <a:rPr lang="en-US" b="0" i="1" smtClean="0">
                                          <a:latin typeface="Cambria Math"/>
                                        </a:rPr>
                                        <m:t>𝑛</m:t>
                                      </m:r>
                                    </m:sub>
                                  </m:sSub>
                                  <m:r>
                                    <a:rPr lang="en-US" b="0" i="1" smtClean="0">
                                      <a:latin typeface="Cambria Math"/>
                                    </a:rPr>
                                    <m:t>𝜎</m:t>
                                  </m:r>
                                </m:den>
                              </m:f>
                              <m:r>
                                <a:rPr lang="en-US" b="0" i="1" smtClean="0">
                                  <a:latin typeface="Cambria Math"/>
                                </a:rPr>
                                <m:t>(1−</m:t>
                              </m:r>
                              <m:r>
                                <a:rPr lang="el-GR" i="1">
                                  <a:latin typeface="Cambria Math" charset="0"/>
                                </a:rPr>
                                <m:t>𝑒</m:t>
                              </m:r>
                            </m:e>
                            <m:sup>
                              <m:r>
                                <a:rPr lang="el-GR" i="1">
                                  <a:latin typeface="Cambria Math" charset="0"/>
                                </a:rPr>
                                <m:t>−</m:t>
                              </m:r>
                              <m:sSub>
                                <m:sSubPr>
                                  <m:ctrlPr>
                                    <a:rPr lang="en-US" i="1">
                                      <a:latin typeface="Cambria Math"/>
                                    </a:rPr>
                                  </m:ctrlPr>
                                </m:sSubPr>
                                <m:e>
                                  <m:r>
                                    <a:rPr lang="en-US" i="1">
                                      <a:latin typeface="Cambria Math"/>
                                    </a:rPr>
                                    <m:t>𝜆</m:t>
                                  </m:r>
                                </m:e>
                                <m:sub>
                                  <m:r>
                                    <a:rPr lang="en-US" i="1">
                                      <a:latin typeface="Cambria Math"/>
                                    </a:rPr>
                                    <m:t>𝑛</m:t>
                                  </m:r>
                                </m:sub>
                              </m:sSub>
                              <m:r>
                                <a:rPr lang="en-US" i="1">
                                  <a:latin typeface="Cambria Math"/>
                                </a:rPr>
                                <m:t>𝜎</m:t>
                              </m:r>
                              <m:r>
                                <a:rPr lang="en-US" i="1">
                                  <a:latin typeface="Cambria Math" charset="0"/>
                                </a:rPr>
                                <m:t>(</m:t>
                              </m:r>
                              <m:r>
                                <m:rPr>
                                  <m:sty m:val="p"/>
                                </m:rPr>
                                <a:rPr lang="en-US" b="0" i="0" smtClean="0">
                                  <a:latin typeface="Cambria Math"/>
                                </a:rPr>
                                <m:t>Δ</m:t>
                              </m:r>
                              <m:r>
                                <a:rPr lang="en-US" i="1">
                                  <a:latin typeface="Cambria Math" charset="0"/>
                                </a:rPr>
                                <m:t>−</m:t>
                              </m:r>
                              <m:r>
                                <a:rPr lang="en-US" i="1">
                                  <a:latin typeface="Cambria Math" charset="0"/>
                                </a:rPr>
                                <m:t>𝛿</m:t>
                              </m:r>
                              <m:r>
                                <a:rPr lang="en-US" i="1">
                                  <a:latin typeface="Cambria Math" charset="0"/>
                                </a:rPr>
                                <m:t>)</m:t>
                              </m:r>
                            </m:sup>
                          </m:sSup>
                          <m:r>
                            <a:rPr lang="en-US" b="0" i="1" smtClean="0">
                              <a:latin typeface="Cambria Math"/>
                            </a:rPr>
                            <m:t>) </m:t>
                          </m:r>
                        </m:e>
                      </m:nary>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575816" y="5147989"/>
                <a:ext cx="8135945" cy="84760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2"/>
              <p:cNvSpPr txBox="1"/>
              <p:nvPr/>
            </p:nvSpPr>
            <p:spPr>
              <a:xfrm>
                <a:off x="5976416" y="3699353"/>
                <a:ext cx="3215563" cy="1200329"/>
              </a:xfrm>
              <a:prstGeom prst="rect">
                <a:avLst/>
              </a:prstGeom>
              <a:noFill/>
              <a:ln>
                <a:solidFill>
                  <a:srgbClr val="FF0000"/>
                </a:solidFill>
              </a:ln>
            </p:spPr>
            <p:txBody>
              <a:bodyPr wrap="squar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charset="0"/>
                          </a:rPr>
                          <m:t>𝑎</m:t>
                        </m:r>
                      </m:e>
                      <m:sub>
                        <m:r>
                          <a:rPr lang="en-US" sz="2400" b="0" i="1" smtClean="0">
                            <a:latin typeface="Cambria Math"/>
                          </a:rPr>
                          <m:t>𝑛</m:t>
                        </m:r>
                      </m:sub>
                    </m:sSub>
                  </m:oMath>
                </a14:m>
                <a:r>
                  <a:rPr lang="en-US" sz="2400" dirty="0" smtClean="0"/>
                  <a:t> are the first moment </a:t>
                </a:r>
              </a:p>
              <a:p>
                <a:r>
                  <a:rPr lang="en-US" sz="2400" dirty="0" smtClean="0"/>
                  <a:t>of the </a:t>
                </a:r>
                <a:r>
                  <a:rPr lang="en-US" sz="2400" dirty="0" err="1" smtClean="0"/>
                  <a:t>eigenfunctions</a:t>
                </a:r>
                <a:r>
                  <a:rPr lang="en-US" sz="2400" dirty="0" smtClean="0"/>
                  <a:t>.</a:t>
                </a:r>
                <a:endParaRPr lang="en-US" sz="2400" dirty="0"/>
              </a:p>
            </p:txBody>
          </p:sp>
        </mc:Choice>
        <mc:Fallback xmlns="">
          <p:sp>
            <p:nvSpPr>
              <p:cNvPr id="10" name="TextBox 2"/>
              <p:cNvSpPr txBox="1">
                <a:spLocks noRot="1" noChangeAspect="1" noMove="1" noResize="1" noEditPoints="1" noAdjustHandles="1" noChangeArrowheads="1" noChangeShapeType="1" noTextEdit="1"/>
              </p:cNvSpPr>
              <p:nvPr/>
            </p:nvSpPr>
            <p:spPr>
              <a:xfrm>
                <a:off x="5976416" y="3699353"/>
                <a:ext cx="3215563" cy="1200329"/>
              </a:xfrm>
              <a:prstGeom prst="rect">
                <a:avLst/>
              </a:prstGeom>
              <a:blipFill rotWithShape="1">
                <a:blip r:embed="rId6"/>
                <a:stretch>
                  <a:fillRect l="-2642" t="-3015" b="-10553"/>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89295" y="2771725"/>
                <a:ext cx="2763385" cy="892104"/>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h</m:t>
                          </m:r>
                        </m:e>
                        <m:sub>
                          <m:r>
                            <a:rPr lang="en-US" sz="2400" b="0" i="1" smtClean="0">
                              <a:latin typeface="Cambria Math"/>
                            </a:rPr>
                            <m:t>𝑖𝑛</m:t>
                          </m:r>
                        </m:sub>
                      </m:sSub>
                      <m:r>
                        <a:rPr lang="en-US" sz="2400" b="0" i="1" smtClean="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m:t>
                          </m:r>
                          <m:r>
                            <a:rPr lang="en-US" sz="2400" b="0" i="1" smtClean="0">
                              <a:latin typeface="Cambria Math"/>
                            </a:rPr>
                            <m:t>𝑌</m:t>
                          </m:r>
                          <m:r>
                            <a:rPr lang="en-US" sz="2400" b="0" i="1" smtClean="0">
                              <a:latin typeface="Cambria Math"/>
                            </a:rPr>
                            <m:t>|</m:t>
                          </m:r>
                        </m:den>
                      </m:f>
                      <m:nary>
                        <m:naryPr>
                          <m:subHide m:val="on"/>
                          <m:supHide m:val="on"/>
                          <m:ctrlPr>
                            <a:rPr lang="en-US" sz="2400" b="0" i="1" smtClean="0">
                              <a:latin typeface="Cambria Math"/>
                            </a:rPr>
                          </m:ctrlPr>
                        </m:naryPr>
                        <m:sub/>
                        <m:sup/>
                        <m:e>
                          <m:f>
                            <m:fPr>
                              <m:ctrlPr>
                                <a:rPr lang="en-US" sz="2400" i="1">
                                  <a:latin typeface="Cambria Math"/>
                                </a:rPr>
                              </m:ctrlPr>
                            </m:fPr>
                            <m:num>
                              <m:r>
                                <a:rPr lang="en-US" sz="2400" i="1">
                                  <a:latin typeface="Cambria Math"/>
                                </a:rPr>
                                <m:t>𝜕</m:t>
                              </m:r>
                              <m:sSub>
                                <m:sSubPr>
                                  <m:ctrlPr>
                                    <a:rPr lang="en-US" sz="2400" i="1">
                                      <a:latin typeface="Cambria Math"/>
                                    </a:rPr>
                                  </m:ctrlPr>
                                </m:sSubPr>
                                <m:e>
                                  <m:r>
                                    <a:rPr lang="en-US" sz="2400" i="1">
                                      <a:latin typeface="Cambria Math"/>
                                    </a:rPr>
                                    <m:t>𝜙</m:t>
                                  </m:r>
                                </m:e>
                                <m:sub>
                                  <m:r>
                                    <a:rPr lang="en-US" sz="2400" i="1">
                                      <a:latin typeface="Cambria Math"/>
                                    </a:rPr>
                                    <m:t>𝑛</m:t>
                                  </m:r>
                                </m:sub>
                              </m:sSub>
                              <m:d>
                                <m:dPr>
                                  <m:ctrlPr>
                                    <a:rPr lang="en-US" sz="2400" i="1">
                                      <a:latin typeface="Cambria Math"/>
                                    </a:rPr>
                                  </m:ctrlPr>
                                </m:dPr>
                                <m:e>
                                  <m:r>
                                    <a:rPr lang="en-US" sz="2400" b="0" i="1" smtClean="0">
                                      <a:latin typeface="Cambria Math"/>
                                    </a:rPr>
                                    <m:t>⋅</m:t>
                                  </m:r>
                                </m:e>
                              </m:d>
                            </m:num>
                            <m:den>
                              <m:r>
                                <a:rPr lang="en-US" sz="2400" i="1">
                                  <a:latin typeface="Cambria Math"/>
                                </a:rPr>
                                <m:t>𝜕</m:t>
                              </m:r>
                              <m:r>
                                <a:rPr lang="en-US" sz="2400" b="0" i="1" smtClean="0">
                                  <a:latin typeface="Cambria Math"/>
                                </a:rPr>
                                <m:t>𝑥</m:t>
                              </m:r>
                            </m:den>
                          </m:f>
                        </m:e>
                      </m:nary>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5589295" y="2771725"/>
                <a:ext cx="2763385" cy="892104"/>
              </a:xfrm>
              <a:prstGeom prst="rect">
                <a:avLst/>
              </a:prstGeom>
              <a:blipFill rotWithShape="1">
                <a:blip r:embed="rId7"/>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930914" y="2673629"/>
                <a:ext cx="3107133" cy="755143"/>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𝑏</m:t>
                          </m:r>
                        </m:e>
                        <m:sub>
                          <m:r>
                            <a:rPr lang="en-US" sz="2400" b="0" i="1" smtClean="0">
                              <a:latin typeface="Cambria Math" charset="0"/>
                            </a:rPr>
                            <m:t>𝑛</m:t>
                          </m:r>
                        </m:sub>
                      </m:sSub>
                      <m:box>
                        <m:boxPr>
                          <m:ctrlPr>
                            <a:rPr lang="en-US" sz="2400" i="1" smtClean="0">
                              <a:latin typeface="Cambria Math"/>
                            </a:rPr>
                          </m:ctrlPr>
                        </m:boxPr>
                        <m:e>
                          <m:r>
                            <a:rPr lang="en-US" sz="2400" i="1" smtClean="0">
                              <a:latin typeface="Cambria Math" charset="0"/>
                            </a:rPr>
                            <m:t>≔</m:t>
                          </m:r>
                        </m:e>
                      </m:box>
                      <m:nary>
                        <m:naryPr>
                          <m:ctrlPr>
                            <a:rPr lang="en-US" sz="2400" i="1" smtClean="0">
                              <a:latin typeface="Cambria Math"/>
                            </a:rPr>
                          </m:ctrlPr>
                        </m:naryPr>
                        <m:sub>
                          <m:r>
                            <a:rPr lang="en-US" sz="2400" i="1" smtClean="0">
                              <a:latin typeface="Cambria Math"/>
                            </a:rPr>
                            <m:t>𝑌</m:t>
                          </m:r>
                        </m:sub>
                        <m:sup>
                          <m:r>
                            <a:rPr lang="en-US" sz="2400" b="0" i="1" smtClean="0">
                              <a:latin typeface="Cambria Math" charset="0"/>
                            </a:rPr>
                            <m:t> </m:t>
                          </m:r>
                        </m:sup>
                        <m:e>
                          <m:d>
                            <m:dPr>
                              <m:ctrlPr>
                                <a:rPr lang="en-US" sz="2400" i="1" smtClean="0">
                                  <a:latin typeface="Cambria Math"/>
                                </a:rPr>
                              </m:ctrlPr>
                            </m:dPr>
                            <m:e>
                              <m:r>
                                <a:rPr lang="en-US" sz="2400" b="0" i="1" smtClean="0">
                                  <a:latin typeface="Cambria Math" charset="0"/>
                                  <a:ea typeface="Cambria Math" charset="0"/>
                                  <a:cs typeface="Cambria Math" charset="0"/>
                                </a:rPr>
                                <m:t>𝑆</m:t>
                              </m:r>
                              <m:r>
                                <a:rPr lang="en-US" sz="2400" b="0" i="1" smtClean="0">
                                  <a:latin typeface="Cambria Math"/>
                                  <a:ea typeface="Cambria Math" charset="0"/>
                                  <a:cs typeface="Cambria Math" charset="0"/>
                                </a:rPr>
                                <m:t>𝐿</m:t>
                              </m:r>
                              <m:d>
                                <m:dPr>
                                  <m:ctrlPr>
                                    <a:rPr lang="en-US" sz="2400" b="0" i="1" smtClean="0">
                                      <a:latin typeface="Cambria Math"/>
                                      <a:ea typeface="Cambria Math" charset="0"/>
                                      <a:cs typeface="Cambria Math" charset="0"/>
                                    </a:rPr>
                                  </m:ctrlPr>
                                </m:dPr>
                                <m:e>
                                  <m:r>
                                    <a:rPr lang="en-US" sz="2400" b="0" i="1" smtClean="0">
                                      <a:latin typeface="Cambria Math"/>
                                      <a:ea typeface="Cambria Math" charset="0"/>
                                      <a:cs typeface="Cambria Math" charset="0"/>
                                    </a:rPr>
                                    <m:t>⋅</m:t>
                                  </m:r>
                                  <m:r>
                                    <a:rPr lang="en-US" sz="2400" b="0" i="1" smtClean="0">
                                      <a:latin typeface="Cambria Math" charset="0"/>
                                      <a:ea typeface="Cambria Math" charset="0"/>
                                      <a:cs typeface="Cambria Math" charset="0"/>
                                    </a:rPr>
                                    <m:t>,</m:t>
                                  </m:r>
                                  <m:r>
                                    <a:rPr lang="en-US" sz="2400" b="0" i="1" smtClean="0">
                                      <a:latin typeface="Cambria Math" charset="0"/>
                                      <a:ea typeface="Cambria Math" charset="0"/>
                                      <a:cs typeface="Cambria Math" charset="0"/>
                                    </a:rPr>
                                    <m:t>𝛿</m:t>
                                  </m:r>
                                </m:e>
                              </m:d>
                            </m:e>
                          </m:d>
                          <m:sSubSup>
                            <m:sSubSupPr>
                              <m:ctrlPr>
                                <a:rPr lang="en-US" sz="2400" b="0" i="1" smtClean="0">
                                  <a:latin typeface="Cambria Math"/>
                                </a:rPr>
                              </m:ctrlPr>
                            </m:sSubSupPr>
                            <m:e>
                              <m:r>
                                <a:rPr lang="en-US" sz="2400" b="0" i="1" smtClean="0">
                                  <a:latin typeface="Cambria Math" charset="0"/>
                                  <a:ea typeface="Cambria Math" charset="0"/>
                                  <a:cs typeface="Cambria Math" charset="0"/>
                                </a:rPr>
                                <m:t>𝜙</m:t>
                              </m:r>
                            </m:e>
                            <m:sub>
                              <m:r>
                                <a:rPr lang="en-US" sz="2400" b="0" i="1" smtClean="0">
                                  <a:latin typeface="Cambria Math" charset="0"/>
                                </a:rPr>
                                <m:t>𝑛</m:t>
                              </m:r>
                            </m:sub>
                            <m:sup/>
                          </m:sSubSup>
                          <m:d>
                            <m:dPr>
                              <m:ctrlPr>
                                <a:rPr lang="en-US" sz="2400" b="0" i="1" smtClean="0">
                                  <a:latin typeface="Cambria Math"/>
                                </a:rPr>
                              </m:ctrlPr>
                            </m:dPr>
                            <m:e>
                              <m:r>
                                <a:rPr lang="en-US" sz="2400" b="0" i="1" smtClean="0">
                                  <a:latin typeface="Cambria Math"/>
                                </a:rPr>
                                <m:t>⋅</m:t>
                              </m:r>
                            </m:e>
                          </m:d>
                        </m:e>
                      </m:nary>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930914" y="2673629"/>
                <a:ext cx="3107133" cy="755143"/>
              </a:xfrm>
              <a:prstGeom prst="rect">
                <a:avLst/>
              </a:prstGeom>
              <a:blipFill rotWithShape="1">
                <a:blip r:embed="rId8"/>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9832" y="3580433"/>
                <a:ext cx="2403287" cy="869084"/>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sSub>
                            <m:sSubPr>
                              <m:ctrlPr>
                                <a:rPr lang="en-US" sz="2400" i="1" smtClean="0">
                                  <a:latin typeface="Cambria Math"/>
                                </a:rPr>
                              </m:ctrlPr>
                            </m:sSubPr>
                            <m:e>
                              <m:r>
                                <a:rPr lang="en-US" sz="2400" i="1">
                                  <a:latin typeface="Cambria Math"/>
                                </a:rPr>
                                <m:t>𝑆𝐴</m:t>
                              </m:r>
                            </m:e>
                            <m:sub>
                              <m:r>
                                <a:rPr lang="en-US" sz="2400" i="1">
                                  <a:latin typeface="Cambria Math"/>
                                </a:rPr>
                                <m:t>𝑥</m:t>
                              </m:r>
                            </m:sub>
                          </m:sSub>
                        </m:num>
                        <m:den>
                          <m:r>
                            <a:rPr lang="en-US" sz="2400" b="0" i="1" smtClean="0">
                              <a:latin typeface="Cambria Math"/>
                            </a:rPr>
                            <m:t>𝑉𝑂𝐿</m:t>
                          </m:r>
                        </m:den>
                      </m:f>
                      <m:r>
                        <a:rPr lang="en-US" sz="2400">
                          <a:latin typeface="Cambria Math"/>
                        </a:rPr>
                        <m:t>≔</m:t>
                      </m:r>
                      <m:f>
                        <m:fPr>
                          <m:ctrlPr>
                            <a:rPr lang="en-US" sz="2400" b="0" i="1" smtClean="0">
                              <a:latin typeface="Cambria Math"/>
                            </a:rPr>
                          </m:ctrlPr>
                        </m:fPr>
                        <m:num>
                          <m:r>
                            <a:rPr lang="en-US" sz="2400" b="0" i="1" smtClean="0">
                              <a:latin typeface="Cambria Math"/>
                            </a:rPr>
                            <m:t>1</m:t>
                          </m:r>
                        </m:num>
                        <m:den>
                          <m:r>
                            <a:rPr lang="en-US" sz="2400" b="0" i="1" smtClean="0">
                              <a:latin typeface="Cambria Math"/>
                            </a:rPr>
                            <m:t>|</m:t>
                          </m:r>
                          <m:r>
                            <a:rPr lang="en-US" sz="2400" b="0" i="1" smtClean="0">
                              <a:latin typeface="Cambria Math"/>
                            </a:rPr>
                            <m:t>𝑌</m:t>
                          </m:r>
                          <m:r>
                            <a:rPr lang="en-US" sz="2400" b="0" i="1" smtClean="0">
                              <a:latin typeface="Cambria Math"/>
                            </a:rPr>
                            <m:t>|</m:t>
                          </m:r>
                        </m:den>
                      </m:f>
                      <m:nary>
                        <m:naryPr>
                          <m:supHide m:val="on"/>
                          <m:ctrlPr>
                            <a:rPr lang="en-US" sz="2400" i="1">
                              <a:latin typeface="Cambria Math"/>
                            </a:rPr>
                          </m:ctrlPr>
                        </m:naryPr>
                        <m:sub>
                          <m:r>
                            <m:rPr>
                              <m:sty m:val="p"/>
                            </m:rPr>
                            <a:rPr lang="en-US" sz="2400">
                              <a:latin typeface="Cambria Math"/>
                            </a:rPr>
                            <m:t>Γ</m:t>
                          </m:r>
                        </m:sub>
                        <m:sup/>
                        <m:e>
                          <m:sSubSup>
                            <m:sSubSupPr>
                              <m:ctrlPr>
                                <a:rPr lang="en-US" sz="2400" i="1">
                                  <a:latin typeface="Cambria Math"/>
                                </a:rPr>
                              </m:ctrlPr>
                            </m:sSubSupPr>
                            <m:e>
                              <m:r>
                                <a:rPr lang="en-US" sz="2400" i="1">
                                  <a:latin typeface="Cambria Math"/>
                                </a:rPr>
                                <m:t>𝑛</m:t>
                              </m:r>
                            </m:e>
                            <m:sub>
                              <m:r>
                                <a:rPr lang="en-US" sz="2400" i="1">
                                  <a:latin typeface="Cambria Math"/>
                                </a:rPr>
                                <m:t>𝑥</m:t>
                              </m:r>
                            </m:sub>
                            <m:sup>
                              <m:r>
                                <a:rPr lang="en-US" sz="2400" i="1">
                                  <a:latin typeface="Cambria Math"/>
                                </a:rPr>
                                <m:t>2</m:t>
                              </m:r>
                            </m:sup>
                          </m:sSubSup>
                          <m:r>
                            <a:rPr lang="en-US" sz="2400" i="1">
                              <a:latin typeface="Cambria Math"/>
                            </a:rPr>
                            <m:t> </m:t>
                          </m:r>
                        </m:e>
                      </m:nary>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9832" y="3580433"/>
                <a:ext cx="2403287" cy="869084"/>
              </a:xfrm>
              <a:prstGeom prst="rect">
                <a:avLst/>
              </a:prstGeom>
              <a:blipFill rotWithShape="1">
                <a:blip r:embed="rId9"/>
                <a:stretch>
                  <a:fillRect/>
                </a:stretch>
              </a:blipFill>
              <a:ln>
                <a:solidFill>
                  <a:srgbClr val="FF0000"/>
                </a:solidFill>
              </a:ln>
            </p:spPr>
            <p:txBody>
              <a:bodyPr/>
              <a:lstStyle/>
              <a:p>
                <a:r>
                  <a:rPr lang="en-US">
                    <a:noFill/>
                  </a:rPr>
                  <a:t> </a:t>
                </a:r>
              </a:p>
            </p:txBody>
          </p:sp>
        </mc:Fallback>
      </mc:AlternateContent>
      <p:sp>
        <p:nvSpPr>
          <p:cNvPr id="14" name="Title 1"/>
          <p:cNvSpPr>
            <a:spLocks noGrp="1"/>
          </p:cNvSpPr>
          <p:nvPr>
            <p:ph type="title"/>
          </p:nvPr>
        </p:nvSpPr>
        <p:spPr>
          <a:xfrm>
            <a:off x="162197" y="906558"/>
            <a:ext cx="8694539" cy="857055"/>
          </a:xfrm>
        </p:spPr>
        <p:txBody>
          <a:bodyPr/>
          <a:lstStyle/>
          <a:p>
            <a:r>
              <a:rPr lang="en-US" sz="2800" dirty="0" smtClean="0">
                <a:solidFill>
                  <a:srgbClr val="FF0000"/>
                </a:solidFill>
              </a:rPr>
              <a:t>Homogenized model for </a:t>
            </a:r>
            <a:r>
              <a:rPr lang="en-US" sz="2800" dirty="0" err="1" smtClean="0">
                <a:solidFill>
                  <a:srgbClr val="FF0000"/>
                </a:solidFill>
              </a:rPr>
              <a:t>Deff</a:t>
            </a:r>
            <a:endParaRPr lang="en-US" sz="2800" dirty="0">
              <a:solidFill>
                <a:srgbClr val="FF0000"/>
              </a:solidFill>
            </a:endParaRPr>
          </a:p>
        </p:txBody>
      </p:sp>
    </p:spTree>
    <p:extLst>
      <p:ext uri="{BB962C8B-B14F-4D97-AF65-F5344CB8AC3E}">
        <p14:creationId xmlns:p14="http://schemas.microsoft.com/office/powerpoint/2010/main" val="299457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1043533"/>
            <a:ext cx="9072563" cy="1258887"/>
          </a:xfrm>
        </p:spPr>
        <p:txBody>
          <a:bodyPr/>
          <a:lstStyle/>
          <a:p>
            <a:r>
              <a:rPr lang="en-US" sz="2800" dirty="0" smtClean="0"/>
              <a:t>Numerical results</a:t>
            </a:r>
            <a:endParaRPr lang="en-US" sz="2800" dirty="0"/>
          </a:p>
        </p:txBody>
      </p:sp>
      <p:pic>
        <p:nvPicPr>
          <p:cNvPr id="62466" name="Picture 2" descr="C:\cygwin\home\jingli\DMRI\CODE\ADCtime\figs\FEmesh_ellipse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 y="2143656"/>
            <a:ext cx="5280587"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8304" y="2483693"/>
            <a:ext cx="4992554" cy="374441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52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800" y="1043533"/>
            <a:ext cx="9072563" cy="1258887"/>
          </a:xfrm>
        </p:spPr>
        <p:txBody>
          <a:bodyPr/>
          <a:lstStyle/>
          <a:p>
            <a:r>
              <a:rPr lang="en-US" sz="2800" dirty="0" smtClean="0"/>
              <a:t>Numerical results</a:t>
            </a:r>
            <a:endParaRPr lang="en-US" sz="280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 y="2143656"/>
            <a:ext cx="5280586" cy="3960440"/>
          </a:xfrm>
          <a:prstGeom prst="rect">
            <a:avLst/>
          </a:prstGeom>
          <a:noFill/>
          <a:extLst>
            <a:ext uri="{909E8E84-426E-40DD-AFC4-6F175D3DCCD1}">
              <a14:hiddenFill xmlns:a14="http://schemas.microsoft.com/office/drawing/2010/main">
                <a:solidFill>
                  <a:srgbClr val="FFFFFF"/>
                </a:solidFill>
              </a14:hiddenFill>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8291" y="2339677"/>
            <a:ext cx="5088565" cy="381642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467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cygwin\home\jingli\DMRI\CODE\ADCtime\figs\FEmesh_ellipse_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832" y="1223945"/>
            <a:ext cx="2952328" cy="22142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4488" y="1223945"/>
            <a:ext cx="3096344" cy="232225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215776" y="884770"/>
            <a:ext cx="9217024" cy="734828"/>
          </a:xfrm>
        </p:spPr>
        <p:txBody>
          <a:bodyPr/>
          <a:lstStyle/>
          <a:p>
            <a:r>
              <a:rPr lang="en-US" sz="2800" dirty="0" smtClean="0"/>
              <a:t>Numerical results</a:t>
            </a:r>
            <a:endParaRPr lang="en-US" sz="2800" dirty="0"/>
          </a:p>
        </p:txBody>
      </p:sp>
      <p:pic>
        <p:nvPicPr>
          <p:cNvPr id="624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960" y="3563812"/>
            <a:ext cx="4224472" cy="316835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246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73355" y="3563813"/>
            <a:ext cx="4224469" cy="316835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bwMode="auto">
          <a:xfrm>
            <a:off x="215776" y="1341114"/>
            <a:ext cx="9474199" cy="5463059"/>
          </a:xfrm>
          <a:prstGeom prst="round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hangingPunct="0"/>
            <a:r>
              <a:rPr lang="fr-FR" sz="2400" i="1" u="sng" noProof="1" smtClean="0">
                <a:solidFill>
                  <a:schemeClr val="bg1"/>
                </a:solidFill>
                <a:latin typeface="Arial" pitchFamily="34" charset="0"/>
              </a:rPr>
              <a:t>DMRI for tissue widely used 1990/2000-present, simple models</a:t>
            </a:r>
          </a:p>
          <a:p>
            <a:pPr defTabSz="914400" eaLnBrk="0" hangingPunct="0"/>
            <a:r>
              <a:rPr lang="fr-FR" sz="2400" i="1" noProof="1" smtClean="0">
                <a:solidFill>
                  <a:schemeClr val="bg1"/>
                </a:solidFill>
                <a:latin typeface="Arial" pitchFamily="34" charset="0"/>
              </a:rPr>
              <a:t>2008-2010</a:t>
            </a:r>
            <a:r>
              <a:rPr lang="fr-FR" sz="2400" noProof="1" smtClean="0">
                <a:solidFill>
                  <a:schemeClr val="bg1"/>
                </a:solidFill>
                <a:latin typeface="Arial" pitchFamily="34" charset="0"/>
              </a:rPr>
              <a:t> </a:t>
            </a:r>
            <a:r>
              <a:rPr lang="fr-FR" sz="2400" noProof="1">
                <a:solidFill>
                  <a:schemeClr val="bg1"/>
                </a:solidFill>
                <a:latin typeface="Arial" pitchFamily="34" charset="0"/>
              </a:rPr>
              <a:t>Formulate the mathematical problem </a:t>
            </a:r>
            <a:r>
              <a:rPr lang="fr-FR" sz="2400" noProof="1" smtClean="0">
                <a:solidFill>
                  <a:schemeClr val="bg1"/>
                </a:solidFill>
                <a:latin typeface="Arial" pitchFamily="34" charset="0"/>
              </a:rPr>
              <a:t>for tissue (neurons and other cells) </a:t>
            </a:r>
            <a:endParaRPr lang="fr-FR" sz="2400" noProof="1">
              <a:solidFill>
                <a:schemeClr val="bg1"/>
              </a:solidFill>
              <a:latin typeface="Arial" pitchFamily="34" charset="0"/>
            </a:endParaRPr>
          </a:p>
          <a:p>
            <a:pPr defTabSz="914400" eaLnBrk="0" hangingPunct="0"/>
            <a:r>
              <a:rPr lang="fr-FR" sz="2400" i="1" noProof="1" smtClean="0">
                <a:solidFill>
                  <a:schemeClr val="bg1"/>
                </a:solidFill>
                <a:latin typeface="Arial" pitchFamily="34" charset="0"/>
              </a:rPr>
              <a:t>2010-present</a:t>
            </a:r>
            <a:r>
              <a:rPr lang="fr-FR" sz="2400" noProof="1" smtClean="0">
                <a:solidFill>
                  <a:schemeClr val="bg1"/>
                </a:solidFill>
                <a:latin typeface="Arial" pitchFamily="34" charset="0"/>
              </a:rPr>
              <a:t>  Full-scale simulation and reduced model of dMRI signal due to tissue</a:t>
            </a:r>
          </a:p>
          <a:p>
            <a:pPr defTabSz="914400" eaLnBrk="0" hangingPunct="0"/>
            <a:endParaRPr lang="fr-FR" sz="2400" noProof="1" smtClean="0">
              <a:solidFill>
                <a:schemeClr val="bg1"/>
              </a:solidFill>
              <a:latin typeface="Arial" pitchFamily="34" charset="0"/>
            </a:endParaRPr>
          </a:p>
          <a:p>
            <a:pPr defTabSz="914400" eaLnBrk="0" hangingPunct="0"/>
            <a:r>
              <a:rPr lang="fr-FR" sz="2400" i="1" u="sng" dirty="0">
                <a:solidFill>
                  <a:schemeClr val="bg1"/>
                </a:solidFill>
                <a:latin typeface="Arial" pitchFamily="34" charset="0"/>
              </a:rPr>
              <a:t>Intra-</a:t>
            </a:r>
            <a:r>
              <a:rPr lang="fr-FR" sz="2400" i="1" u="sng" dirty="0" err="1">
                <a:solidFill>
                  <a:schemeClr val="bg1"/>
                </a:solidFill>
                <a:latin typeface="Arial" pitchFamily="34" charset="0"/>
              </a:rPr>
              <a:t>voxel</a:t>
            </a:r>
            <a:r>
              <a:rPr lang="fr-FR" sz="2400" i="1" u="sng" dirty="0">
                <a:solidFill>
                  <a:schemeClr val="bg1"/>
                </a:solidFill>
                <a:latin typeface="Arial" pitchFamily="34" charset="0"/>
              </a:rPr>
              <a:t> </a:t>
            </a:r>
            <a:r>
              <a:rPr lang="fr-FR" sz="2400" i="1" u="sng" dirty="0" err="1">
                <a:solidFill>
                  <a:schemeClr val="bg1"/>
                </a:solidFill>
                <a:latin typeface="Arial" pitchFamily="34" charset="0"/>
              </a:rPr>
              <a:t>incoherent</a:t>
            </a:r>
            <a:r>
              <a:rPr lang="fr-FR" sz="2400" i="1" u="sng" dirty="0">
                <a:solidFill>
                  <a:schemeClr val="bg1"/>
                </a:solidFill>
                <a:latin typeface="Arial" pitchFamily="34" charset="0"/>
              </a:rPr>
              <a:t> motion (IVIM)</a:t>
            </a:r>
          </a:p>
          <a:p>
            <a:pPr defTabSz="914400" eaLnBrk="0" hangingPunct="0"/>
            <a:r>
              <a:rPr lang="fr-FR" sz="2400" i="1" u="sng" dirty="0" smtClean="0">
                <a:solidFill>
                  <a:schemeClr val="bg1"/>
                </a:solidFill>
                <a:latin typeface="Arial" pitchFamily="34" charset="0"/>
              </a:rPr>
              <a:t>DMRI for micro-</a:t>
            </a:r>
            <a:r>
              <a:rPr lang="fr-FR" sz="2400" i="1" u="sng" dirty="0" err="1" smtClean="0">
                <a:solidFill>
                  <a:schemeClr val="bg1"/>
                </a:solidFill>
                <a:latin typeface="Arial" pitchFamily="34" charset="0"/>
              </a:rPr>
              <a:t>vessels</a:t>
            </a:r>
            <a:r>
              <a:rPr lang="fr-FR" sz="2400" i="1" u="sng" dirty="0" smtClean="0">
                <a:solidFill>
                  <a:schemeClr val="bg1"/>
                </a:solidFill>
                <a:latin typeface="Arial" pitchFamily="34" charset="0"/>
              </a:rPr>
              <a:t> </a:t>
            </a:r>
            <a:r>
              <a:rPr lang="fr-FR" sz="2400" i="1" u="sng" dirty="0" err="1" smtClean="0">
                <a:solidFill>
                  <a:schemeClr val="bg1"/>
                </a:solidFill>
                <a:latin typeface="Arial" pitchFamily="34" charset="0"/>
              </a:rPr>
              <a:t>started</a:t>
            </a:r>
            <a:r>
              <a:rPr lang="fr-FR" sz="2400" i="1" u="sng" dirty="0" smtClean="0">
                <a:solidFill>
                  <a:schemeClr val="bg1"/>
                </a:solidFill>
                <a:latin typeface="Arial" pitchFamily="34" charset="0"/>
              </a:rPr>
              <a:t> to </a:t>
            </a:r>
            <a:r>
              <a:rPr lang="fr-FR" sz="2400" i="1" u="sng" dirty="0" err="1" smtClean="0">
                <a:solidFill>
                  <a:schemeClr val="bg1"/>
                </a:solidFill>
                <a:latin typeface="Arial" pitchFamily="34" charset="0"/>
              </a:rPr>
              <a:t>be</a:t>
            </a:r>
            <a:r>
              <a:rPr lang="fr-FR" sz="2400" i="1" u="sng" dirty="0" smtClean="0">
                <a:solidFill>
                  <a:schemeClr val="bg1"/>
                </a:solidFill>
                <a:latin typeface="Arial" pitchFamily="34" charset="0"/>
              </a:rPr>
              <a:t> </a:t>
            </a:r>
            <a:r>
              <a:rPr lang="fr-FR" sz="2400" i="1" u="sng" dirty="0" err="1" smtClean="0">
                <a:solidFill>
                  <a:schemeClr val="bg1"/>
                </a:solidFill>
                <a:latin typeface="Arial" pitchFamily="34" charset="0"/>
              </a:rPr>
              <a:t>used</a:t>
            </a:r>
            <a:r>
              <a:rPr lang="fr-FR" sz="2400" i="1" u="sng" dirty="0" smtClean="0">
                <a:solidFill>
                  <a:schemeClr val="bg1"/>
                </a:solidFill>
                <a:latin typeface="Arial" pitchFamily="34" charset="0"/>
              </a:rPr>
              <a:t> 2000/2010</a:t>
            </a:r>
          </a:p>
          <a:p>
            <a:pPr defTabSz="914400" eaLnBrk="0" hangingPunct="0"/>
            <a:r>
              <a:rPr lang="fr-FR" sz="2400" i="1" dirty="0" smtClean="0">
                <a:solidFill>
                  <a:schemeClr val="bg1"/>
                </a:solidFill>
                <a:latin typeface="Arial" pitchFamily="34" charset="0"/>
              </a:rPr>
              <a:t>2013-present</a:t>
            </a:r>
            <a:r>
              <a:rPr lang="fr-FR" sz="2400" dirty="0" smtClean="0">
                <a:solidFill>
                  <a:schemeClr val="bg1"/>
                </a:solidFill>
                <a:latin typeface="Arial" pitchFamily="34" charset="0"/>
              </a:rPr>
              <a:t> IVIM </a:t>
            </a:r>
            <a:r>
              <a:rPr lang="fr-FR" sz="2400" dirty="0" err="1" smtClean="0">
                <a:solidFill>
                  <a:schemeClr val="bg1"/>
                </a:solidFill>
                <a:latin typeface="Arial" pitchFamily="34" charset="0"/>
              </a:rPr>
              <a:t>experiments</a:t>
            </a:r>
            <a:r>
              <a:rPr lang="fr-FR" sz="2400" dirty="0" smtClean="0">
                <a:solidFill>
                  <a:schemeClr val="bg1"/>
                </a:solidFill>
                <a:latin typeface="Arial" pitchFamily="34" charset="0"/>
              </a:rPr>
              <a:t> to </a:t>
            </a:r>
            <a:r>
              <a:rPr lang="fr-FR" sz="2400" dirty="0" err="1" smtClean="0">
                <a:solidFill>
                  <a:schemeClr val="bg1"/>
                </a:solidFill>
                <a:latin typeface="Arial" pitchFamily="34" charset="0"/>
              </a:rPr>
              <a:t>characterize</a:t>
            </a:r>
            <a:r>
              <a:rPr lang="fr-FR" sz="2400" dirty="0" smtClean="0">
                <a:solidFill>
                  <a:schemeClr val="bg1"/>
                </a:solidFill>
                <a:latin typeface="Arial" pitchFamily="34" charset="0"/>
              </a:rPr>
              <a:t> </a:t>
            </a:r>
            <a:r>
              <a:rPr lang="fr-FR" sz="2400" dirty="0" err="1" smtClean="0">
                <a:solidFill>
                  <a:schemeClr val="bg1"/>
                </a:solidFill>
                <a:latin typeface="Arial" pitchFamily="34" charset="0"/>
              </a:rPr>
              <a:t>brain</a:t>
            </a:r>
            <a:r>
              <a:rPr lang="fr-FR" sz="2400" dirty="0" smtClean="0">
                <a:solidFill>
                  <a:schemeClr val="bg1"/>
                </a:solidFill>
                <a:latin typeface="Arial" pitchFamily="34" charset="0"/>
              </a:rPr>
              <a:t> micro-</a:t>
            </a:r>
            <a:r>
              <a:rPr lang="fr-FR" sz="2400" dirty="0" err="1" smtClean="0">
                <a:solidFill>
                  <a:schemeClr val="bg1"/>
                </a:solidFill>
                <a:latin typeface="Arial" pitchFamily="34" charset="0"/>
              </a:rPr>
              <a:t>vessels</a:t>
            </a:r>
            <a:endParaRPr lang="fr-FR" sz="2400" dirty="0" smtClean="0">
              <a:solidFill>
                <a:schemeClr val="bg1"/>
              </a:solidFill>
              <a:latin typeface="Arial" pitchFamily="34" charset="0"/>
            </a:endParaRPr>
          </a:p>
          <a:p>
            <a:pPr defTabSz="914400" eaLnBrk="0" hangingPunct="0"/>
            <a:endParaRPr lang="fr-FR" sz="2400" dirty="0" smtClean="0">
              <a:solidFill>
                <a:schemeClr val="bg1"/>
              </a:solidFill>
              <a:latin typeface="Arial" pitchFamily="34" charset="0"/>
            </a:endParaRPr>
          </a:p>
          <a:p>
            <a:pPr defTabSz="914400" eaLnBrk="0" hangingPunct="0"/>
            <a:r>
              <a:rPr lang="fr-FR" sz="2400" i="1" dirty="0" smtClean="0">
                <a:solidFill>
                  <a:schemeClr val="bg1"/>
                </a:solidFill>
                <a:latin typeface="Arial" pitchFamily="34" charset="0"/>
              </a:rPr>
              <a:t>Future</a:t>
            </a:r>
            <a:r>
              <a:rPr lang="fr-FR" sz="2400" dirty="0" smtClean="0">
                <a:solidFill>
                  <a:schemeClr val="bg1"/>
                </a:solidFill>
                <a:latin typeface="Arial" pitchFamily="34" charset="0"/>
              </a:rPr>
              <a:t> Simulation and </a:t>
            </a:r>
            <a:r>
              <a:rPr lang="fr-FR" sz="2400" dirty="0" err="1" smtClean="0">
                <a:solidFill>
                  <a:schemeClr val="bg1"/>
                </a:solidFill>
                <a:latin typeface="Arial" pitchFamily="34" charset="0"/>
              </a:rPr>
              <a:t>modeling</a:t>
            </a:r>
            <a:r>
              <a:rPr lang="fr-FR" sz="2400" dirty="0" smtClean="0">
                <a:solidFill>
                  <a:schemeClr val="bg1"/>
                </a:solidFill>
                <a:latin typeface="Arial" pitchFamily="34" charset="0"/>
              </a:rPr>
              <a:t> of </a:t>
            </a:r>
            <a:r>
              <a:rPr lang="fr-FR" sz="2400" dirty="0" err="1" smtClean="0">
                <a:solidFill>
                  <a:schemeClr val="bg1"/>
                </a:solidFill>
                <a:latin typeface="Arial" pitchFamily="34" charset="0"/>
              </a:rPr>
              <a:t>dMRI</a:t>
            </a:r>
            <a:r>
              <a:rPr lang="fr-FR" sz="2400" dirty="0" smtClean="0">
                <a:solidFill>
                  <a:schemeClr val="bg1"/>
                </a:solidFill>
                <a:latin typeface="Arial" pitchFamily="34" charset="0"/>
              </a:rPr>
              <a:t> signal due to micro-</a:t>
            </a:r>
            <a:r>
              <a:rPr lang="fr-FR" sz="2400" dirty="0" err="1" smtClean="0">
                <a:solidFill>
                  <a:schemeClr val="bg1"/>
                </a:solidFill>
                <a:latin typeface="Arial" pitchFamily="34" charset="0"/>
              </a:rPr>
              <a:t>vessels</a:t>
            </a:r>
            <a:r>
              <a:rPr lang="fr-FR" sz="2400" dirty="0">
                <a:solidFill>
                  <a:schemeClr val="bg1"/>
                </a:solidFill>
                <a:latin typeface="Arial" pitchFamily="34" charset="0"/>
              </a:rPr>
              <a:t> </a:t>
            </a:r>
            <a:r>
              <a:rPr lang="fr-FR" sz="2400" dirty="0" smtClean="0">
                <a:solidFill>
                  <a:schemeClr val="bg1"/>
                </a:solidFill>
                <a:latin typeface="Arial" pitchFamily="34" charset="0"/>
              </a:rPr>
              <a:t>and </a:t>
            </a:r>
            <a:r>
              <a:rPr lang="fr-FR" sz="2400" dirty="0" err="1" smtClean="0">
                <a:solidFill>
                  <a:schemeClr val="bg1"/>
                </a:solidFill>
                <a:latin typeface="Arial" pitchFamily="34" charset="0"/>
              </a:rPr>
              <a:t>iron</a:t>
            </a:r>
            <a:endParaRPr lang="en-US" sz="2000" dirty="0" smtClean="0">
              <a:solidFill>
                <a:schemeClr val="bg1"/>
              </a:solidFill>
              <a:latin typeface="Arial" pitchFamily="34" charset="0"/>
            </a:endParaRPr>
          </a:p>
          <a:p>
            <a:pPr defTabSz="914400" eaLnBrk="0" hangingPunct="0"/>
            <a:endParaRPr lang="en-US" sz="2000" dirty="0">
              <a:solidFill>
                <a:schemeClr val="bg1"/>
              </a:solidFill>
              <a:latin typeface="Arial" pitchFamily="34" charset="0"/>
            </a:endParaRPr>
          </a:p>
        </p:txBody>
      </p:sp>
      <p:sp>
        <p:nvSpPr>
          <p:cNvPr id="3" name="ZoneTexte 2"/>
          <p:cNvSpPr txBox="1"/>
          <p:nvPr/>
        </p:nvSpPr>
        <p:spPr>
          <a:xfrm>
            <a:off x="1655936" y="827509"/>
            <a:ext cx="6106800" cy="461665"/>
          </a:xfrm>
          <a:prstGeom prst="rect">
            <a:avLst/>
          </a:prstGeom>
          <a:noFill/>
          <a:ln w="38100">
            <a:solidFill>
              <a:srgbClr val="0070C0"/>
            </a:solidFill>
          </a:ln>
        </p:spPr>
        <p:txBody>
          <a:bodyPr wrap="none" rtlCol="0">
            <a:spAutoFit/>
          </a:bodyPr>
          <a:lstStyle/>
          <a:p>
            <a:r>
              <a:rPr lang="en-US" sz="2400" dirty="0" smtClean="0">
                <a:solidFill>
                  <a:srgbClr val="FF0000"/>
                </a:solidFill>
              </a:rPr>
              <a:t>Timeline of </a:t>
            </a:r>
            <a:r>
              <a:rPr lang="en-US" sz="2400" dirty="0">
                <a:solidFill>
                  <a:srgbClr val="FF0000"/>
                </a:solidFill>
              </a:rPr>
              <a:t>o</a:t>
            </a:r>
            <a:r>
              <a:rPr lang="en-US" sz="2400" dirty="0" smtClean="0">
                <a:solidFill>
                  <a:srgbClr val="FF0000"/>
                </a:solidFill>
              </a:rPr>
              <a:t>ur work on brain </a:t>
            </a:r>
            <a:r>
              <a:rPr lang="en-US" sz="2400" dirty="0">
                <a:solidFill>
                  <a:srgbClr val="FF0000"/>
                </a:solidFill>
              </a:rPr>
              <a:t>d</a:t>
            </a:r>
            <a:r>
              <a:rPr lang="en-US" sz="2400" dirty="0" smtClean="0">
                <a:solidFill>
                  <a:srgbClr val="FF0000"/>
                </a:solidFill>
              </a:rPr>
              <a:t>iffusion MRI</a:t>
            </a:r>
            <a:endParaRPr lang="en-US" sz="2400" dirty="0"/>
          </a:p>
        </p:txBody>
      </p:sp>
    </p:spTree>
    <p:extLst>
      <p:ext uri="{BB962C8B-B14F-4D97-AF65-F5344CB8AC3E}">
        <p14:creationId xmlns:p14="http://schemas.microsoft.com/office/powerpoint/2010/main" val="144956550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776" y="884769"/>
            <a:ext cx="9072563" cy="1258887"/>
          </a:xfrm>
        </p:spPr>
        <p:txBody>
          <a:bodyPr/>
          <a:lstStyle/>
          <a:p>
            <a:r>
              <a:rPr lang="en-US" sz="2800" dirty="0" smtClean="0"/>
              <a:t>Numerical results</a:t>
            </a:r>
            <a:endParaRPr lang="en-US" sz="280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895" y="4331329"/>
            <a:ext cx="3034880" cy="227616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0512" y="4315326"/>
            <a:ext cx="3024336" cy="226825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descr="C:\cygwin\home\jingli\DMRI\CODE\ADCtime\figs\FEmesh_ellipse_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95" y="1531167"/>
            <a:ext cx="3066602" cy="22999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12520" y="1457579"/>
            <a:ext cx="3096344" cy="23222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52393" y="1540509"/>
            <a:ext cx="2985771" cy="2239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600152" y="4355901"/>
            <a:ext cx="2969357" cy="222701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227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428" y="1393508"/>
            <a:ext cx="3469804" cy="2602353"/>
          </a:xfrm>
          <a:prstGeom prst="rect">
            <a:avLst/>
          </a:prstGeom>
          <a:noFill/>
          <a:extLst>
            <a:ext uri="{909E8E84-426E-40DD-AFC4-6F175D3DCCD1}">
              <a14:hiddenFill xmlns:a14="http://schemas.microsoft.com/office/drawing/2010/main">
                <a:solidFill>
                  <a:srgbClr val="FFFFFF"/>
                </a:solidFill>
              </a14:hiddenFill>
            </a:ext>
          </a:extLst>
        </p:spPr>
      </p:pic>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56336" y="875085"/>
            <a:ext cx="3936436" cy="295232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43768" y="875085"/>
            <a:ext cx="4680520" cy="893664"/>
          </a:xfrm>
        </p:spPr>
        <p:txBody>
          <a:bodyPr/>
          <a:lstStyle/>
          <a:p>
            <a:r>
              <a:rPr lang="en-US" sz="2800" dirty="0" smtClean="0"/>
              <a:t>Numerical results</a:t>
            </a:r>
            <a:endParaRPr lang="en-US" sz="2800" dirty="0"/>
          </a:p>
        </p:txBody>
      </p:sp>
      <p:pic>
        <p:nvPicPr>
          <p:cNvPr id="624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56336" y="3971006"/>
            <a:ext cx="3769792" cy="282734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3808" y="3971006"/>
            <a:ext cx="3840427" cy="288032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176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824" y="899517"/>
            <a:ext cx="8568951" cy="5159874"/>
          </a:xfrm>
          <a:prstGeom prst="rect">
            <a:avLst/>
          </a:prstGeom>
          <a:ln>
            <a:noFill/>
          </a:ln>
        </p:spPr>
        <p:txBody>
          <a:bodyPr wrap="square">
            <a:spAutoFit/>
          </a:bodyPr>
          <a:lstStyle/>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pPr>
              <a:lnSpc>
                <a:spcPct val="81000"/>
              </a:lnSpc>
            </a:pPr>
            <a:endParaRPr lang="en-US" sz="2400" dirty="0"/>
          </a:p>
          <a:p>
            <a:pPr>
              <a:lnSpc>
                <a:spcPct val="81000"/>
              </a:lnSpc>
            </a:pPr>
            <a:endParaRPr lang="en-US" sz="2400" dirty="0"/>
          </a:p>
          <a:p>
            <a:pPr>
              <a:lnSpc>
                <a:spcPct val="81000"/>
              </a:lnSpc>
            </a:pPr>
            <a:r>
              <a:rPr lang="en-US" sz="2400" dirty="0" smtClean="0"/>
              <a:t>To do: </a:t>
            </a:r>
          </a:p>
          <a:p>
            <a:pPr>
              <a:lnSpc>
                <a:spcPct val="81000"/>
              </a:lnSpc>
            </a:pPr>
            <a:endParaRPr lang="en-US" sz="2400" dirty="0"/>
          </a:p>
          <a:p>
            <a:pPr marL="342900" indent="-342900">
              <a:lnSpc>
                <a:spcPct val="81000"/>
              </a:lnSpc>
              <a:buFont typeface="Wingdings" panose="05000000000000000000" pitchFamily="2" charset="2"/>
              <a:buChar char="Ø"/>
            </a:pPr>
            <a:r>
              <a:rPr lang="en-US" sz="2400" dirty="0" smtClean="0"/>
              <a:t>Model is not so simple like ODE, must work to simplify it to make it numerically efficient for parameter estimation.</a:t>
            </a:r>
          </a:p>
          <a:p>
            <a:pPr marL="342900" indent="-342900">
              <a:lnSpc>
                <a:spcPct val="81000"/>
              </a:lnSpc>
              <a:buFont typeface="Wingdings" panose="05000000000000000000" pitchFamily="2" charset="2"/>
              <a:buChar char="Ø"/>
            </a:pPr>
            <a:endParaRPr lang="en-US" sz="2400" dirty="0" smtClean="0"/>
          </a:p>
          <a:p>
            <a:pPr marL="342900" indent="-342900">
              <a:lnSpc>
                <a:spcPct val="81000"/>
              </a:lnSpc>
              <a:buFont typeface="Wingdings" panose="05000000000000000000" pitchFamily="2" charset="2"/>
              <a:buChar char="Ø"/>
            </a:pPr>
            <a:r>
              <a:rPr lang="en-US" sz="2400" dirty="0" smtClean="0"/>
              <a:t>Use mix of layer potentials and </a:t>
            </a:r>
            <a:r>
              <a:rPr lang="en-US" sz="2400" dirty="0" err="1" smtClean="0"/>
              <a:t>eigenfunctions</a:t>
            </a:r>
            <a:endParaRPr lang="en-US" sz="2400" dirty="0"/>
          </a:p>
          <a:p>
            <a:pPr marL="342900" indent="-342900">
              <a:lnSpc>
                <a:spcPct val="81000"/>
              </a:lnSpc>
              <a:buFont typeface="Wingdings" panose="05000000000000000000" pitchFamily="2" charset="2"/>
              <a:buChar char="Ø"/>
            </a:pPr>
            <a:endParaRPr lang="en-US" sz="2400" dirty="0" smtClean="0"/>
          </a:p>
          <a:p>
            <a:pPr marL="342900" indent="-342900">
              <a:lnSpc>
                <a:spcPct val="81000"/>
              </a:lnSpc>
              <a:buFont typeface="Wingdings" panose="05000000000000000000" pitchFamily="2" charset="2"/>
              <a:buChar char="Ø"/>
            </a:pPr>
            <a:r>
              <a:rPr lang="en-US" sz="2400" dirty="0" smtClean="0"/>
              <a:t>Account for m</a:t>
            </a:r>
            <a:r>
              <a:rPr lang="fr-FR" sz="2400" dirty="0" err="1" smtClean="0"/>
              <a:t>ultiple</a:t>
            </a:r>
            <a:r>
              <a:rPr lang="fr-FR" sz="2400" dirty="0" smtClean="0"/>
              <a:t> </a:t>
            </a:r>
            <a:r>
              <a:rPr lang="fr-FR" sz="2400" dirty="0" err="1"/>
              <a:t>scales</a:t>
            </a:r>
            <a:r>
              <a:rPr lang="fr-FR" sz="2400" dirty="0"/>
              <a:t> and </a:t>
            </a:r>
            <a:r>
              <a:rPr lang="fr-FR" sz="2400" dirty="0" err="1" smtClean="0"/>
              <a:t>anisotropic</a:t>
            </a:r>
            <a:r>
              <a:rPr lang="fr-FR" sz="2400" dirty="0" smtClean="0"/>
              <a:t> </a:t>
            </a:r>
            <a:r>
              <a:rPr lang="fr-FR" sz="2400" dirty="0" err="1"/>
              <a:t>shape</a:t>
            </a:r>
            <a:r>
              <a:rPr lang="fr-FR" sz="2400" dirty="0"/>
              <a:t> of </a:t>
            </a:r>
            <a:r>
              <a:rPr lang="fr-FR" sz="2400" dirty="0" err="1" smtClean="0"/>
              <a:t>neurons</a:t>
            </a:r>
            <a:r>
              <a:rPr lang="fr-FR" sz="2400" dirty="0" smtClean="0"/>
              <a:t>. </a:t>
            </a:r>
            <a:endParaRPr lang="fr-FR" sz="2400" dirty="0"/>
          </a:p>
          <a:p>
            <a:pPr>
              <a:lnSpc>
                <a:spcPct val="81000"/>
              </a:lnSpc>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336" y="899517"/>
            <a:ext cx="2932591" cy="234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96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cygwin\home\jingli\HDR\figs\Aplysia66-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505" y="2627709"/>
            <a:ext cx="664348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503808" y="1264426"/>
            <a:ext cx="8873320" cy="4711079"/>
          </a:xfrm>
        </p:spPr>
        <p:txBody>
          <a:bodyPr/>
          <a:lstStyle/>
          <a:p>
            <a:pPr marL="0" indent="0">
              <a:buNone/>
            </a:pPr>
            <a:r>
              <a:rPr lang="en-US" sz="2400" dirty="0" smtClean="0">
                <a:solidFill>
                  <a:srgbClr val="FF0000"/>
                </a:solidFill>
                <a:latin typeface="Arial" pitchFamily="34" charset="0"/>
                <a:cs typeface="Arial" pitchFamily="34" charset="0"/>
              </a:rPr>
              <a:t>Estimating cell size and membrane permeability using reference PDE model in neuron network</a:t>
            </a:r>
            <a:r>
              <a:rPr lang="en-US" sz="2400" dirty="0">
                <a:solidFill>
                  <a:schemeClr val="tx1"/>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of </a:t>
            </a:r>
            <a:r>
              <a:rPr lang="en-US" sz="2400" dirty="0">
                <a:solidFill>
                  <a:srgbClr val="FF0000"/>
                </a:solidFill>
                <a:latin typeface="Arial" pitchFamily="34" charset="0"/>
                <a:cs typeface="Arial" pitchFamily="34" charset="0"/>
              </a:rPr>
              <a:t>the </a:t>
            </a:r>
            <a:r>
              <a:rPr lang="en-US" sz="2400" dirty="0" err="1" smtClean="0">
                <a:solidFill>
                  <a:srgbClr val="FF0000"/>
                </a:solidFill>
                <a:latin typeface="Arial" pitchFamily="34" charset="0"/>
                <a:cs typeface="Arial" pitchFamily="34" charset="0"/>
              </a:rPr>
              <a:t>Aplysia</a:t>
            </a:r>
            <a:r>
              <a:rPr lang="en-US" sz="2400" dirty="0" smtClean="0">
                <a:solidFill>
                  <a:srgbClr val="FF0000"/>
                </a:solidFill>
                <a:latin typeface="Arial" pitchFamily="34" charset="0"/>
                <a:cs typeface="Arial" pitchFamily="34" charset="0"/>
              </a:rPr>
              <a:t> </a:t>
            </a:r>
            <a:r>
              <a:rPr lang="en-US" sz="2400" dirty="0" smtClean="0">
                <a:solidFill>
                  <a:schemeClr val="tx1"/>
                </a:solidFill>
                <a:latin typeface="Arial" pitchFamily="34" charset="0"/>
                <a:cs typeface="Arial" pitchFamily="34" charset="0"/>
              </a:rPr>
              <a:t>(sea slug). </a:t>
            </a:r>
          </a:p>
          <a:p>
            <a:pPr marL="0" indent="0">
              <a:buNone/>
            </a:pPr>
            <a:r>
              <a:rPr lang="en-US" sz="2400" dirty="0" smtClean="0">
                <a:solidFill>
                  <a:schemeClr val="tx1"/>
                </a:solidFill>
                <a:latin typeface="Arial" pitchFamily="34" charset="0"/>
                <a:cs typeface="Arial" pitchFamily="34" charset="0"/>
              </a:rPr>
              <a:t>(Ph.D. </a:t>
            </a:r>
            <a:r>
              <a:rPr lang="en-US" sz="2400" dirty="0" err="1" smtClean="0">
                <a:solidFill>
                  <a:schemeClr val="tx1"/>
                </a:solidFill>
                <a:latin typeface="Arial" pitchFamily="34" charset="0"/>
                <a:cs typeface="Arial" pitchFamily="34" charset="0"/>
              </a:rPr>
              <a:t>Khieu</a:t>
            </a:r>
            <a:r>
              <a:rPr lang="en-US" sz="2400" dirty="0" smtClean="0">
                <a:solidFill>
                  <a:schemeClr val="tx1"/>
                </a:solidFill>
                <a:latin typeface="Arial" pitchFamily="34" charset="0"/>
                <a:cs typeface="Arial" pitchFamily="34" charset="0"/>
              </a:rPr>
              <a:t> Van Nguyen)</a:t>
            </a:r>
          </a:p>
          <a:p>
            <a:pPr marL="0" indent="0">
              <a:buNone/>
            </a:pPr>
            <a:r>
              <a:rPr lang="en-US" sz="2400" dirty="0">
                <a:solidFill>
                  <a:schemeClr val="tx1"/>
                </a:solidFill>
                <a:latin typeface="Arial" pitchFamily="34" charset="0"/>
                <a:cs typeface="Arial" pitchFamily="34" charset="0"/>
              </a:rPr>
              <a:t>C</a:t>
            </a:r>
            <a:r>
              <a:rPr lang="en-US" sz="2400" dirty="0" smtClean="0">
                <a:solidFill>
                  <a:schemeClr val="tx1"/>
                </a:solidFill>
                <a:latin typeface="Arial" pitchFamily="34" charset="0"/>
                <a:cs typeface="Arial" pitchFamily="34" charset="0"/>
              </a:rPr>
              <a:t>ells are really big.</a:t>
            </a:r>
          </a:p>
          <a:p>
            <a:pPr marL="0" indent="0">
              <a:buNone/>
            </a:pPr>
            <a:endParaRPr lang="en-US" sz="2400" dirty="0">
              <a:solidFill>
                <a:schemeClr val="tx1"/>
              </a:solidFill>
              <a:latin typeface="Arial" pitchFamily="34" charset="0"/>
              <a:cs typeface="Arial" pitchFamily="34" charset="0"/>
            </a:endParaRPr>
          </a:p>
          <a:p>
            <a:pPr marL="0" indent="0">
              <a:buNone/>
            </a:pPr>
            <a:endParaRPr lang="en-US" sz="2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433680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19372" y="3216193"/>
            <a:ext cx="2041067" cy="43204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Khieu\Desktop\SMAI2015\Talk\figs\Buccal_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412" y="4283893"/>
            <a:ext cx="4222412" cy="2257930"/>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680994" y="-556143"/>
            <a:ext cx="2088233" cy="4423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186396" y="909882"/>
            <a:ext cx="5326969" cy="3374011"/>
          </a:xfrm>
        </p:spPr>
        <p:txBody>
          <a:bodyPr/>
          <a:lstStyle/>
          <a:p>
            <a:pPr>
              <a:buFont typeface="Courier New" panose="02070309020205020404" pitchFamily="49" charset="0"/>
              <a:buChar char="o"/>
            </a:pPr>
            <a:r>
              <a:rPr lang="en-US" sz="2400" dirty="0" smtClean="0">
                <a:solidFill>
                  <a:schemeClr val="tx1"/>
                </a:solidFill>
                <a:latin typeface="Arial" pitchFamily="34" charset="0"/>
                <a:cs typeface="Arial" pitchFamily="34" charset="0"/>
              </a:rPr>
              <a:t>Segment high resolution T2 image of buccal ganglia.</a:t>
            </a:r>
          </a:p>
          <a:p>
            <a:pPr>
              <a:buFont typeface="Courier New" panose="02070309020205020404" pitchFamily="49" charset="0"/>
              <a:buChar char="o"/>
            </a:pPr>
            <a:endParaRPr lang="en-US" sz="2400" dirty="0" smtClean="0">
              <a:solidFill>
                <a:schemeClr val="tx1"/>
              </a:solidFill>
              <a:latin typeface="Arial" pitchFamily="34" charset="0"/>
              <a:cs typeface="Arial" pitchFamily="34" charset="0"/>
            </a:endParaRPr>
          </a:p>
          <a:p>
            <a:pPr>
              <a:buFont typeface="Courier New" panose="02070309020205020404" pitchFamily="49" charset="0"/>
              <a:buChar char="o"/>
            </a:pPr>
            <a:r>
              <a:rPr lang="en-US" sz="2400" dirty="0" smtClean="0">
                <a:solidFill>
                  <a:schemeClr val="tx1"/>
                </a:solidFill>
                <a:latin typeface="Arial" pitchFamily="34" charset="0"/>
                <a:cs typeface="Arial" pitchFamily="34" charset="0"/>
              </a:rPr>
              <a:t>Use literature values of feathers that cannot be seen in T2 image</a:t>
            </a:r>
          </a:p>
          <a:p>
            <a:pPr>
              <a:buFont typeface="Courier New" panose="02070309020205020404" pitchFamily="49" charset="0"/>
              <a:buChar char="o"/>
            </a:pPr>
            <a:endParaRPr lang="en-US" sz="2400" dirty="0">
              <a:solidFill>
                <a:schemeClr val="tx1"/>
              </a:solidFill>
              <a:latin typeface="Arial" pitchFamily="34" charset="0"/>
              <a:cs typeface="Arial" pitchFamily="34" charset="0"/>
            </a:endParaRPr>
          </a:p>
          <a:p>
            <a:pPr>
              <a:buFont typeface="Courier New" panose="02070309020205020404" pitchFamily="49" charset="0"/>
              <a:buChar char="o"/>
            </a:pPr>
            <a:r>
              <a:rPr lang="en-US" sz="2400" dirty="0">
                <a:solidFill>
                  <a:schemeClr val="tx1"/>
                </a:solidFill>
                <a:latin typeface="Arial" pitchFamily="34" charset="0"/>
                <a:cs typeface="Arial" pitchFamily="34" charset="0"/>
              </a:rPr>
              <a:t>Simulate Bloch-Torrey </a:t>
            </a:r>
            <a:r>
              <a:rPr lang="en-US" sz="2400" dirty="0" smtClean="0">
                <a:solidFill>
                  <a:schemeClr val="tx1"/>
                </a:solidFill>
                <a:latin typeface="Arial" pitchFamily="34" charset="0"/>
                <a:cs typeface="Arial" pitchFamily="34" charset="0"/>
              </a:rPr>
              <a:t>PDE</a:t>
            </a:r>
          </a:p>
          <a:p>
            <a:pPr>
              <a:buFont typeface="Courier New" panose="02070309020205020404" pitchFamily="49" charset="0"/>
              <a:buChar char="o"/>
            </a:pPr>
            <a:endParaRPr lang="en-US" sz="2400" dirty="0">
              <a:solidFill>
                <a:schemeClr val="tx1"/>
              </a:solidFill>
              <a:latin typeface="Arial" pitchFamily="34" charset="0"/>
              <a:cs typeface="Arial" pitchFamily="34" charset="0"/>
            </a:endParaRPr>
          </a:p>
          <a:p>
            <a:pPr>
              <a:buFont typeface="Courier New" panose="02070309020205020404" pitchFamily="49" charset="0"/>
              <a:buChar char="o"/>
            </a:pPr>
            <a:r>
              <a:rPr lang="en-US" sz="2400" dirty="0">
                <a:solidFill>
                  <a:schemeClr val="tx1"/>
                </a:solidFill>
                <a:latin typeface="Arial" pitchFamily="34" charset="0"/>
                <a:cs typeface="Arial" pitchFamily="34" charset="0"/>
              </a:rPr>
              <a:t>Obtain diffusion images </a:t>
            </a:r>
          </a:p>
          <a:p>
            <a:pPr>
              <a:buFont typeface="Courier New" panose="02070309020205020404" pitchFamily="49" charset="0"/>
              <a:buChar char="o"/>
            </a:pPr>
            <a:endParaRPr lang="en-US" sz="2400" dirty="0">
              <a:solidFill>
                <a:schemeClr val="tx1"/>
              </a:solidFill>
              <a:latin typeface="Arial" pitchFamily="34" charset="0"/>
              <a:cs typeface="Arial" pitchFamily="34" charset="0"/>
            </a:endParaRPr>
          </a:p>
          <a:p>
            <a:pPr>
              <a:buFont typeface="Courier New" panose="02070309020205020404" pitchFamily="49" charset="0"/>
              <a:buChar char="o"/>
            </a:pPr>
            <a:endParaRPr lang="en-US" sz="2400" dirty="0" smtClean="0">
              <a:solidFill>
                <a:schemeClr val="tx1"/>
              </a:solidFill>
              <a:latin typeface="Arial" pitchFamily="34" charset="0"/>
              <a:cs typeface="Arial" pitchFamily="34" charset="0"/>
            </a:endParaRPr>
          </a:p>
          <a:p>
            <a:pPr marL="0" indent="0">
              <a:buNone/>
            </a:pPr>
            <a:endParaRPr lang="en-US" sz="2400" dirty="0" smtClean="0">
              <a:solidFill>
                <a:srgbClr val="0070C0"/>
              </a:solidFill>
            </a:endParaRPr>
          </a:p>
        </p:txBody>
      </p:sp>
      <p:sp>
        <p:nvSpPr>
          <p:cNvPr id="5" name="Text Box 4"/>
          <p:cNvSpPr txBox="1">
            <a:spLocks noChangeArrowheads="1"/>
          </p:cNvSpPr>
          <p:nvPr/>
        </p:nvSpPr>
        <p:spPr bwMode="auto">
          <a:xfrm>
            <a:off x="5179103" y="6594713"/>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sz="1200" b="1" dirty="0" smtClean="0">
                <a:latin typeface="Arial" charset="0"/>
              </a:rPr>
              <a:t>Carlo </a:t>
            </a:r>
            <a:r>
              <a:rPr lang="en-GB" sz="1200" b="1" dirty="0" err="1" smtClean="0">
                <a:latin typeface="Arial" charset="0"/>
              </a:rPr>
              <a:t>Musio</a:t>
            </a:r>
            <a:r>
              <a:rPr lang="en-GB" sz="1200" b="1" dirty="0" smtClean="0">
                <a:latin typeface="Arial" charset="0"/>
              </a:rPr>
              <a:t> et </a:t>
            </a:r>
            <a:r>
              <a:rPr lang="en-GB" sz="1200" b="1" dirty="0">
                <a:latin typeface="Arial" charset="0"/>
              </a:rPr>
              <a:t>al. </a:t>
            </a:r>
            <a:r>
              <a:rPr lang="en-GB" sz="1200" b="1" dirty="0" err="1" smtClean="0">
                <a:latin typeface="Arial" charset="0"/>
              </a:rPr>
              <a:t>Zoomorphology</a:t>
            </a:r>
            <a:r>
              <a:rPr lang="en-GB" sz="1200" b="1" dirty="0" smtClean="0">
                <a:latin typeface="Arial" charset="0"/>
              </a:rPr>
              <a:t>. 1990;110:17-26</a:t>
            </a:r>
            <a:endParaRPr lang="en-GB" sz="1200" b="1" dirty="0">
              <a:latin typeface="Arial" charset="0"/>
            </a:endParaRPr>
          </a:p>
        </p:txBody>
      </p:sp>
      <p:pic>
        <p:nvPicPr>
          <p:cNvPr id="8" name="Picture 3" descr="C:\Users\Khieu\Desktop\SMAI2015\Talk\figs\HistogryAx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424" y="2555701"/>
            <a:ext cx="3384376" cy="2259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hieu\Desktop\SMAI2015\Talk\figs\Simulation_withExperiment_selec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4888" y="5358664"/>
            <a:ext cx="1944215" cy="149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5653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904" y="1584905"/>
            <a:ext cx="6767834" cy="2186368"/>
          </a:xfrm>
          <a:prstGeom prst="rect">
            <a:avLst/>
          </a:prstGeom>
        </p:spPr>
        <p:txBody>
          <a:bodyPr wrap="square">
            <a:spAutoFit/>
          </a:bodyPr>
          <a:lstStyle/>
          <a:p>
            <a:pPr marL="457200" lvl="1" indent="0">
              <a:lnSpc>
                <a:spcPct val="81000"/>
              </a:lnSpc>
            </a:pPr>
            <a:r>
              <a:rPr lang="en-US" sz="2800" dirty="0"/>
              <a:t>DMRI signal due to </a:t>
            </a:r>
            <a:r>
              <a:rPr lang="en-US" sz="2800" dirty="0" smtClean="0"/>
              <a:t>micro-vessels</a:t>
            </a:r>
          </a:p>
          <a:p>
            <a:pPr marL="457200" lvl="1" indent="0">
              <a:lnSpc>
                <a:spcPct val="81000"/>
              </a:lnSpc>
            </a:pPr>
            <a:r>
              <a:rPr lang="en-US" sz="2800" dirty="0" smtClean="0"/>
              <a:t>(Ph.D. Gabrielle </a:t>
            </a:r>
            <a:r>
              <a:rPr lang="en-US" sz="2800" dirty="0" err="1" smtClean="0"/>
              <a:t>Fournet</a:t>
            </a:r>
            <a:r>
              <a:rPr lang="en-US" sz="2800" dirty="0" smtClean="0"/>
              <a:t>)</a:t>
            </a:r>
          </a:p>
          <a:p>
            <a:pPr marL="914400" lvl="1" indent="-457200">
              <a:lnSpc>
                <a:spcPct val="81000"/>
              </a:lnSpc>
              <a:buFont typeface="Wingdings" panose="05000000000000000000" pitchFamily="2" charset="2"/>
              <a:buChar char="Ø"/>
            </a:pPr>
            <a:endParaRPr lang="en-US" sz="2800" dirty="0"/>
          </a:p>
          <a:p>
            <a:pPr marL="914400" lvl="1" indent="-457200">
              <a:lnSpc>
                <a:spcPct val="81000"/>
              </a:lnSpc>
              <a:buFont typeface="Wingdings" panose="05000000000000000000" pitchFamily="2" charset="2"/>
              <a:buChar char="Ø"/>
            </a:pPr>
            <a:r>
              <a:rPr lang="en-US" sz="2800" dirty="0" smtClean="0"/>
              <a:t>experiments </a:t>
            </a:r>
          </a:p>
          <a:p>
            <a:pPr marL="914400" lvl="1" indent="-457200">
              <a:lnSpc>
                <a:spcPct val="81000"/>
              </a:lnSpc>
              <a:buFont typeface="Wingdings" panose="05000000000000000000" pitchFamily="2" charset="2"/>
              <a:buChar char="Ø"/>
            </a:pPr>
            <a:endParaRPr lang="en-US" sz="2800" dirty="0" smtClean="0"/>
          </a:p>
          <a:p>
            <a:pPr marL="914400" lvl="1" indent="-457200">
              <a:lnSpc>
                <a:spcPct val="81000"/>
              </a:lnSpc>
              <a:buFont typeface="Wingdings" panose="05000000000000000000" pitchFamily="2" charset="2"/>
              <a:buChar char="Ø"/>
            </a:pPr>
            <a:r>
              <a:rPr lang="en-US" sz="2800" dirty="0" smtClean="0"/>
              <a:t>preliminary </a:t>
            </a:r>
            <a:r>
              <a:rPr lang="en-US" sz="2800" dirty="0"/>
              <a:t>simulations </a:t>
            </a:r>
          </a:p>
        </p:txBody>
      </p:sp>
    </p:spTree>
    <p:extLst>
      <p:ext uri="{BB962C8B-B14F-4D97-AF65-F5344CB8AC3E}">
        <p14:creationId xmlns:p14="http://schemas.microsoft.com/office/powerpoint/2010/main" val="1022969952"/>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GFOURNET\Desktop\Présentations\agouti-r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420" y="1795451"/>
            <a:ext cx="2520156" cy="224900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7659978" y="1160447"/>
            <a:ext cx="1905212" cy="655776"/>
          </a:xfrm>
          <a:prstGeom prst="rect">
            <a:avLst/>
          </a:prstGeom>
          <a:noFill/>
        </p:spPr>
        <p:txBody>
          <a:bodyPr wrap="square" lIns="100794" tIns="50397" rIns="100794" bIns="50397" rtlCol="0">
            <a:spAutoFit/>
          </a:bodyPr>
          <a:lstStyle/>
          <a:p>
            <a:r>
              <a:rPr lang="fr-FR" dirty="0" smtClean="0">
                <a:solidFill>
                  <a:srgbClr val="FF0000"/>
                </a:solidFill>
              </a:rPr>
              <a:t>Animal model</a:t>
            </a:r>
            <a:endParaRPr lang="fr-FR" u="sng" dirty="0" smtClean="0">
              <a:solidFill>
                <a:srgbClr val="FF0000"/>
              </a:solidFill>
            </a:endParaRPr>
          </a:p>
          <a:p>
            <a:r>
              <a:rPr lang="fr-FR" dirty="0" err="1" smtClean="0"/>
              <a:t>Dark</a:t>
            </a:r>
            <a:r>
              <a:rPr lang="fr-FR" dirty="0" smtClean="0"/>
              <a:t> agouti rat</a:t>
            </a:r>
            <a:endParaRPr lang="fr-FR" dirty="0"/>
          </a:p>
        </p:txBody>
      </p:sp>
      <p:pic>
        <p:nvPicPr>
          <p:cNvPr id="1026" name="Picture 2" descr="http://www.google.fr/url?source=imglanding&amp;ct=img&amp;q=http://i2bm.cea.fr/dsv/i2bm/PublishingImages/NeuroSpin/Plateforme/IRM%20pr%C3%A9clinique%207T.png&amp;sa=X&amp;ei=GuODVf2WGoaBU6-QjegN&amp;ved=0CAkQ8wc&amp;usg=AFQjCNF_0TZIMaaTXp3l25HAV7if4j-NXQ"/>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4510" y="1316693"/>
            <a:ext cx="1553805" cy="198689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1882325" y="1160447"/>
            <a:ext cx="5460118" cy="2040771"/>
          </a:xfrm>
          <a:prstGeom prst="rect">
            <a:avLst/>
          </a:prstGeom>
          <a:noFill/>
        </p:spPr>
        <p:txBody>
          <a:bodyPr wrap="square" lIns="100794" tIns="50397" rIns="100794" bIns="50397" rtlCol="0">
            <a:spAutoFit/>
          </a:bodyPr>
          <a:lstStyle/>
          <a:p>
            <a:r>
              <a:rPr lang="fr-FR" dirty="0" smtClean="0">
                <a:solidFill>
                  <a:srgbClr val="FF0000"/>
                </a:solidFill>
              </a:rPr>
              <a:t>MR System</a:t>
            </a:r>
          </a:p>
          <a:p>
            <a:r>
              <a:rPr lang="fr-FR" dirty="0" smtClean="0"/>
              <a:t>7T (300 MHz)</a:t>
            </a:r>
          </a:p>
          <a:p>
            <a:r>
              <a:rPr lang="fr-FR" dirty="0" smtClean="0"/>
              <a:t>Maximum gradient </a:t>
            </a:r>
            <a:r>
              <a:rPr lang="fr-FR" dirty="0" err="1" smtClean="0"/>
              <a:t>strength</a:t>
            </a:r>
            <a:r>
              <a:rPr lang="fr-FR" dirty="0" smtClean="0"/>
              <a:t> : 740 </a:t>
            </a:r>
            <a:r>
              <a:rPr lang="fr-FR" dirty="0" err="1" smtClean="0"/>
              <a:t>mT</a:t>
            </a:r>
            <a:r>
              <a:rPr lang="fr-FR" dirty="0" smtClean="0"/>
              <a:t>/m</a:t>
            </a:r>
          </a:p>
          <a:p>
            <a:endParaRPr lang="fr-FR" dirty="0"/>
          </a:p>
          <a:p>
            <a:r>
              <a:rPr lang="fr-FR" dirty="0" smtClean="0">
                <a:solidFill>
                  <a:srgbClr val="FF0000"/>
                </a:solidFill>
              </a:rPr>
              <a:t>RF </a:t>
            </a:r>
            <a:r>
              <a:rPr lang="fr-FR" dirty="0" err="1" smtClean="0">
                <a:solidFill>
                  <a:srgbClr val="FF0000"/>
                </a:solidFill>
              </a:rPr>
              <a:t>Coils</a:t>
            </a:r>
            <a:endParaRPr lang="fr-FR" dirty="0" smtClean="0">
              <a:solidFill>
                <a:srgbClr val="FF0000"/>
              </a:solidFill>
            </a:endParaRPr>
          </a:p>
          <a:p>
            <a:r>
              <a:rPr lang="en-US" dirty="0" smtClean="0"/>
              <a:t>Four-element </a:t>
            </a:r>
            <a:r>
              <a:rPr lang="en-US" dirty="0"/>
              <a:t>phased-array receiver </a:t>
            </a:r>
            <a:r>
              <a:rPr lang="en-US" dirty="0" smtClean="0"/>
              <a:t>coil</a:t>
            </a:r>
          </a:p>
          <a:p>
            <a:r>
              <a:rPr lang="en-US" dirty="0" smtClean="0"/>
              <a:t>Volume transmit coil, </a:t>
            </a:r>
            <a:r>
              <a:rPr lang="en-US" dirty="0" err="1"/>
              <a:t>Ø</a:t>
            </a:r>
            <a:r>
              <a:rPr lang="en-US" baseline="-25000" dirty="0" err="1"/>
              <a:t>coil</a:t>
            </a:r>
            <a:r>
              <a:rPr lang="en-US" baseline="-25000" dirty="0"/>
              <a:t> </a:t>
            </a:r>
            <a:r>
              <a:rPr lang="en-US" dirty="0" smtClean="0"/>
              <a:t>= 7.2 cm</a:t>
            </a:r>
            <a:endParaRPr lang="fr-FR" dirty="0" smtClean="0"/>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685" y="4395002"/>
            <a:ext cx="5068119" cy="2031873"/>
          </a:xfrm>
          <a:prstGeom prst="rect">
            <a:avLst/>
          </a:prstGeom>
        </p:spPr>
      </p:pic>
      <p:sp>
        <p:nvSpPr>
          <p:cNvPr id="16" name="ZoneTexte 15"/>
          <p:cNvSpPr txBox="1"/>
          <p:nvPr/>
        </p:nvSpPr>
        <p:spPr>
          <a:xfrm>
            <a:off x="4484626" y="6538141"/>
            <a:ext cx="5163006" cy="339267"/>
          </a:xfrm>
          <a:prstGeom prst="rect">
            <a:avLst/>
          </a:prstGeom>
          <a:noFill/>
        </p:spPr>
        <p:txBody>
          <a:bodyPr wrap="square" lIns="100794" tIns="50397" rIns="100794" bIns="50397" rtlCol="0">
            <a:spAutoFit/>
          </a:bodyPr>
          <a:lstStyle/>
          <a:p>
            <a:pPr algn="ctr"/>
            <a:r>
              <a:rPr lang="fr-FR" sz="1500" dirty="0" err="1"/>
              <a:t>Schematic</a:t>
            </a:r>
            <a:r>
              <a:rPr lang="fr-FR" sz="1500" dirty="0"/>
              <a:t> </a:t>
            </a:r>
            <a:r>
              <a:rPr lang="fr-FR" sz="1500" dirty="0" err="1"/>
              <a:t>representation</a:t>
            </a:r>
            <a:r>
              <a:rPr lang="fr-FR" sz="1500" dirty="0"/>
              <a:t> of the pulse </a:t>
            </a:r>
            <a:r>
              <a:rPr lang="fr-FR" sz="1500" dirty="0" err="1"/>
              <a:t>sequence</a:t>
            </a:r>
            <a:r>
              <a:rPr lang="fr-FR" sz="1500" dirty="0"/>
              <a:t> </a:t>
            </a:r>
            <a:r>
              <a:rPr lang="fr-FR" sz="1500" dirty="0" err="1"/>
              <a:t>used</a:t>
            </a:r>
            <a:endParaRPr lang="fr-FR" sz="1500" dirty="0"/>
          </a:p>
        </p:txBody>
      </p:sp>
      <p:sp>
        <p:nvSpPr>
          <p:cNvPr id="4" name="ZoneTexte 3"/>
          <p:cNvSpPr txBox="1"/>
          <p:nvPr/>
        </p:nvSpPr>
        <p:spPr>
          <a:xfrm>
            <a:off x="197900" y="3621087"/>
            <a:ext cx="4763029" cy="2871767"/>
          </a:xfrm>
          <a:prstGeom prst="rect">
            <a:avLst/>
          </a:prstGeom>
          <a:noFill/>
        </p:spPr>
        <p:txBody>
          <a:bodyPr wrap="square" lIns="100794" tIns="50397" rIns="100794" bIns="50397" rtlCol="0">
            <a:spAutoFit/>
          </a:bodyPr>
          <a:lstStyle/>
          <a:p>
            <a:r>
              <a:rPr lang="fr-FR" dirty="0" smtClean="0">
                <a:solidFill>
                  <a:srgbClr val="FF0000"/>
                </a:solidFill>
              </a:rPr>
              <a:t>MR acquisitions</a:t>
            </a:r>
          </a:p>
          <a:p>
            <a:r>
              <a:rPr lang="en-US" dirty="0" smtClean="0"/>
              <a:t>PGSE-EPI</a:t>
            </a:r>
          </a:p>
          <a:p>
            <a:r>
              <a:rPr lang="en-US" dirty="0" smtClean="0">
                <a:latin typeface="Symbol" panose="05050102010706020507" pitchFamily="18" charset="2"/>
              </a:rPr>
              <a:t>d</a:t>
            </a:r>
            <a:r>
              <a:rPr lang="en-US" dirty="0" smtClean="0"/>
              <a:t> = </a:t>
            </a:r>
            <a:r>
              <a:rPr lang="en-US" dirty="0"/>
              <a:t>3 </a:t>
            </a:r>
            <a:r>
              <a:rPr lang="en-US" dirty="0" err="1"/>
              <a:t>ms</a:t>
            </a:r>
            <a:r>
              <a:rPr lang="en-US" dirty="0" smtClean="0"/>
              <a:t>, </a:t>
            </a:r>
            <a:r>
              <a:rPr lang="en-US" dirty="0">
                <a:latin typeface="Symbol" panose="05050102010706020507" pitchFamily="18" charset="2"/>
              </a:rPr>
              <a:t>D</a:t>
            </a:r>
            <a:r>
              <a:rPr lang="en-US" dirty="0"/>
              <a:t> = 14, 24 and 34 </a:t>
            </a:r>
            <a:r>
              <a:rPr lang="en-US" dirty="0" err="1"/>
              <a:t>ms</a:t>
            </a:r>
            <a:r>
              <a:rPr lang="en-US" dirty="0"/>
              <a:t>, </a:t>
            </a:r>
            <a:endParaRPr lang="en-US" dirty="0" smtClean="0"/>
          </a:p>
          <a:p>
            <a:r>
              <a:rPr lang="en-US" dirty="0" smtClean="0"/>
              <a:t>TE/TR </a:t>
            </a:r>
            <a:r>
              <a:rPr lang="en-US" dirty="0"/>
              <a:t>= 45/1000 </a:t>
            </a:r>
            <a:r>
              <a:rPr lang="en-US" dirty="0" err="1"/>
              <a:t>ms</a:t>
            </a:r>
            <a:r>
              <a:rPr lang="en-US" dirty="0"/>
              <a:t>, </a:t>
            </a:r>
            <a:endParaRPr lang="en-US" dirty="0" smtClean="0"/>
          </a:p>
          <a:p>
            <a:r>
              <a:rPr lang="en-US" dirty="0" smtClean="0"/>
              <a:t>in-plane resolution 250 </a:t>
            </a:r>
            <a:r>
              <a:rPr lang="en-US" dirty="0"/>
              <a:t>x 250 </a:t>
            </a:r>
            <a:r>
              <a:rPr lang="fr-FR" dirty="0"/>
              <a:t>μ</a:t>
            </a:r>
            <a:r>
              <a:rPr lang="en-US" dirty="0"/>
              <a:t>m², </a:t>
            </a:r>
            <a:endParaRPr lang="en-US" dirty="0" smtClean="0"/>
          </a:p>
          <a:p>
            <a:r>
              <a:rPr lang="en-US" dirty="0" smtClean="0"/>
              <a:t>FOV 2 </a:t>
            </a:r>
            <a:r>
              <a:rPr lang="en-US" dirty="0"/>
              <a:t>x 2 mm</a:t>
            </a:r>
            <a:r>
              <a:rPr lang="en-US" baseline="30000" dirty="0"/>
              <a:t>2</a:t>
            </a:r>
            <a:r>
              <a:rPr lang="en-US" dirty="0"/>
              <a:t>, </a:t>
            </a:r>
            <a:endParaRPr lang="en-US" dirty="0" smtClean="0"/>
          </a:p>
          <a:p>
            <a:r>
              <a:rPr lang="en-US" dirty="0" smtClean="0"/>
              <a:t>1 slice, slice </a:t>
            </a:r>
            <a:r>
              <a:rPr lang="en-US" dirty="0"/>
              <a:t>thickness 1.5 mm, </a:t>
            </a:r>
            <a:endParaRPr lang="en-US" dirty="0" smtClean="0"/>
          </a:p>
          <a:p>
            <a:r>
              <a:rPr lang="en-US" dirty="0" smtClean="0"/>
              <a:t>1 segment, </a:t>
            </a:r>
            <a:r>
              <a:rPr lang="en-US" dirty="0"/>
              <a:t>6 </a:t>
            </a:r>
            <a:r>
              <a:rPr lang="en-US" dirty="0" smtClean="0"/>
              <a:t>averages, </a:t>
            </a:r>
            <a:r>
              <a:rPr lang="en-US" dirty="0"/>
              <a:t>8 </a:t>
            </a:r>
            <a:r>
              <a:rPr lang="en-US" dirty="0" smtClean="0"/>
              <a:t>repetitions</a:t>
            </a:r>
            <a:endParaRPr lang="en-US" dirty="0"/>
          </a:p>
          <a:p>
            <a:r>
              <a:rPr lang="en-US" dirty="0" smtClean="0"/>
              <a:t>gradient direction </a:t>
            </a:r>
            <a:r>
              <a:rPr lang="en-US" dirty="0"/>
              <a:t>[1, 1, 1</a:t>
            </a:r>
            <a:r>
              <a:rPr lang="en-US" dirty="0" smtClean="0"/>
              <a:t>]</a:t>
            </a:r>
          </a:p>
          <a:p>
            <a:r>
              <a:rPr lang="en-US" dirty="0" smtClean="0"/>
              <a:t>30 b-values: [2 – 2500] s/mm²</a:t>
            </a:r>
            <a:endParaRPr lang="en-US" dirty="0"/>
          </a:p>
        </p:txBody>
      </p:sp>
      <p:sp>
        <p:nvSpPr>
          <p:cNvPr id="6" name="ZoneTexte 5"/>
          <p:cNvSpPr txBox="1"/>
          <p:nvPr/>
        </p:nvSpPr>
        <p:spPr>
          <a:xfrm>
            <a:off x="4343520" y="3621087"/>
            <a:ext cx="5221670" cy="655776"/>
          </a:xfrm>
          <a:prstGeom prst="rect">
            <a:avLst/>
          </a:prstGeom>
          <a:noFill/>
        </p:spPr>
        <p:txBody>
          <a:bodyPr wrap="square" lIns="100794" tIns="50397" rIns="100794" bIns="50397" rtlCol="0">
            <a:spAutoFit/>
          </a:bodyPr>
          <a:lstStyle/>
          <a:p>
            <a:r>
              <a:rPr lang="fr-FR" dirty="0" err="1" smtClean="0">
                <a:solidFill>
                  <a:srgbClr val="FF0000"/>
                </a:solidFill>
              </a:rPr>
              <a:t>Anesthesia</a:t>
            </a:r>
            <a:endParaRPr lang="fr-FR" dirty="0" smtClean="0">
              <a:solidFill>
                <a:srgbClr val="FF0000"/>
              </a:solidFill>
            </a:endParaRPr>
          </a:p>
          <a:p>
            <a:r>
              <a:rPr lang="fr-FR" dirty="0" err="1" smtClean="0"/>
              <a:t>Isoflurane</a:t>
            </a:r>
            <a:r>
              <a:rPr lang="fr-FR" dirty="0" smtClean="0"/>
              <a:t> </a:t>
            </a:r>
            <a:r>
              <a:rPr lang="en-US" dirty="0"/>
              <a:t>(1-2 % in a 1:2 O</a:t>
            </a:r>
            <a:r>
              <a:rPr lang="en-US" baseline="-25000" dirty="0"/>
              <a:t>2</a:t>
            </a:r>
            <a:r>
              <a:rPr lang="en-US" dirty="0"/>
              <a:t>:air mixture)</a:t>
            </a:r>
            <a:endParaRPr lang="fr-FR" dirty="0"/>
          </a:p>
        </p:txBody>
      </p:sp>
      <p:sp>
        <p:nvSpPr>
          <p:cNvPr id="2" name="ZoneTexte 1"/>
          <p:cNvSpPr txBox="1"/>
          <p:nvPr/>
        </p:nvSpPr>
        <p:spPr>
          <a:xfrm>
            <a:off x="2448024" y="827509"/>
            <a:ext cx="5767926" cy="461665"/>
          </a:xfrm>
          <a:prstGeom prst="rect">
            <a:avLst/>
          </a:prstGeom>
          <a:noFill/>
        </p:spPr>
        <p:txBody>
          <a:bodyPr wrap="none" rtlCol="0">
            <a:spAutoFit/>
          </a:bodyPr>
          <a:lstStyle/>
          <a:p>
            <a:r>
              <a:rPr lang="en-US" sz="2400" dirty="0" smtClean="0"/>
              <a:t>Experimental data acquired at </a:t>
            </a:r>
            <a:r>
              <a:rPr lang="en-US" sz="2400" dirty="0" err="1" smtClean="0"/>
              <a:t>Neurospin</a:t>
            </a:r>
            <a:endParaRPr lang="en-US" sz="2400" dirty="0"/>
          </a:p>
        </p:txBody>
      </p:sp>
    </p:spTree>
    <p:extLst>
      <p:ext uri="{BB962C8B-B14F-4D97-AF65-F5344CB8AC3E}">
        <p14:creationId xmlns:p14="http://schemas.microsoft.com/office/powerpoint/2010/main" val="8292168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GFOURNET\Desktop\Présentations\EPOS\S_all_fitdiffperf.jpg"/>
          <p:cNvPicPr>
            <a:picLocks noChangeAspect="1" noChangeArrowheads="1"/>
          </p:cNvPicPr>
          <p:nvPr/>
        </p:nvPicPr>
        <p:blipFill rotWithShape="1">
          <a:blip r:embed="rId2">
            <a:extLst>
              <a:ext uri="{28A0092B-C50C-407E-A947-70E740481C1C}">
                <a14:useLocalDpi xmlns:a14="http://schemas.microsoft.com/office/drawing/2010/main" val="0"/>
              </a:ext>
            </a:extLst>
          </a:blip>
          <a:srcRect l="8603" t="6060" r="6530" b="2226"/>
          <a:stretch/>
        </p:blipFill>
        <p:spPr bwMode="auto">
          <a:xfrm>
            <a:off x="43586" y="1212199"/>
            <a:ext cx="5824092" cy="47140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97656" y="1239822"/>
            <a:ext cx="730250" cy="88473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fr-FR"/>
          </a:p>
        </p:txBody>
      </p:sp>
      <p:grpSp>
        <p:nvGrpSpPr>
          <p:cNvPr id="2" name="Groupe 1"/>
          <p:cNvGrpSpPr/>
          <p:nvPr/>
        </p:nvGrpSpPr>
        <p:grpSpPr>
          <a:xfrm>
            <a:off x="2447298" y="1403573"/>
            <a:ext cx="7417549" cy="2909824"/>
            <a:chOff x="1087072" y="1232401"/>
            <a:chExt cx="9638923" cy="4055571"/>
          </a:xfrm>
        </p:grpSpPr>
        <p:pic>
          <p:nvPicPr>
            <p:cNvPr id="3076" name="Picture 4" descr="C:\Users\GFOURNET\Desktop\Présentations\EPOS\S_all_fitdiffperf_zoom.jpg"/>
            <p:cNvPicPr>
              <a:picLocks noChangeAspect="1" noChangeArrowheads="1"/>
            </p:cNvPicPr>
            <p:nvPr/>
          </p:nvPicPr>
          <p:blipFill rotWithShape="1">
            <a:blip r:embed="rId3">
              <a:extLst>
                <a:ext uri="{28A0092B-C50C-407E-A947-70E740481C1C}">
                  <a14:useLocalDpi xmlns:a14="http://schemas.microsoft.com/office/drawing/2010/main" val="0"/>
                </a:ext>
              </a:extLst>
            </a:blip>
            <a:srcRect l="8797" t="5821" r="7931" b="2212"/>
            <a:stretch/>
          </p:blipFill>
          <p:spPr bwMode="auto">
            <a:xfrm>
              <a:off x="5073653" y="1232401"/>
              <a:ext cx="4902818" cy="4055571"/>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cxnSp>
          <p:nvCxnSpPr>
            <p:cNvPr id="33" name="Connecteur droit avec flèche 32"/>
            <p:cNvCxnSpPr/>
            <p:nvPr/>
          </p:nvCxnSpPr>
          <p:spPr>
            <a:xfrm flipH="1" flipV="1">
              <a:off x="6151686" y="2351079"/>
              <a:ext cx="277843" cy="133427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5811546" y="3804416"/>
              <a:ext cx="2053977" cy="378777"/>
            </a:xfrm>
            <a:prstGeom prst="rect">
              <a:avLst/>
            </a:prstGeom>
            <a:noFill/>
          </p:spPr>
          <p:txBody>
            <a:bodyPr wrap="square" lIns="100794" tIns="50397" rIns="100794" bIns="50397" rtlCol="0">
              <a:spAutoFit/>
            </a:bodyPr>
            <a:lstStyle/>
            <a:p>
              <a:r>
                <a:rPr lang="fr-FR" dirty="0">
                  <a:solidFill>
                    <a:srgbClr val="FF0000"/>
                  </a:solidFill>
                </a:rPr>
                <a:t>Diffusion (tissue)</a:t>
              </a:r>
            </a:p>
          </p:txBody>
        </p:sp>
        <p:sp>
          <p:nvSpPr>
            <p:cNvPr id="36" name="Accolade ouvrante 35"/>
            <p:cNvSpPr/>
            <p:nvPr/>
          </p:nvSpPr>
          <p:spPr>
            <a:xfrm>
              <a:off x="5040314" y="1252005"/>
              <a:ext cx="317535" cy="430184"/>
            </a:xfrm>
            <a:prstGeom prst="leftBrace">
              <a:avLst/>
            </a:prstGeom>
          </p:spPr>
          <p:style>
            <a:lnRef idx="1">
              <a:schemeClr val="accent1"/>
            </a:lnRef>
            <a:fillRef idx="0">
              <a:schemeClr val="accent1"/>
            </a:fillRef>
            <a:effectRef idx="0">
              <a:schemeClr val="accent1"/>
            </a:effectRef>
            <a:fontRef idx="minor">
              <a:schemeClr val="tx1"/>
            </a:fontRef>
          </p:style>
          <p:txBody>
            <a:bodyPr lIns="100794" tIns="50397" rIns="100794" bIns="50397" rtlCol="0" anchor="ctr"/>
            <a:lstStyle/>
            <a:p>
              <a:pPr algn="ctr"/>
              <a:endParaRPr lang="fr-FR"/>
            </a:p>
          </p:txBody>
        </p:sp>
        <p:cxnSp>
          <p:nvCxnSpPr>
            <p:cNvPr id="38" name="Connecteur droit avec flèche 37"/>
            <p:cNvCxnSpPr/>
            <p:nvPr/>
          </p:nvCxnSpPr>
          <p:spPr>
            <a:xfrm flipV="1">
              <a:off x="3950033" y="1467097"/>
              <a:ext cx="1010896" cy="132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087072" y="1294611"/>
              <a:ext cx="3191781" cy="584732"/>
            </a:xfrm>
            <a:prstGeom prst="rect">
              <a:avLst/>
            </a:prstGeom>
            <a:noFill/>
          </p:spPr>
          <p:txBody>
            <a:bodyPr wrap="square" lIns="100794" tIns="50397" rIns="100794" bIns="50397" rtlCol="0">
              <a:spAutoFit/>
            </a:bodyPr>
            <a:lstStyle/>
            <a:p>
              <a:pPr algn="ctr"/>
              <a:r>
                <a:rPr lang="fr-FR" sz="2400" dirty="0"/>
                <a:t>IVIM (perfusion)</a:t>
              </a:r>
            </a:p>
          </p:txBody>
        </p:sp>
        <p:sp>
          <p:nvSpPr>
            <p:cNvPr id="43" name="ZoneTexte 42"/>
            <p:cNvSpPr txBox="1"/>
            <p:nvPr/>
          </p:nvSpPr>
          <p:spPr>
            <a:xfrm>
              <a:off x="9088886" y="1294611"/>
              <a:ext cx="1637109" cy="463577"/>
            </a:xfrm>
            <a:prstGeom prst="rect">
              <a:avLst/>
            </a:prstGeom>
            <a:noFill/>
          </p:spPr>
          <p:txBody>
            <a:bodyPr wrap="square" lIns="100794" tIns="50397" rIns="100794" bIns="50397" rtlCol="0">
              <a:spAutoFit/>
            </a:bodyPr>
            <a:lstStyle/>
            <a:p>
              <a:pPr algn="ctr"/>
              <a:r>
                <a:rPr lang="fr-FR" sz="1500" i="1" dirty="0"/>
                <a:t>Zoom</a:t>
              </a:r>
            </a:p>
          </p:txBody>
        </p:sp>
      </p:grpSp>
      <p:sp>
        <p:nvSpPr>
          <p:cNvPr id="14" name="ZoneTexte 13"/>
          <p:cNvSpPr txBox="1"/>
          <p:nvPr/>
        </p:nvSpPr>
        <p:spPr>
          <a:xfrm>
            <a:off x="654845" y="5843601"/>
            <a:ext cx="9074114" cy="840442"/>
          </a:xfrm>
          <a:prstGeom prst="rect">
            <a:avLst/>
          </a:prstGeom>
          <a:noFill/>
        </p:spPr>
        <p:txBody>
          <a:bodyPr wrap="square" lIns="100794" tIns="50397" rIns="100794" bIns="50397" rtlCol="0">
            <a:spAutoFit/>
          </a:bodyPr>
          <a:lstStyle/>
          <a:p>
            <a:pPr algn="ctr"/>
            <a:r>
              <a:rPr lang="fr-FR" sz="2400" dirty="0" smtClean="0"/>
              <a:t>The IVIM (perfusion) signal </a:t>
            </a:r>
            <a:r>
              <a:rPr lang="fr-FR" sz="2400" dirty="0" err="1" smtClean="0"/>
              <a:t>is</a:t>
            </a:r>
            <a:r>
              <a:rPr lang="fr-FR" sz="2400" dirty="0" smtClean="0"/>
              <a:t> </a:t>
            </a:r>
            <a:r>
              <a:rPr lang="fr-FR" sz="2400" dirty="0" err="1" smtClean="0"/>
              <a:t>what</a:t>
            </a:r>
            <a:r>
              <a:rPr lang="fr-FR" sz="2400" dirty="0" smtClean="0"/>
              <a:t> </a:t>
            </a:r>
            <a:r>
              <a:rPr lang="fr-FR" sz="2400" dirty="0" err="1" smtClean="0"/>
              <a:t>remains</a:t>
            </a:r>
            <a:r>
              <a:rPr lang="fr-FR" sz="2400" dirty="0" smtClean="0"/>
              <a:t> </a:t>
            </a:r>
            <a:r>
              <a:rPr lang="fr-FR" sz="2400" dirty="0" err="1" smtClean="0"/>
              <a:t>after</a:t>
            </a:r>
            <a:r>
              <a:rPr lang="fr-FR" sz="2400" dirty="0" smtClean="0"/>
              <a:t> </a:t>
            </a:r>
            <a:r>
              <a:rPr lang="fr-FR" sz="2400" dirty="0" err="1" smtClean="0"/>
              <a:t>removing</a:t>
            </a:r>
            <a:r>
              <a:rPr lang="fr-FR" sz="2400" dirty="0" smtClean="0"/>
              <a:t> the diffusion (tissue) component of the MRI signal.</a:t>
            </a:r>
            <a:endParaRPr lang="fr-FR" sz="2400" dirty="0"/>
          </a:p>
        </p:txBody>
      </p:sp>
    </p:spTree>
    <p:extLst>
      <p:ext uri="{BB962C8B-B14F-4D97-AF65-F5344CB8AC3E}">
        <p14:creationId xmlns:p14="http://schemas.microsoft.com/office/powerpoint/2010/main" val="4487024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nature.com/neuro/journal/v16/n7/images/nn.3426-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888" y="899517"/>
            <a:ext cx="6840760" cy="591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58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941" y="906297"/>
            <a:ext cx="4618114" cy="5610204"/>
          </a:xfrm>
          <a:prstGeom prst="rect">
            <a:avLst/>
          </a:prstGeom>
        </p:spPr>
      </p:pic>
      <p:sp>
        <p:nvSpPr>
          <p:cNvPr id="4" name="TextBox 3"/>
          <p:cNvSpPr txBox="1"/>
          <p:nvPr/>
        </p:nvSpPr>
        <p:spPr>
          <a:xfrm>
            <a:off x="4392240" y="1171138"/>
            <a:ext cx="6456305" cy="2016224"/>
          </a:xfrm>
          <a:prstGeom prst="rect">
            <a:avLst/>
          </a:prstGeom>
        </p:spPr>
        <p:txBody>
          <a:bodyPr lIns="100794" tIns="50397" rIns="100794" bIns="50397"/>
          <a:lstStyle/>
          <a:p>
            <a:endParaRPr lang="en-US" sz="1100" dirty="0">
              <a:latin typeface="Arial"/>
            </a:endParaRPr>
          </a:p>
        </p:txBody>
      </p:sp>
      <p:sp>
        <p:nvSpPr>
          <p:cNvPr id="6" name="TextBox 5"/>
          <p:cNvSpPr txBox="1"/>
          <p:nvPr/>
        </p:nvSpPr>
        <p:spPr>
          <a:xfrm>
            <a:off x="700043" y="6229732"/>
            <a:ext cx="8400521" cy="279988"/>
          </a:xfrm>
          <a:prstGeom prst="rect">
            <a:avLst/>
          </a:prstGeom>
        </p:spPr>
        <p:txBody>
          <a:bodyPr lIns="100794" tIns="50397" rIns="100794" bIns="50397"/>
          <a:lstStyle/>
          <a:p>
            <a:endParaRPr lang="en-US" sz="1100" dirty="0">
              <a:latin typeface="Arial"/>
            </a:endParaRPr>
          </a:p>
        </p:txBody>
      </p:sp>
      <p:sp>
        <p:nvSpPr>
          <p:cNvPr id="9" name="Rectangle 8"/>
          <p:cNvSpPr/>
          <p:nvPr/>
        </p:nvSpPr>
        <p:spPr>
          <a:xfrm>
            <a:off x="5472360" y="2554086"/>
            <a:ext cx="3956433" cy="1323439"/>
          </a:xfrm>
          <a:prstGeom prst="rect">
            <a:avLst/>
          </a:prstGeom>
        </p:spPr>
        <p:txBody>
          <a:bodyPr wrap="square">
            <a:spAutoFit/>
          </a:bodyPr>
          <a:lstStyle/>
          <a:p>
            <a:r>
              <a:rPr lang="en-US" sz="1600" i="1" dirty="0" err="1">
                <a:latin typeface="Arial"/>
              </a:rPr>
              <a:t>Jingpeng</a:t>
            </a:r>
            <a:r>
              <a:rPr lang="en-US" sz="1600" i="1" dirty="0">
                <a:latin typeface="Arial"/>
              </a:rPr>
              <a:t> Wu,  Yong He,  </a:t>
            </a:r>
            <a:r>
              <a:rPr lang="en-US" sz="1600" i="1" dirty="0" err="1">
                <a:latin typeface="Arial"/>
              </a:rPr>
              <a:t>Zhongqin</a:t>
            </a:r>
            <a:r>
              <a:rPr lang="en-US" sz="1600" i="1" dirty="0">
                <a:latin typeface="Arial"/>
              </a:rPr>
              <a:t> Yang,  </a:t>
            </a:r>
            <a:r>
              <a:rPr lang="en-US" sz="1600" i="1" dirty="0" err="1">
                <a:latin typeface="Arial"/>
              </a:rPr>
              <a:t>Congdi</a:t>
            </a:r>
            <a:r>
              <a:rPr lang="en-US" sz="1600" i="1" dirty="0">
                <a:latin typeface="Arial"/>
              </a:rPr>
              <a:t> </a:t>
            </a:r>
            <a:r>
              <a:rPr lang="en-US" sz="1600" i="1" dirty="0" err="1">
                <a:latin typeface="Arial"/>
              </a:rPr>
              <a:t>Guo</a:t>
            </a:r>
            <a:r>
              <a:rPr lang="en-US" sz="1600" i="1" dirty="0">
                <a:latin typeface="Arial"/>
              </a:rPr>
              <a:t>,  </a:t>
            </a:r>
            <a:r>
              <a:rPr lang="en-US" sz="1600" i="1" dirty="0" err="1">
                <a:latin typeface="Arial"/>
              </a:rPr>
              <a:t>Qingming</a:t>
            </a:r>
            <a:r>
              <a:rPr lang="en-US" sz="1600" i="1" dirty="0">
                <a:latin typeface="Arial"/>
              </a:rPr>
              <a:t> Luo,  Wei Zhou,  </a:t>
            </a:r>
            <a:r>
              <a:rPr lang="en-US" sz="1600" i="1" dirty="0" err="1">
                <a:latin typeface="Arial"/>
              </a:rPr>
              <a:t>Shangbin</a:t>
            </a:r>
            <a:r>
              <a:rPr lang="en-US" sz="1600" i="1" dirty="0">
                <a:latin typeface="Arial"/>
              </a:rPr>
              <a:t> Chen,  Anan Li,  </a:t>
            </a:r>
            <a:r>
              <a:rPr lang="en-US" sz="1600" i="1" dirty="0" err="1">
                <a:latin typeface="Arial"/>
              </a:rPr>
              <a:t>Benyi</a:t>
            </a:r>
            <a:r>
              <a:rPr lang="en-US" sz="1600" i="1" dirty="0">
                <a:latin typeface="Arial"/>
              </a:rPr>
              <a:t> </a:t>
            </a:r>
            <a:r>
              <a:rPr lang="en-US" sz="1600" i="1" dirty="0" err="1">
                <a:latin typeface="Arial"/>
              </a:rPr>
              <a:t>Xiong</a:t>
            </a:r>
            <a:r>
              <a:rPr lang="en-US" sz="1600" i="1" dirty="0">
                <a:latin typeface="Arial"/>
              </a:rPr>
              <a:t>,  Tao Jiang,  </a:t>
            </a:r>
            <a:r>
              <a:rPr lang="en-US" sz="1600" i="1" dirty="0" err="1">
                <a:latin typeface="Arial"/>
              </a:rPr>
              <a:t>Hui</a:t>
            </a:r>
            <a:r>
              <a:rPr lang="en-US" sz="1600" i="1" dirty="0">
                <a:latin typeface="Arial"/>
              </a:rPr>
              <a:t> </a:t>
            </a:r>
            <a:r>
              <a:rPr lang="en-US" sz="1600" i="1" dirty="0" smtClean="0">
                <a:latin typeface="Arial"/>
              </a:rPr>
              <a:t>Gong</a:t>
            </a:r>
            <a:endParaRPr lang="en-US" sz="1600" i="1" dirty="0">
              <a:latin typeface="Arial"/>
            </a:endParaRPr>
          </a:p>
          <a:p>
            <a:r>
              <a:rPr lang="en-US" sz="1600" i="1" dirty="0" err="1" smtClean="0">
                <a:latin typeface="Arial"/>
              </a:rPr>
              <a:t>NeuroImage</a:t>
            </a:r>
            <a:r>
              <a:rPr lang="en-US" sz="1600" i="1" dirty="0" smtClean="0">
                <a:latin typeface="Arial"/>
              </a:rPr>
              <a:t> 2014</a:t>
            </a:r>
            <a:endParaRPr lang="en-US" sz="1600" i="1" dirty="0">
              <a:latin typeface="Arial"/>
            </a:endParaRPr>
          </a:p>
        </p:txBody>
      </p:sp>
      <p:sp>
        <p:nvSpPr>
          <p:cNvPr id="7" name="ZoneTexte 6"/>
          <p:cNvSpPr txBox="1"/>
          <p:nvPr/>
        </p:nvSpPr>
        <p:spPr>
          <a:xfrm>
            <a:off x="5370017" y="1147795"/>
            <a:ext cx="4680520" cy="963553"/>
          </a:xfrm>
          <a:prstGeom prst="rect">
            <a:avLst/>
          </a:prstGeom>
          <a:noFill/>
        </p:spPr>
        <p:txBody>
          <a:bodyPr wrap="square" lIns="100794" tIns="50397" rIns="100794" bIns="50397" rtlCol="0">
            <a:spAutoFit/>
          </a:bodyPr>
          <a:lstStyle/>
          <a:p>
            <a:r>
              <a:rPr lang="fr-FR" sz="2800" dirty="0" err="1" smtClean="0">
                <a:solidFill>
                  <a:srgbClr val="FF0000"/>
                </a:solidFill>
              </a:rPr>
              <a:t>We</a:t>
            </a:r>
            <a:r>
              <a:rPr lang="fr-FR" sz="2800" dirty="0" smtClean="0">
                <a:solidFill>
                  <a:srgbClr val="FF0000"/>
                </a:solidFill>
              </a:rPr>
              <a:t> have </a:t>
            </a:r>
            <a:r>
              <a:rPr lang="fr-FR" sz="2800" dirty="0" err="1" smtClean="0">
                <a:solidFill>
                  <a:srgbClr val="FF0000"/>
                </a:solidFill>
              </a:rPr>
              <a:t>connectivity</a:t>
            </a:r>
            <a:r>
              <a:rPr lang="fr-FR" sz="2800" dirty="0" smtClean="0">
                <a:solidFill>
                  <a:srgbClr val="FF0000"/>
                </a:solidFill>
              </a:rPr>
              <a:t> graph of </a:t>
            </a:r>
            <a:r>
              <a:rPr lang="fr-FR" sz="2800" dirty="0" err="1" smtClean="0">
                <a:solidFill>
                  <a:srgbClr val="FF0000"/>
                </a:solidFill>
              </a:rPr>
              <a:t>vessels</a:t>
            </a:r>
            <a:endParaRPr lang="fr-FR" sz="2800" dirty="0">
              <a:solidFill>
                <a:srgbClr val="FF0000"/>
              </a:solidFill>
            </a:endParaRPr>
          </a:p>
        </p:txBody>
      </p:sp>
    </p:spTree>
    <p:extLst>
      <p:ext uri="{BB962C8B-B14F-4D97-AF65-F5344CB8AC3E}">
        <p14:creationId xmlns:p14="http://schemas.microsoft.com/office/powerpoint/2010/main" val="11750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www.cnsforum.com/upload/imagebank/download/Neuro_path_SN_OC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080" y="1187549"/>
            <a:ext cx="4343400" cy="530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222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9912" y="3275781"/>
            <a:ext cx="6697663" cy="6683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2pPr>
            <a:lvl3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3pPr>
            <a:lvl4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4pPr>
            <a:lvl5pPr marL="1079500" indent="-215900" algn="ctr" defTabSz="457200" rtl="0" eaLnBrk="0" fontAlgn="base" hangingPunct="0">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5pPr>
            <a:lvl6pPr marL="15367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6pPr>
            <a:lvl7pPr marL="19939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7pPr>
            <a:lvl8pPr marL="24511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8pPr>
            <a:lvl9pPr marL="2908300" indent="-215900" algn="ctr" defTabSz="457200" rtl="0" fontAlgn="base">
              <a:lnSpc>
                <a:spcPct val="91000"/>
              </a:lnSpc>
              <a:spcBef>
                <a:spcPct val="0"/>
              </a:spcBef>
              <a:spcAft>
                <a:spcPct val="0"/>
              </a:spcAft>
              <a:buClr>
                <a:srgbClr val="000000"/>
              </a:buClr>
              <a:buSzPct val="45000"/>
              <a:buFont typeface="Wingdings" pitchFamily="2" charset="2"/>
              <a:defRPr sz="4400">
                <a:solidFill>
                  <a:srgbClr val="000000"/>
                </a:solidFill>
                <a:latin typeface="Arial" pitchFamily="34" charset="0"/>
              </a:defRPr>
            </a:lvl9pPr>
          </a:lstStyle>
          <a:p>
            <a:r>
              <a:rPr lang="en-US" sz="3200" dirty="0" smtClean="0">
                <a:solidFill>
                  <a:srgbClr val="FF0000"/>
                </a:solidFill>
              </a:rPr>
              <a:t>Thank you for your attention!</a:t>
            </a:r>
            <a:endParaRPr lang="en-US" sz="3200" b="1" dirty="0" smtClean="0"/>
          </a:p>
        </p:txBody>
      </p:sp>
    </p:spTree>
    <p:extLst>
      <p:ext uri="{BB962C8B-B14F-4D97-AF65-F5344CB8AC3E}">
        <p14:creationId xmlns:p14="http://schemas.microsoft.com/office/powerpoint/2010/main" val="339693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8" descr="nature09802-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08" y="971525"/>
            <a:ext cx="5204926" cy="540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48424" y="971525"/>
            <a:ext cx="3705383" cy="5170646"/>
          </a:xfrm>
          <a:prstGeom prst="rect">
            <a:avLst/>
          </a:prstGeom>
        </p:spPr>
        <p:txBody>
          <a:bodyPr wrap="square">
            <a:spAutoFit/>
          </a:bodyPr>
          <a:lstStyle/>
          <a:p>
            <a:r>
              <a:rPr lang="en-US" sz="2400" dirty="0" smtClean="0"/>
              <a:t>Large-scale Electron Micrograph </a:t>
            </a:r>
          </a:p>
          <a:p>
            <a:endParaRPr lang="en-US" sz="2400" dirty="0" smtClean="0"/>
          </a:p>
          <a:p>
            <a:r>
              <a:rPr lang="en-US" sz="2400" dirty="0" smtClean="0">
                <a:solidFill>
                  <a:srgbClr val="FF6699"/>
                </a:solidFill>
              </a:rPr>
              <a:t>Pink: blood vessels</a:t>
            </a:r>
          </a:p>
          <a:p>
            <a:endParaRPr lang="en-US" sz="2400" dirty="0"/>
          </a:p>
          <a:p>
            <a:r>
              <a:rPr lang="en-US" sz="2400" dirty="0" smtClean="0">
                <a:solidFill>
                  <a:srgbClr val="FFC000"/>
                </a:solidFill>
              </a:rPr>
              <a:t>Yellow: nucleoli</a:t>
            </a:r>
            <a:r>
              <a:rPr lang="en-US" sz="2400" dirty="0">
                <a:solidFill>
                  <a:srgbClr val="FFC000"/>
                </a:solidFill>
              </a:rPr>
              <a:t>, </a:t>
            </a:r>
            <a:r>
              <a:rPr lang="en-US" sz="2400" dirty="0" err="1">
                <a:solidFill>
                  <a:srgbClr val="FFC000"/>
                </a:solidFill>
              </a:rPr>
              <a:t>oligodendrocyte</a:t>
            </a:r>
            <a:r>
              <a:rPr lang="en-US" sz="2400" dirty="0">
                <a:solidFill>
                  <a:srgbClr val="FFC000"/>
                </a:solidFill>
              </a:rPr>
              <a:t> </a:t>
            </a:r>
            <a:r>
              <a:rPr lang="en-US" sz="2400" dirty="0" smtClean="0">
                <a:solidFill>
                  <a:srgbClr val="FFC000"/>
                </a:solidFill>
              </a:rPr>
              <a:t>nuclei, and myelin</a:t>
            </a:r>
          </a:p>
          <a:p>
            <a:endParaRPr lang="en-US" sz="2400" dirty="0"/>
          </a:p>
          <a:p>
            <a:r>
              <a:rPr lang="en-US" sz="2400" dirty="0" smtClean="0">
                <a:solidFill>
                  <a:srgbClr val="00B0F0"/>
                </a:solidFill>
              </a:rPr>
              <a:t>Aqua: </a:t>
            </a:r>
            <a:r>
              <a:rPr lang="en-US" sz="2400" dirty="0">
                <a:solidFill>
                  <a:srgbClr val="00B0F0"/>
                </a:solidFill>
              </a:rPr>
              <a:t>cell bodies</a:t>
            </a:r>
          </a:p>
          <a:p>
            <a:r>
              <a:rPr lang="en-US" sz="2400" dirty="0">
                <a:solidFill>
                  <a:srgbClr val="00B0F0"/>
                </a:solidFill>
              </a:rPr>
              <a:t>and </a:t>
            </a:r>
            <a:r>
              <a:rPr lang="en-US" sz="2400" dirty="0" smtClean="0">
                <a:solidFill>
                  <a:srgbClr val="00B0F0"/>
                </a:solidFill>
              </a:rPr>
              <a:t>dendrites. </a:t>
            </a:r>
          </a:p>
          <a:p>
            <a:endParaRPr lang="en-US" dirty="0"/>
          </a:p>
          <a:p>
            <a:r>
              <a:rPr lang="en-US" sz="2400" dirty="0" smtClean="0"/>
              <a:t>Scale </a:t>
            </a:r>
            <a:r>
              <a:rPr lang="en-US" sz="2400" dirty="0"/>
              <a:t>bars: a, b, 100 </a:t>
            </a:r>
            <a:r>
              <a:rPr lang="en-US" sz="2400" dirty="0">
                <a:latin typeface="Symbol" panose="05050102010706020507" pitchFamily="18" charset="2"/>
              </a:rPr>
              <a:t>m</a:t>
            </a:r>
            <a:r>
              <a:rPr lang="en-US" sz="2400" dirty="0"/>
              <a:t>m; c–e, </a:t>
            </a:r>
            <a:r>
              <a:rPr lang="en-US" sz="2400" dirty="0" smtClean="0"/>
              <a:t>10</a:t>
            </a:r>
            <a:r>
              <a:rPr lang="en-US" sz="2400" dirty="0" smtClean="0">
                <a:latin typeface="Symbol" panose="05050102010706020507" pitchFamily="18" charset="2"/>
              </a:rPr>
              <a:t>m</a:t>
            </a:r>
            <a:r>
              <a:rPr lang="en-US" sz="2400" dirty="0" smtClean="0"/>
              <a:t>m;  f</a:t>
            </a:r>
            <a:r>
              <a:rPr lang="en-US" sz="2400" dirty="0"/>
              <a:t>, 1 </a:t>
            </a:r>
            <a:r>
              <a:rPr lang="en-US" sz="2400" dirty="0">
                <a:latin typeface="Symbol" panose="05050102010706020507" pitchFamily="18" charset="2"/>
              </a:rPr>
              <a:t>m</a:t>
            </a:r>
            <a:r>
              <a:rPr lang="en-US" sz="2400" dirty="0"/>
              <a:t>m.</a:t>
            </a:r>
          </a:p>
        </p:txBody>
      </p:sp>
      <p:sp>
        <p:nvSpPr>
          <p:cNvPr id="4" name="Text Box 4"/>
          <p:cNvSpPr txBox="1">
            <a:spLocks noChangeArrowheads="1"/>
          </p:cNvSpPr>
          <p:nvPr/>
        </p:nvSpPr>
        <p:spPr bwMode="auto">
          <a:xfrm>
            <a:off x="431800" y="6434841"/>
            <a:ext cx="60486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algn="ctr"/>
            <a:r>
              <a:rPr lang="en-GB" altLang="en-US" sz="2400" dirty="0" smtClean="0"/>
              <a:t>Bock </a:t>
            </a:r>
            <a:r>
              <a:rPr lang="en-GB" altLang="en-US" sz="2400" i="1" dirty="0"/>
              <a:t>et al.</a:t>
            </a:r>
            <a:r>
              <a:rPr lang="en-GB" altLang="en-US" sz="2400" dirty="0"/>
              <a:t> </a:t>
            </a:r>
            <a:r>
              <a:rPr lang="en-GB" altLang="en-US" sz="2400" i="1" dirty="0"/>
              <a:t>Nature</a:t>
            </a:r>
            <a:r>
              <a:rPr lang="en-GB" altLang="en-US" sz="2400" dirty="0"/>
              <a:t> </a:t>
            </a:r>
            <a:r>
              <a:rPr lang="en-GB" altLang="en-US" sz="2400" b="1" dirty="0"/>
              <a:t>471</a:t>
            </a:r>
            <a:r>
              <a:rPr lang="en-GB" altLang="en-US" sz="2400" dirty="0"/>
              <a:t>, 177-182 (2011</a:t>
            </a:r>
            <a:r>
              <a:rPr lang="en-GB" altLang="en-US" sz="2400" dirty="0" smtClean="0"/>
              <a:t>)</a:t>
            </a:r>
            <a:endParaRPr lang="en-GB" altLang="en-US" sz="2400" dirty="0"/>
          </a:p>
        </p:txBody>
      </p:sp>
    </p:spTree>
    <p:extLst>
      <p:ext uri="{BB962C8B-B14F-4D97-AF65-F5344CB8AC3E}">
        <p14:creationId xmlns:p14="http://schemas.microsoft.com/office/powerpoint/2010/main" val="211035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3781" name="Picture 5" descr="MRI_N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76" y="2149474"/>
            <a:ext cx="1679575" cy="1501775"/>
          </a:xfrm>
          <a:prstGeom prst="rect">
            <a:avLst/>
          </a:prstGeom>
          <a:noFill/>
          <a:extLst>
            <a:ext uri="{909E8E84-426E-40DD-AFC4-6F175D3DCCD1}">
              <a14:hiddenFill xmlns:a14="http://schemas.microsoft.com/office/drawing/2010/main">
                <a:solidFill>
                  <a:srgbClr val="FFFFFF"/>
                </a:solidFill>
              </a14:hiddenFill>
            </a:ext>
          </a:extLst>
        </p:spPr>
      </p:pic>
      <p:sp>
        <p:nvSpPr>
          <p:cNvPr id="203796" name="Rectangle 20"/>
          <p:cNvSpPr>
            <a:spLocks noChangeArrowheads="1"/>
          </p:cNvSpPr>
          <p:nvPr/>
        </p:nvSpPr>
        <p:spPr bwMode="auto">
          <a:xfrm>
            <a:off x="-248" y="1174651"/>
            <a:ext cx="7560765"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494" tIns="50748" rIns="101494" bIns="50748" anchor="b"/>
          <a:lstStyle>
            <a:lvl1pPr defTabSz="1008063">
              <a:lnSpc>
                <a:spcPct val="93000"/>
              </a:lnSpc>
              <a:buClr>
                <a:srgbClr val="000000"/>
              </a:buClr>
              <a:buSzPct val="45000"/>
              <a:buFont typeface="Wingdings" pitchFamily="2" charset="2"/>
              <a:defRPr>
                <a:solidFill>
                  <a:srgbClr val="000000"/>
                </a:solidFill>
                <a:latin typeface="Arial" charset="0"/>
              </a:defRPr>
            </a:lvl1pPr>
            <a:lvl2pPr defTabSz="1008063">
              <a:lnSpc>
                <a:spcPct val="93000"/>
              </a:lnSpc>
              <a:buClr>
                <a:srgbClr val="000000"/>
              </a:buClr>
              <a:buSzPct val="45000"/>
              <a:buFont typeface="Wingdings" pitchFamily="2" charset="2"/>
              <a:defRPr>
                <a:solidFill>
                  <a:srgbClr val="000000"/>
                </a:solidFill>
                <a:latin typeface="Arial" charset="0"/>
              </a:defRPr>
            </a:lvl2pPr>
            <a:lvl3pPr defTabSz="1008063">
              <a:lnSpc>
                <a:spcPct val="93000"/>
              </a:lnSpc>
              <a:buClr>
                <a:srgbClr val="000000"/>
              </a:buClr>
              <a:buSzPct val="45000"/>
              <a:buFont typeface="Wingdings" pitchFamily="2" charset="2"/>
              <a:defRPr>
                <a:solidFill>
                  <a:srgbClr val="000000"/>
                </a:solidFill>
                <a:latin typeface="Arial" charset="0"/>
              </a:defRPr>
            </a:lvl3pPr>
            <a:lvl4pPr defTabSz="1008063">
              <a:lnSpc>
                <a:spcPct val="93000"/>
              </a:lnSpc>
              <a:buClr>
                <a:srgbClr val="000000"/>
              </a:buClr>
              <a:buSzPct val="45000"/>
              <a:buFont typeface="Wingdings" pitchFamily="2" charset="2"/>
              <a:defRPr>
                <a:solidFill>
                  <a:srgbClr val="000000"/>
                </a:solidFill>
                <a:latin typeface="Arial" charset="0"/>
              </a:defRPr>
            </a:lvl4pPr>
            <a:lvl5pPr defTabSz="1008063">
              <a:lnSpc>
                <a:spcPct val="93000"/>
              </a:lnSpc>
              <a:buClr>
                <a:srgbClr val="000000"/>
              </a:buClr>
              <a:buSzPct val="45000"/>
              <a:buFont typeface="Wingdings" pitchFamily="2" charset="2"/>
              <a:defRPr>
                <a:solidFill>
                  <a:srgbClr val="000000"/>
                </a:solidFill>
                <a:latin typeface="Arial" charset="0"/>
              </a:defRPr>
            </a:lvl5pPr>
            <a:lvl6pPr marL="457200" defTabSz="100806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914400" defTabSz="100806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1371600" defTabSz="100806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1828800" defTabSz="1008063"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a:lnSpc>
                <a:spcPct val="100000"/>
              </a:lnSpc>
              <a:buClrTx/>
              <a:buSzTx/>
              <a:buFontTx/>
              <a:buNone/>
            </a:pPr>
            <a:r>
              <a:rPr lang="fr-FR" altLang="en-US" sz="3200" dirty="0" err="1">
                <a:solidFill>
                  <a:srgbClr val="FF0000"/>
                </a:solidFill>
                <a:latin typeface="Arial" panose="020B0604020202020204" pitchFamily="34" charset="0"/>
                <a:cs typeface="Arial" panose="020B0604020202020204" pitchFamily="34" charset="0"/>
              </a:rPr>
              <a:t>Magnetic</a:t>
            </a:r>
            <a:r>
              <a:rPr lang="fr-FR" altLang="en-US" sz="3200" dirty="0">
                <a:solidFill>
                  <a:srgbClr val="FF0000"/>
                </a:solidFill>
                <a:latin typeface="Arial" panose="020B0604020202020204" pitchFamily="34" charset="0"/>
                <a:cs typeface="Arial" panose="020B0604020202020204" pitchFamily="34" charset="0"/>
              </a:rPr>
              <a:t> </a:t>
            </a:r>
            <a:r>
              <a:rPr lang="fr-FR" altLang="en-US" sz="3200" dirty="0" err="1">
                <a:solidFill>
                  <a:srgbClr val="FF0000"/>
                </a:solidFill>
                <a:latin typeface="Arial" panose="020B0604020202020204" pitchFamily="34" charset="0"/>
                <a:cs typeface="Arial" panose="020B0604020202020204" pitchFamily="34" charset="0"/>
              </a:rPr>
              <a:t>resonance</a:t>
            </a:r>
            <a:r>
              <a:rPr lang="fr-FR" altLang="en-US" sz="3200" dirty="0">
                <a:solidFill>
                  <a:srgbClr val="FF0000"/>
                </a:solidFill>
                <a:latin typeface="Arial" panose="020B0604020202020204" pitchFamily="34" charset="0"/>
                <a:cs typeface="Arial" panose="020B0604020202020204" pitchFamily="34" charset="0"/>
              </a:rPr>
              <a:t> </a:t>
            </a:r>
            <a:r>
              <a:rPr lang="fr-FR" altLang="en-US" sz="3200" dirty="0" err="1" smtClean="0">
                <a:solidFill>
                  <a:srgbClr val="FF0000"/>
                </a:solidFill>
                <a:latin typeface="Arial" panose="020B0604020202020204" pitchFamily="34" charset="0"/>
                <a:cs typeface="Arial" panose="020B0604020202020204" pitchFamily="34" charset="0"/>
              </a:rPr>
              <a:t>imaging</a:t>
            </a:r>
            <a:r>
              <a:rPr lang="fr-FR" altLang="en-US" sz="3200" dirty="0" smtClean="0">
                <a:solidFill>
                  <a:srgbClr val="FF0000"/>
                </a:solidFill>
                <a:latin typeface="Arial" panose="020B0604020202020204" pitchFamily="34" charset="0"/>
                <a:cs typeface="Arial" panose="020B0604020202020204" pitchFamily="34" charset="0"/>
              </a:rPr>
              <a:t> (MRI) </a:t>
            </a:r>
          </a:p>
          <a:p>
            <a:pPr>
              <a:lnSpc>
                <a:spcPct val="100000"/>
              </a:lnSpc>
              <a:buClrTx/>
              <a:buSzTx/>
              <a:buFontTx/>
              <a:buNone/>
            </a:pPr>
            <a:r>
              <a:rPr lang="fr-FR" altLang="en-US" sz="3200" dirty="0" smtClean="0">
                <a:solidFill>
                  <a:srgbClr val="FF0000"/>
                </a:solidFill>
                <a:latin typeface="Arial" panose="020B0604020202020204" pitchFamily="34" charset="0"/>
                <a:cs typeface="Arial" panose="020B0604020202020204" pitchFamily="34" charset="0"/>
              </a:rPr>
              <a:t>Non-invasive, </a:t>
            </a:r>
            <a:r>
              <a:rPr lang="fr-FR" altLang="en-US" sz="3200" i="1" dirty="0" smtClean="0">
                <a:solidFill>
                  <a:srgbClr val="FF0000"/>
                </a:solidFill>
                <a:latin typeface="Arial" panose="020B0604020202020204" pitchFamily="34" charset="0"/>
                <a:cs typeface="Arial" panose="020B0604020202020204" pitchFamily="34" charset="0"/>
              </a:rPr>
              <a:t>in-vivo</a:t>
            </a:r>
            <a:r>
              <a:rPr lang="fr-FR" altLang="en-US" sz="3200" dirty="0" smtClean="0">
                <a:solidFill>
                  <a:srgbClr val="FF0000"/>
                </a:solidFill>
                <a:latin typeface="Arial" panose="020B0604020202020204" pitchFamily="34" charset="0"/>
                <a:cs typeface="Arial" panose="020B0604020202020204" pitchFamily="34" charset="0"/>
              </a:rPr>
              <a:t> </a:t>
            </a:r>
            <a:endParaRPr lang="en-US" altLang="en-US" sz="3200" dirty="0">
              <a:solidFill>
                <a:srgbClr val="FF0000"/>
              </a:solidFill>
              <a:latin typeface="Arial" panose="020B0604020202020204" pitchFamily="34" charset="0"/>
              <a:cs typeface="Arial" panose="020B0604020202020204" pitchFamily="34" charset="0"/>
            </a:endParaRPr>
          </a:p>
        </p:txBody>
      </p:sp>
      <p:sp>
        <p:nvSpPr>
          <p:cNvPr id="203797" name="Text Box 21"/>
          <p:cNvSpPr txBox="1">
            <a:spLocks noChangeArrowheads="1"/>
          </p:cNvSpPr>
          <p:nvPr/>
        </p:nvSpPr>
        <p:spPr bwMode="auto">
          <a:xfrm>
            <a:off x="5012431" y="1259557"/>
            <a:ext cx="4924425" cy="561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lvl1pPr defTabSz="503238">
              <a:lnSpc>
                <a:spcPct val="93000"/>
              </a:lnSpc>
              <a:buClr>
                <a:srgbClr val="000000"/>
              </a:buClr>
              <a:buSzPct val="45000"/>
              <a:buFont typeface="Wingdings" pitchFamily="2" charset="2"/>
              <a:defRPr>
                <a:solidFill>
                  <a:srgbClr val="000000"/>
                </a:solidFill>
                <a:latin typeface="Arial" charset="0"/>
              </a:defRPr>
            </a:lvl1pPr>
            <a:lvl2pPr marL="476250" indent="-238125" defTabSz="503238">
              <a:lnSpc>
                <a:spcPct val="93000"/>
              </a:lnSpc>
              <a:buClr>
                <a:srgbClr val="000000"/>
              </a:buClr>
              <a:buSzPct val="45000"/>
              <a:buFont typeface="Wingdings" pitchFamily="2" charset="2"/>
              <a:defRPr>
                <a:solidFill>
                  <a:srgbClr val="000000"/>
                </a:solidFill>
                <a:latin typeface="Arial" charset="0"/>
              </a:defRPr>
            </a:lvl2pPr>
            <a:lvl3pPr marL="714375" indent="-238125" defTabSz="503238">
              <a:lnSpc>
                <a:spcPct val="93000"/>
              </a:lnSpc>
              <a:buClr>
                <a:srgbClr val="000000"/>
              </a:buClr>
              <a:buSzPct val="45000"/>
              <a:buFont typeface="Wingdings" pitchFamily="2" charset="2"/>
              <a:defRPr>
                <a:solidFill>
                  <a:srgbClr val="000000"/>
                </a:solidFill>
                <a:latin typeface="Arial" charset="0"/>
              </a:defRPr>
            </a:lvl3pPr>
            <a:lvl4pPr marL="952500" indent="-238125" defTabSz="503238">
              <a:lnSpc>
                <a:spcPct val="93000"/>
              </a:lnSpc>
              <a:buClr>
                <a:srgbClr val="000000"/>
              </a:buClr>
              <a:buSzPct val="45000"/>
              <a:buFont typeface="Wingdings" pitchFamily="2" charset="2"/>
              <a:defRPr>
                <a:solidFill>
                  <a:srgbClr val="000000"/>
                </a:solidFill>
                <a:latin typeface="Arial" charset="0"/>
              </a:defRPr>
            </a:lvl4pPr>
            <a:lvl5pPr marL="1190625" indent="-238125" defTabSz="503238">
              <a:lnSpc>
                <a:spcPct val="93000"/>
              </a:lnSpc>
              <a:buClr>
                <a:srgbClr val="000000"/>
              </a:buClr>
              <a:buSzPct val="45000"/>
              <a:buFont typeface="Wingdings" pitchFamily="2" charset="2"/>
              <a:defRPr>
                <a:solidFill>
                  <a:srgbClr val="000000"/>
                </a:solidFill>
                <a:latin typeface="Arial" charset="0"/>
              </a:defRPr>
            </a:lvl5pPr>
            <a:lvl6pPr marL="16478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21050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5622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30194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r>
              <a:rPr lang="en-US" sz="2400" dirty="0"/>
              <a:t>MRI signal: water proton </a:t>
            </a:r>
            <a:r>
              <a:rPr lang="en-US" sz="2400" dirty="0" smtClean="0"/>
              <a:t>magnetization over </a:t>
            </a:r>
            <a:r>
              <a:rPr lang="en-US" sz="2400" dirty="0"/>
              <a:t>a volume called a voxel. </a:t>
            </a:r>
          </a:p>
          <a:p>
            <a:endParaRPr lang="en-US" sz="2400" dirty="0" smtClean="0"/>
          </a:p>
          <a:p>
            <a:r>
              <a:rPr lang="en-US" sz="2400" dirty="0" smtClean="0"/>
              <a:t>To </a:t>
            </a:r>
            <a:r>
              <a:rPr lang="en-US" sz="2400" dirty="0"/>
              <a:t>give image contrast, </a:t>
            </a:r>
            <a:r>
              <a:rPr lang="en-US" sz="2400" dirty="0" smtClean="0"/>
              <a:t>magnetization is </a:t>
            </a:r>
            <a:r>
              <a:rPr lang="en-US" sz="2400" dirty="0"/>
              <a:t>weighted by some quantity of the local </a:t>
            </a:r>
            <a:r>
              <a:rPr lang="en-US" sz="2400" dirty="0" smtClean="0"/>
              <a:t>tissue </a:t>
            </a:r>
            <a:r>
              <a:rPr lang="en-US" sz="2400" dirty="0"/>
              <a:t>environment.</a:t>
            </a:r>
          </a:p>
          <a:p>
            <a:pPr>
              <a:lnSpc>
                <a:spcPct val="100000"/>
              </a:lnSpc>
              <a:spcBef>
                <a:spcPct val="50000"/>
              </a:spcBef>
              <a:buClrTx/>
              <a:buSzTx/>
              <a:buFontTx/>
              <a:buNone/>
            </a:pPr>
            <a:r>
              <a:rPr lang="fr-FR" altLang="en-US" sz="2400" dirty="0" err="1" smtClean="0">
                <a:solidFill>
                  <a:schemeClr val="accent2"/>
                </a:solidFill>
              </a:rPr>
              <a:t>Contrast</a:t>
            </a:r>
            <a:r>
              <a:rPr lang="fr-FR" altLang="en-US" sz="2400" dirty="0">
                <a:solidFill>
                  <a:schemeClr val="accent2"/>
                </a:solidFill>
              </a:rPr>
              <a:t>: (tissue structure)</a:t>
            </a:r>
          </a:p>
          <a:p>
            <a:pPr>
              <a:lnSpc>
                <a:spcPct val="100000"/>
              </a:lnSpc>
              <a:spcBef>
                <a:spcPct val="50000"/>
              </a:spcBef>
              <a:buClrTx/>
              <a:buSzTx/>
              <a:buFontTx/>
              <a:buNone/>
            </a:pPr>
            <a:r>
              <a:rPr lang="fr-FR" altLang="en-US" sz="2400" dirty="0">
                <a:solidFill>
                  <a:schemeClr val="accent2"/>
                </a:solidFill>
              </a:rPr>
              <a:t>1. </a:t>
            </a:r>
            <a:r>
              <a:rPr lang="fr-FR" altLang="en-US" sz="2400" dirty="0" smtClean="0">
                <a:solidFill>
                  <a:schemeClr val="accent2"/>
                </a:solidFill>
              </a:rPr>
              <a:t>Spin (water) </a:t>
            </a:r>
            <a:r>
              <a:rPr lang="fr-FR" altLang="en-US" sz="2400" dirty="0" err="1" smtClean="0">
                <a:solidFill>
                  <a:schemeClr val="accent2"/>
                </a:solidFill>
              </a:rPr>
              <a:t>density</a:t>
            </a:r>
            <a:r>
              <a:rPr lang="fr-FR" altLang="en-US" sz="2400" dirty="0" smtClean="0">
                <a:solidFill>
                  <a:schemeClr val="accent2"/>
                </a:solidFill>
              </a:rPr>
              <a:t> </a:t>
            </a:r>
            <a:endParaRPr lang="fr-FR" altLang="en-US" sz="2400" dirty="0">
              <a:solidFill>
                <a:schemeClr val="accent2"/>
              </a:solidFill>
            </a:endParaRPr>
          </a:p>
          <a:p>
            <a:pPr>
              <a:lnSpc>
                <a:spcPct val="100000"/>
              </a:lnSpc>
              <a:spcBef>
                <a:spcPct val="50000"/>
              </a:spcBef>
              <a:buClrTx/>
              <a:buSzTx/>
              <a:buFontTx/>
              <a:buNone/>
            </a:pPr>
            <a:r>
              <a:rPr lang="fr-FR" altLang="en-US" sz="2400" dirty="0">
                <a:solidFill>
                  <a:schemeClr val="accent2"/>
                </a:solidFill>
              </a:rPr>
              <a:t>2. </a:t>
            </a:r>
            <a:r>
              <a:rPr lang="fr-FR" altLang="en-US" sz="2400" dirty="0" smtClean="0">
                <a:solidFill>
                  <a:schemeClr val="accent2"/>
                </a:solidFill>
              </a:rPr>
              <a:t>Relaxation </a:t>
            </a:r>
            <a:r>
              <a:rPr lang="fr-FR" altLang="en-US" sz="2400" dirty="0">
                <a:solidFill>
                  <a:schemeClr val="accent2"/>
                </a:solidFill>
              </a:rPr>
              <a:t>(T1,T2,T2*) </a:t>
            </a:r>
          </a:p>
          <a:p>
            <a:pPr>
              <a:lnSpc>
                <a:spcPct val="100000"/>
              </a:lnSpc>
              <a:spcBef>
                <a:spcPct val="50000"/>
              </a:spcBef>
              <a:buClrTx/>
              <a:buSzTx/>
              <a:buFontTx/>
              <a:buNone/>
            </a:pPr>
            <a:r>
              <a:rPr lang="fr-FR" altLang="en-US" sz="2400" dirty="0">
                <a:solidFill>
                  <a:schemeClr val="accent2"/>
                </a:solidFill>
              </a:rPr>
              <a:t>3. </a:t>
            </a:r>
            <a:r>
              <a:rPr lang="fr-FR" altLang="en-US" sz="2400" dirty="0" smtClean="0">
                <a:solidFill>
                  <a:srgbClr val="FF0000"/>
                </a:solidFill>
              </a:rPr>
              <a:t>Water </a:t>
            </a:r>
            <a:r>
              <a:rPr lang="fr-FR" altLang="en-US" sz="2400" dirty="0" err="1">
                <a:solidFill>
                  <a:srgbClr val="FF0000"/>
                </a:solidFill>
              </a:rPr>
              <a:t>displacement</a:t>
            </a:r>
            <a:r>
              <a:rPr lang="fr-FR" altLang="en-US" sz="2400" dirty="0">
                <a:solidFill>
                  <a:srgbClr val="FF0000"/>
                </a:solidFill>
              </a:rPr>
              <a:t> (diffusion)</a:t>
            </a:r>
          </a:p>
          <a:p>
            <a:pPr>
              <a:lnSpc>
                <a:spcPct val="100000"/>
              </a:lnSpc>
              <a:spcBef>
                <a:spcPct val="50000"/>
              </a:spcBef>
              <a:buClrTx/>
              <a:buSzTx/>
              <a:buFontTx/>
              <a:buNone/>
            </a:pPr>
            <a:r>
              <a:rPr lang="fr-FR" altLang="en-US" sz="2400" dirty="0">
                <a:solidFill>
                  <a:schemeClr val="accent2"/>
                </a:solidFill>
              </a:rPr>
              <a:t>in </a:t>
            </a:r>
            <a:r>
              <a:rPr lang="fr-FR" altLang="en-US" sz="2400" dirty="0" err="1">
                <a:solidFill>
                  <a:schemeClr val="accent2"/>
                </a:solidFill>
              </a:rPr>
              <a:t>each</a:t>
            </a:r>
            <a:r>
              <a:rPr lang="fr-FR" altLang="en-US" sz="2400" dirty="0">
                <a:solidFill>
                  <a:schemeClr val="accent2"/>
                </a:solidFill>
              </a:rPr>
              <a:t> </a:t>
            </a:r>
            <a:r>
              <a:rPr lang="fr-FR" altLang="en-US" sz="2400" dirty="0" err="1">
                <a:solidFill>
                  <a:schemeClr val="accent2"/>
                </a:solidFill>
              </a:rPr>
              <a:t>voxel</a:t>
            </a:r>
            <a:endParaRPr lang="en-US" altLang="en-US" sz="2400" dirty="0">
              <a:solidFill>
                <a:schemeClr val="accent2"/>
              </a:solidFill>
            </a:endParaRPr>
          </a:p>
        </p:txBody>
      </p:sp>
      <p:pic>
        <p:nvPicPr>
          <p:cNvPr id="203799" name="Picture 23" descr="IRFSE-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2226468"/>
            <a:ext cx="2851150" cy="2849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3800" name="Text Box 24"/>
          <p:cNvSpPr txBox="1">
            <a:spLocks noChangeArrowheads="1"/>
          </p:cNvSpPr>
          <p:nvPr/>
        </p:nvSpPr>
        <p:spPr bwMode="auto">
          <a:xfrm>
            <a:off x="2597734" y="2898775"/>
            <a:ext cx="7461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spAutoFit/>
          </a:bodyPr>
          <a:lstStyle>
            <a:lvl1pPr defTabSz="503238">
              <a:lnSpc>
                <a:spcPct val="93000"/>
              </a:lnSpc>
              <a:buClr>
                <a:srgbClr val="000000"/>
              </a:buClr>
              <a:buSzPct val="45000"/>
              <a:buFont typeface="Wingdings" pitchFamily="2" charset="2"/>
              <a:defRPr>
                <a:solidFill>
                  <a:srgbClr val="000000"/>
                </a:solidFill>
                <a:latin typeface="Arial" charset="0"/>
              </a:defRPr>
            </a:lvl1pPr>
            <a:lvl2pPr marL="476250" indent="-238125" defTabSz="503238">
              <a:lnSpc>
                <a:spcPct val="93000"/>
              </a:lnSpc>
              <a:buClr>
                <a:srgbClr val="000000"/>
              </a:buClr>
              <a:buSzPct val="45000"/>
              <a:buFont typeface="Wingdings" pitchFamily="2" charset="2"/>
              <a:defRPr>
                <a:solidFill>
                  <a:srgbClr val="000000"/>
                </a:solidFill>
                <a:latin typeface="Arial" charset="0"/>
              </a:defRPr>
            </a:lvl2pPr>
            <a:lvl3pPr marL="714375" indent="-238125" defTabSz="503238">
              <a:lnSpc>
                <a:spcPct val="93000"/>
              </a:lnSpc>
              <a:buClr>
                <a:srgbClr val="000000"/>
              </a:buClr>
              <a:buSzPct val="45000"/>
              <a:buFont typeface="Wingdings" pitchFamily="2" charset="2"/>
              <a:defRPr>
                <a:solidFill>
                  <a:srgbClr val="000000"/>
                </a:solidFill>
                <a:latin typeface="Arial" charset="0"/>
              </a:defRPr>
            </a:lvl3pPr>
            <a:lvl4pPr marL="952500" indent="-238125" defTabSz="503238">
              <a:lnSpc>
                <a:spcPct val="93000"/>
              </a:lnSpc>
              <a:buClr>
                <a:srgbClr val="000000"/>
              </a:buClr>
              <a:buSzPct val="45000"/>
              <a:buFont typeface="Wingdings" pitchFamily="2" charset="2"/>
              <a:defRPr>
                <a:solidFill>
                  <a:srgbClr val="000000"/>
                </a:solidFill>
                <a:latin typeface="Arial" charset="0"/>
              </a:defRPr>
            </a:lvl4pPr>
            <a:lvl5pPr marL="1190625" indent="-238125" defTabSz="503238">
              <a:lnSpc>
                <a:spcPct val="93000"/>
              </a:lnSpc>
              <a:buClr>
                <a:srgbClr val="000000"/>
              </a:buClr>
              <a:buSzPct val="45000"/>
              <a:buFont typeface="Wingdings" pitchFamily="2" charset="2"/>
              <a:defRPr>
                <a:solidFill>
                  <a:srgbClr val="000000"/>
                </a:solidFill>
                <a:latin typeface="Arial" charset="0"/>
              </a:defRPr>
            </a:lvl5pPr>
            <a:lvl6pPr marL="16478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21050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5622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3019425" indent="-238125" defTabSz="503238"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a:lnSpc>
                <a:spcPct val="100000"/>
              </a:lnSpc>
              <a:spcBef>
                <a:spcPct val="50000"/>
              </a:spcBef>
              <a:buClrTx/>
              <a:buSzTx/>
              <a:buFontTx/>
              <a:buNone/>
            </a:pPr>
            <a:r>
              <a:rPr lang="fr-FR" altLang="en-US" b="1" i="1" dirty="0">
                <a:solidFill>
                  <a:srgbClr val="FFFF00"/>
                </a:solidFill>
                <a:latin typeface="Times New Roman" pitchFamily="18" charset="0"/>
              </a:rPr>
              <a:t>MRI</a:t>
            </a:r>
          </a:p>
        </p:txBody>
      </p:sp>
      <p:sp>
        <p:nvSpPr>
          <p:cNvPr id="203890" name="Rectangle 114"/>
          <p:cNvSpPr>
            <a:spLocks noChangeArrowheads="1"/>
          </p:cNvSpPr>
          <p:nvPr/>
        </p:nvSpPr>
        <p:spPr bwMode="auto">
          <a:xfrm>
            <a:off x="4032250" y="3059113"/>
            <a:ext cx="215900" cy="215900"/>
          </a:xfrm>
          <a:prstGeom prst="rect">
            <a:avLst/>
          </a:prstGeom>
          <a:noFill/>
          <a:ln w="349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891" name="Line 115"/>
          <p:cNvSpPr>
            <a:spLocks noChangeShapeType="1"/>
          </p:cNvSpPr>
          <p:nvPr/>
        </p:nvSpPr>
        <p:spPr bwMode="auto">
          <a:xfrm flipH="1">
            <a:off x="2693916" y="3419798"/>
            <a:ext cx="1338333" cy="2175074"/>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2" name="Text Box 116"/>
          <p:cNvSpPr txBox="1">
            <a:spLocks noChangeArrowheads="1"/>
          </p:cNvSpPr>
          <p:nvPr/>
        </p:nvSpPr>
        <p:spPr bwMode="auto">
          <a:xfrm>
            <a:off x="215776" y="5531836"/>
            <a:ext cx="47035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3000"/>
              </a:lnSpc>
              <a:buClr>
                <a:srgbClr val="000000"/>
              </a:buClr>
              <a:buSzPct val="45000"/>
              <a:buFont typeface="Wingdings" pitchFamily="2" charset="2"/>
              <a:defRPr>
                <a:solidFill>
                  <a:srgbClr val="000000"/>
                </a:solidFill>
                <a:latin typeface="Arial" charset="0"/>
              </a:defRPr>
            </a:lvl1pPr>
            <a:lvl2pPr>
              <a:lnSpc>
                <a:spcPct val="93000"/>
              </a:lnSpc>
              <a:buClr>
                <a:srgbClr val="000000"/>
              </a:buClr>
              <a:buSzPct val="45000"/>
              <a:buFont typeface="Wingdings" pitchFamily="2" charset="2"/>
              <a:defRPr>
                <a:solidFill>
                  <a:srgbClr val="000000"/>
                </a:solidFill>
                <a:latin typeface="Arial" charset="0"/>
              </a:defRPr>
            </a:lvl2pPr>
            <a:lvl3pPr>
              <a:lnSpc>
                <a:spcPct val="93000"/>
              </a:lnSpc>
              <a:buClr>
                <a:srgbClr val="000000"/>
              </a:buClr>
              <a:buSzPct val="45000"/>
              <a:buFont typeface="Wingdings" pitchFamily="2" charset="2"/>
              <a:defRPr>
                <a:solidFill>
                  <a:srgbClr val="000000"/>
                </a:solidFill>
                <a:latin typeface="Arial" charset="0"/>
              </a:defRPr>
            </a:lvl3pPr>
            <a:lvl4pPr>
              <a:lnSpc>
                <a:spcPct val="93000"/>
              </a:lnSpc>
              <a:buClr>
                <a:srgbClr val="000000"/>
              </a:buClr>
              <a:buSzPct val="45000"/>
              <a:buFont typeface="Wingdings" pitchFamily="2" charset="2"/>
              <a:defRPr>
                <a:solidFill>
                  <a:srgbClr val="000000"/>
                </a:solidFill>
                <a:latin typeface="Arial" charset="0"/>
              </a:defRPr>
            </a:lvl4pPr>
            <a:lvl5pPr>
              <a:lnSpc>
                <a:spcPct val="93000"/>
              </a:lnSpc>
              <a:buClr>
                <a:srgbClr val="000000"/>
              </a:buClr>
              <a:buSzPct val="45000"/>
              <a:buFont typeface="Wingdings" pitchFamily="2" charset="2"/>
              <a:defRPr>
                <a:solidFill>
                  <a:srgbClr val="000000"/>
                </a:solidFill>
                <a:latin typeface="Arial" charset="0"/>
              </a:defRPr>
            </a:lvl5pPr>
            <a:lvl6pPr marL="15367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6pPr>
            <a:lvl7pPr marL="19939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7pPr>
            <a:lvl8pPr marL="24511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8pPr>
            <a:lvl9pPr marL="2908300" indent="-215900" fontAlgn="base" hangingPunct="0">
              <a:lnSpc>
                <a:spcPct val="93000"/>
              </a:lnSpc>
              <a:spcBef>
                <a:spcPct val="0"/>
              </a:spcBef>
              <a:spcAft>
                <a:spcPct val="0"/>
              </a:spcAft>
              <a:buClr>
                <a:srgbClr val="000000"/>
              </a:buClr>
              <a:buSzPct val="45000"/>
              <a:buFont typeface="Wingdings" pitchFamily="2" charset="2"/>
              <a:defRPr>
                <a:solidFill>
                  <a:srgbClr val="000000"/>
                </a:solidFill>
                <a:latin typeface="Arial" charset="0"/>
              </a:defRPr>
            </a:lvl9pPr>
          </a:lstStyle>
          <a:p>
            <a:pPr defTabSz="914400">
              <a:lnSpc>
                <a:spcPct val="100000"/>
              </a:lnSpc>
              <a:buClrTx/>
              <a:buSzTx/>
              <a:buFontTx/>
              <a:buNone/>
            </a:pPr>
            <a:r>
              <a:rPr lang="en-US" altLang="en-US" sz="2400" dirty="0" smtClean="0">
                <a:solidFill>
                  <a:schemeClr val="tx1"/>
                </a:solidFill>
              </a:rPr>
              <a:t>Spatial resolution:</a:t>
            </a:r>
          </a:p>
          <a:p>
            <a:pPr defTabSz="914400">
              <a:lnSpc>
                <a:spcPct val="100000"/>
              </a:lnSpc>
              <a:buClrTx/>
              <a:buSzTx/>
              <a:buFontTx/>
              <a:buNone/>
            </a:pPr>
            <a:r>
              <a:rPr lang="en-US" altLang="en-US" sz="2400" dirty="0" smtClean="0">
                <a:solidFill>
                  <a:schemeClr val="tx1"/>
                </a:solidFill>
              </a:rPr>
              <a:t>One </a:t>
            </a:r>
            <a:r>
              <a:rPr lang="en-US" altLang="en-US" sz="2400" dirty="0">
                <a:solidFill>
                  <a:schemeClr val="tx1"/>
                </a:solidFill>
              </a:rPr>
              <a:t>voxel = </a:t>
            </a:r>
            <a:r>
              <a:rPr lang="en-US" altLang="en-US" sz="2400" dirty="0" smtClean="0">
                <a:solidFill>
                  <a:schemeClr val="tx1"/>
                </a:solidFill>
              </a:rPr>
              <a:t>O(1 mm)</a:t>
            </a:r>
          </a:p>
          <a:p>
            <a:pPr defTabSz="914400">
              <a:lnSpc>
                <a:spcPct val="100000"/>
              </a:lnSpc>
              <a:buClrTx/>
              <a:buSzTx/>
              <a:buFontTx/>
              <a:buNone/>
            </a:pPr>
            <a:r>
              <a:rPr lang="en-US" altLang="en-US" sz="2400" dirty="0" smtClean="0">
                <a:solidFill>
                  <a:schemeClr val="tx1"/>
                </a:solidFill>
              </a:rPr>
              <a:t>Much bigger than micro-structure</a:t>
            </a:r>
            <a:endParaRPr lang="en-US" altLang="en-US" sz="2400" dirty="0">
              <a:solidFill>
                <a:schemeClr val="tx1"/>
              </a:solidFill>
            </a:endParaRPr>
          </a:p>
        </p:txBody>
      </p:sp>
    </p:spTree>
    <p:extLst>
      <p:ext uri="{BB962C8B-B14F-4D97-AF65-F5344CB8AC3E}">
        <p14:creationId xmlns:p14="http://schemas.microsoft.com/office/powerpoint/2010/main" val="23636032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groups.csail.mit.edu/vision/medical-vision/DTIGuidedSurgery/images/surg_c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92" y="1022268"/>
            <a:ext cx="5688632" cy="56030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92440" y="879767"/>
            <a:ext cx="3672408" cy="4124206"/>
          </a:xfrm>
          <a:prstGeom prst="rect">
            <a:avLst/>
          </a:prstGeom>
        </p:spPr>
        <p:txBody>
          <a:bodyPr wrap="square">
            <a:spAutoFit/>
          </a:bodyPr>
          <a:lstStyle/>
          <a:p>
            <a:r>
              <a:rPr lang="en-US" sz="2800" dirty="0" smtClean="0"/>
              <a:t>MRI contrasts</a:t>
            </a:r>
          </a:p>
          <a:p>
            <a:endParaRPr lang="en-US" dirty="0"/>
          </a:p>
          <a:p>
            <a:r>
              <a:rPr lang="en-US" sz="2400" dirty="0" smtClean="0"/>
              <a:t>Gray: cortical surface.</a:t>
            </a:r>
          </a:p>
          <a:p>
            <a:endParaRPr lang="en-US" sz="2400" dirty="0"/>
          </a:p>
          <a:p>
            <a:r>
              <a:rPr lang="en-US" sz="2400" dirty="0" smtClean="0">
                <a:solidFill>
                  <a:schemeClr val="accent5">
                    <a:lumMod val="75000"/>
                  </a:schemeClr>
                </a:solidFill>
              </a:rPr>
              <a:t>Teal: fMRI </a:t>
            </a:r>
            <a:r>
              <a:rPr lang="en-US" sz="2400" dirty="0">
                <a:solidFill>
                  <a:schemeClr val="accent5">
                    <a:lumMod val="75000"/>
                  </a:schemeClr>
                </a:solidFill>
              </a:rPr>
              <a:t>activations </a:t>
            </a:r>
          </a:p>
          <a:p>
            <a:endParaRPr lang="en-US" sz="2400" dirty="0"/>
          </a:p>
          <a:p>
            <a:r>
              <a:rPr lang="en-US" sz="2400" dirty="0" smtClean="0">
                <a:solidFill>
                  <a:srgbClr val="FF0000"/>
                </a:solidFill>
              </a:rPr>
              <a:t>Red: arteries </a:t>
            </a:r>
            <a:r>
              <a:rPr lang="en-US" sz="2400" dirty="0">
                <a:solidFill>
                  <a:srgbClr val="FF0000"/>
                </a:solidFill>
              </a:rPr>
              <a:t>in </a:t>
            </a:r>
            <a:r>
              <a:rPr lang="en-US" sz="2400" dirty="0" smtClean="0">
                <a:solidFill>
                  <a:srgbClr val="FF0000"/>
                </a:solidFill>
              </a:rPr>
              <a:t>red </a:t>
            </a:r>
          </a:p>
          <a:p>
            <a:endParaRPr lang="en-US" sz="2400" dirty="0" smtClean="0"/>
          </a:p>
          <a:p>
            <a:r>
              <a:rPr lang="en-US" sz="2400" dirty="0" smtClean="0">
                <a:solidFill>
                  <a:srgbClr val="00B050"/>
                </a:solidFill>
              </a:rPr>
              <a:t>Bright green: tumor </a:t>
            </a:r>
            <a:endParaRPr lang="en-US" sz="2400" dirty="0">
              <a:solidFill>
                <a:srgbClr val="00B050"/>
              </a:solidFill>
            </a:endParaRPr>
          </a:p>
          <a:p>
            <a:endParaRPr lang="en-US" sz="2400" dirty="0" smtClean="0"/>
          </a:p>
          <a:p>
            <a:r>
              <a:rPr lang="en-US" sz="2400" dirty="0" smtClean="0">
                <a:solidFill>
                  <a:srgbClr val="FFC000"/>
                </a:solidFill>
              </a:rPr>
              <a:t>Yellow: white </a:t>
            </a:r>
            <a:r>
              <a:rPr lang="en-US" sz="2400" dirty="0">
                <a:solidFill>
                  <a:srgbClr val="FFC000"/>
                </a:solidFill>
              </a:rPr>
              <a:t>matter </a:t>
            </a:r>
            <a:r>
              <a:rPr lang="en-US" sz="2400" dirty="0" smtClean="0">
                <a:solidFill>
                  <a:srgbClr val="FFC000"/>
                </a:solidFill>
              </a:rPr>
              <a:t>fiber </a:t>
            </a:r>
            <a:endParaRPr lang="en-US" sz="2400" dirty="0">
              <a:solidFill>
                <a:srgbClr val="FFC000"/>
              </a:solidFill>
            </a:endParaRPr>
          </a:p>
        </p:txBody>
      </p:sp>
      <p:sp>
        <p:nvSpPr>
          <p:cNvPr id="3" name="Rectangle 2"/>
          <p:cNvSpPr/>
          <p:nvPr/>
        </p:nvSpPr>
        <p:spPr>
          <a:xfrm>
            <a:off x="6175696" y="4971563"/>
            <a:ext cx="3689152" cy="2031325"/>
          </a:xfrm>
          <a:prstGeom prst="rect">
            <a:avLst/>
          </a:prstGeom>
        </p:spPr>
        <p:txBody>
          <a:bodyPr wrap="square">
            <a:spAutoFit/>
          </a:bodyPr>
          <a:lstStyle/>
          <a:p>
            <a:r>
              <a:rPr lang="en-US" i="1" dirty="0" smtClean="0"/>
              <a:t>Diffusion </a:t>
            </a:r>
            <a:r>
              <a:rPr lang="en-US" i="1" dirty="0"/>
              <a:t>Tensor and Functional MRI Fusion with Anatomical MRI for Image-Guided Neurosurgery. </a:t>
            </a:r>
            <a:r>
              <a:rPr lang="en-US" dirty="0"/>
              <a:t>Sixth International Conference on Medical Image Computing and Computer-Assisted Intervention - </a:t>
            </a:r>
            <a:r>
              <a:rPr lang="en-US" dirty="0" smtClean="0"/>
              <a:t>MICCAI'03.</a:t>
            </a:r>
            <a:endParaRPr lang="en-US" dirty="0"/>
          </a:p>
        </p:txBody>
      </p:sp>
    </p:spTree>
    <p:extLst>
      <p:ext uri="{BB962C8B-B14F-4D97-AF65-F5344CB8AC3E}">
        <p14:creationId xmlns:p14="http://schemas.microsoft.com/office/powerpoint/2010/main" val="307656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508" y="3867837"/>
            <a:ext cx="3619364" cy="288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e 1"/>
          <p:cNvGrpSpPr/>
          <p:nvPr/>
        </p:nvGrpSpPr>
        <p:grpSpPr>
          <a:xfrm>
            <a:off x="6336456" y="899517"/>
            <a:ext cx="3615532" cy="4176464"/>
            <a:chOff x="6465340" y="1563402"/>
            <a:chExt cx="3615532" cy="4176464"/>
          </a:xfrm>
        </p:grpSpPr>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65340" y="1563402"/>
              <a:ext cx="3615532" cy="2288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5" name="Connecteur droit avec flèche 14"/>
            <p:cNvCxnSpPr/>
            <p:nvPr/>
          </p:nvCxnSpPr>
          <p:spPr bwMode="auto">
            <a:xfrm flipV="1">
              <a:off x="7761484" y="2411685"/>
              <a:ext cx="1671316" cy="3328181"/>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2" name="ZoneTexte 11"/>
            <p:cNvSpPr txBox="1"/>
            <p:nvPr/>
          </p:nvSpPr>
          <p:spPr>
            <a:xfrm>
              <a:off x="8214197" y="2845428"/>
              <a:ext cx="1218603" cy="769441"/>
            </a:xfrm>
            <a:prstGeom prst="rect">
              <a:avLst/>
            </a:prstGeom>
            <a:noFill/>
            <a:ln>
              <a:noFill/>
            </a:ln>
          </p:spPr>
          <p:txBody>
            <a:bodyPr wrap="none" rtlCol="0">
              <a:spAutoFit/>
            </a:bodyPr>
            <a:lstStyle/>
            <a:p>
              <a:r>
                <a:rPr lang="fr-FR" sz="4400" b="1" dirty="0" smtClean="0">
                  <a:solidFill>
                    <a:srgbClr val="FF0000"/>
                  </a:solidFill>
                </a:rPr>
                <a:t>???</a:t>
              </a:r>
              <a:endParaRPr lang="fr-FR" sz="4400" b="1" dirty="0">
                <a:solidFill>
                  <a:srgbClr val="FF0000"/>
                </a:solidFill>
              </a:endParaRPr>
            </a:p>
          </p:txBody>
        </p:sp>
      </p:grpSp>
      <p:sp>
        <p:nvSpPr>
          <p:cNvPr id="6" name="Rectangle 5"/>
          <p:cNvSpPr/>
          <p:nvPr/>
        </p:nvSpPr>
        <p:spPr>
          <a:xfrm>
            <a:off x="-72256" y="1187549"/>
            <a:ext cx="7272808" cy="5262979"/>
          </a:xfrm>
          <a:prstGeom prst="rect">
            <a:avLst/>
          </a:prstGeom>
        </p:spPr>
        <p:txBody>
          <a:bodyPr wrap="square">
            <a:spAutoFit/>
          </a:bodyPr>
          <a:lstStyle/>
          <a:p>
            <a:pPr marL="285750" indent="-285750">
              <a:buFont typeface="Courier New" panose="02070309020205020404" pitchFamily="49" charset="0"/>
              <a:buChar char="o"/>
            </a:pPr>
            <a:r>
              <a:rPr lang="en-US" sz="2400" dirty="0" smtClean="0"/>
              <a:t>Standard MRI: T2 relaxation</a:t>
            </a:r>
            <a:r>
              <a:rPr lang="en-US" sz="2400" dirty="0"/>
              <a:t> </a:t>
            </a:r>
            <a:r>
              <a:rPr lang="en-US" sz="2400" dirty="0" smtClean="0"/>
              <a:t>(T2 contrast)</a:t>
            </a:r>
          </a:p>
          <a:p>
            <a:r>
              <a:rPr lang="en-US" sz="2400" dirty="0" smtClean="0"/>
              <a:t>   at different spatial positions of brain</a:t>
            </a:r>
            <a:endParaRPr lang="en-US" sz="2400" dirty="0"/>
          </a:p>
          <a:p>
            <a:endParaRPr lang="en-US" sz="2400" dirty="0" smtClean="0"/>
          </a:p>
          <a:p>
            <a:pPr marL="285750" indent="-285750">
              <a:buFont typeface="Courier New" panose="02070309020205020404" pitchFamily="49" charset="0"/>
              <a:buChar char="o"/>
            </a:pPr>
            <a:r>
              <a:rPr lang="en-US" sz="2400" dirty="0" smtClean="0">
                <a:solidFill>
                  <a:srgbClr val="FF0000"/>
                </a:solidFill>
              </a:rPr>
              <a:t>In </a:t>
            </a:r>
            <a:r>
              <a:rPr lang="en-US" sz="2400" u="sng" dirty="0" smtClean="0">
                <a:solidFill>
                  <a:srgbClr val="FF0000"/>
                </a:solidFill>
              </a:rPr>
              <a:t>diffusion</a:t>
            </a:r>
            <a:r>
              <a:rPr lang="en-US" sz="2400" dirty="0" smtClean="0">
                <a:solidFill>
                  <a:srgbClr val="FF0000"/>
                </a:solidFill>
              </a:rPr>
              <a:t> MRI (recently developed) </a:t>
            </a:r>
          </a:p>
          <a:p>
            <a:r>
              <a:rPr lang="en-US" sz="2400" dirty="0">
                <a:solidFill>
                  <a:srgbClr val="FF0000"/>
                </a:solidFill>
              </a:rPr>
              <a:t> </a:t>
            </a:r>
            <a:r>
              <a:rPr lang="en-US" sz="2400" dirty="0" smtClean="0">
                <a:solidFill>
                  <a:srgbClr val="FF0000"/>
                </a:solidFill>
              </a:rPr>
              <a:t>  magnetization is weighted by water </a:t>
            </a:r>
          </a:p>
          <a:p>
            <a:r>
              <a:rPr lang="en-US" sz="2400" dirty="0">
                <a:solidFill>
                  <a:srgbClr val="FF0000"/>
                </a:solidFill>
              </a:rPr>
              <a:t> </a:t>
            </a:r>
            <a:r>
              <a:rPr lang="en-US" sz="2400" dirty="0" smtClean="0">
                <a:solidFill>
                  <a:srgbClr val="FF0000"/>
                </a:solidFill>
              </a:rPr>
              <a:t>  displacement due to Brownian motion over </a:t>
            </a:r>
          </a:p>
          <a:p>
            <a:r>
              <a:rPr lang="en-US" sz="2400" dirty="0">
                <a:solidFill>
                  <a:srgbClr val="FF0000"/>
                </a:solidFill>
              </a:rPr>
              <a:t> </a:t>
            </a:r>
            <a:r>
              <a:rPr lang="en-US" sz="2400" dirty="0" smtClean="0">
                <a:solidFill>
                  <a:srgbClr val="FF0000"/>
                </a:solidFill>
              </a:rPr>
              <a:t>  10s of </a:t>
            </a:r>
            <a:r>
              <a:rPr lang="en-US" sz="2400" dirty="0" err="1" smtClean="0">
                <a:solidFill>
                  <a:srgbClr val="FF0000"/>
                </a:solidFill>
              </a:rPr>
              <a:t>ms</a:t>
            </a:r>
            <a:r>
              <a:rPr lang="en-US" sz="2400" dirty="0" smtClean="0">
                <a:solidFill>
                  <a:srgbClr val="FF0000"/>
                </a:solidFill>
              </a:rPr>
              <a:t> (called measured diffusion time).</a:t>
            </a:r>
          </a:p>
          <a:p>
            <a:endParaRPr lang="en-US" sz="2400" dirty="0" smtClean="0">
              <a:solidFill>
                <a:srgbClr val="FF0000"/>
              </a:solidFill>
            </a:endParaRPr>
          </a:p>
          <a:p>
            <a:pPr marL="285750" indent="-285750">
              <a:buFont typeface="Courier New" panose="02070309020205020404" pitchFamily="49" charset="0"/>
              <a:buChar char="o"/>
            </a:pPr>
            <a:r>
              <a:rPr lang="en-US" sz="2400" dirty="0" smtClean="0"/>
              <a:t>Water displacement depends on local cell</a:t>
            </a:r>
            <a:endParaRPr lang="en-US" sz="2400" dirty="0"/>
          </a:p>
          <a:p>
            <a:r>
              <a:rPr lang="en-US" sz="2400" dirty="0" smtClean="0"/>
              <a:t>   environment, hindered by cell membranes.</a:t>
            </a:r>
          </a:p>
          <a:p>
            <a:pPr marL="285750" indent="-285750">
              <a:buFont typeface="Courier New" panose="02070309020205020404" pitchFamily="49" charset="0"/>
              <a:buChar char="o"/>
            </a:pPr>
            <a:endParaRPr lang="en-US" sz="2400" dirty="0" smtClean="0"/>
          </a:p>
          <a:p>
            <a:pPr marL="285750" indent="-285750">
              <a:buFont typeface="Courier New" panose="02070309020205020404" pitchFamily="49" charset="0"/>
              <a:buChar char="o"/>
            </a:pPr>
            <a:r>
              <a:rPr lang="en-US" sz="2400" dirty="0" smtClean="0"/>
              <a:t>Right: T2 contrast does not show dendrite beading</a:t>
            </a:r>
            <a:r>
              <a:rPr lang="en-US" sz="2400" dirty="0"/>
              <a:t> </a:t>
            </a:r>
            <a:r>
              <a:rPr lang="en-US" sz="2400" dirty="0" smtClean="0"/>
              <a:t>hours after stroke, diffusion weighted image (DWI) does. </a:t>
            </a:r>
          </a:p>
        </p:txBody>
      </p:sp>
    </p:spTree>
    <p:extLst>
      <p:ext uri="{BB962C8B-B14F-4D97-AF65-F5344CB8AC3E}">
        <p14:creationId xmlns:p14="http://schemas.microsoft.com/office/powerpoint/2010/main" val="1251877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11964</TotalTime>
  <Words>5061</Words>
  <Application>Microsoft Office PowerPoint</Application>
  <PresentationFormat>Personnalisé</PresentationFormat>
  <Paragraphs>483</Paragraphs>
  <Slides>50</Slides>
  <Notes>13</Notes>
  <HiddenSlides>0</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50</vt:i4>
      </vt:variant>
    </vt:vector>
  </HeadingPairs>
  <TitlesOfParts>
    <vt:vector size="55" baseType="lpstr">
      <vt:lpstr>1_Modèle par défaut</vt:lpstr>
      <vt:lpstr>OpenDocument Formula</vt:lpstr>
      <vt:lpstr>Equation</vt:lpstr>
      <vt:lpstr>Équation</vt:lpstr>
      <vt:lpstr>Chart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Choose space and time scales</vt:lpstr>
      <vt:lpstr>Présentation PowerPoint</vt:lpstr>
      <vt:lpstr>Présentation PowerPoint</vt:lpstr>
      <vt:lpstr>Présentation PowerPoint</vt:lpstr>
      <vt:lpstr>Présentation PowerPoint</vt:lpstr>
      <vt:lpstr>Homogenized model for Deff</vt:lpstr>
      <vt:lpstr>Homogenized model for Deff</vt:lpstr>
      <vt:lpstr>Numerical results</vt:lpstr>
      <vt:lpstr>Numerical Results </vt:lpstr>
      <vt:lpstr>Homogenized model for Deff</vt:lpstr>
      <vt:lpstr>First Pulse: t∈[0,δ], single layer potential</vt:lpstr>
      <vt:lpstr>Between pulses: t∈[δ, Δ], eigenfunction expansion</vt:lpstr>
      <vt:lpstr>Between pulses: t∈[δ, Δ] eigenfunction expansion</vt:lpstr>
      <vt:lpstr>Second Pulse: t∈[Δ,Δ+δ]  single layer potential</vt:lpstr>
      <vt:lpstr>Homogenized model for Deff</vt:lpstr>
      <vt:lpstr>Numerical results</vt:lpstr>
      <vt:lpstr>Numerical results</vt:lpstr>
      <vt:lpstr>Numerical results</vt:lpstr>
      <vt:lpstr>Numerical results</vt:lpstr>
      <vt:lpstr>Numerical results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Denis M4500</dc:creator>
  <cp:lastModifiedBy>Jing Rebecca Li</cp:lastModifiedBy>
  <cp:revision>892</cp:revision>
  <dcterms:modified xsi:type="dcterms:W3CDTF">2015-10-01T20:03:49Z</dcterms:modified>
</cp:coreProperties>
</file>