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407" r:id="rId4"/>
    <p:sldId id="406" r:id="rId5"/>
    <p:sldId id="408" r:id="rId6"/>
    <p:sldId id="410" r:id="rId7"/>
    <p:sldId id="403" r:id="rId8"/>
    <p:sldId id="402" r:id="rId9"/>
    <p:sldId id="404" r:id="rId10"/>
    <p:sldId id="405" r:id="rId11"/>
    <p:sldId id="412" r:id="rId12"/>
    <p:sldId id="41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650781-4E15-017A-D34C-2BE06C17EB97}" v="11" dt="2025-05-11T19:46:00.696"/>
    <p1510:client id="{E2667D81-8890-7795-08C8-93EDE8FF2A3E}" v="258" dt="2025-05-12T06:00:32.9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18:42:05.13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9694 11216 16383 0 0,'0'-2'0'0'0,"-3"-2"0"0"0,0-2 0 0 0,-1-3 0 0 0,2-2 0 0 0,0-3 0 0 0,1 0 0 0 0,0-2 0 0 0,-2-3 0 0 0,0 0 0 0 0,-1-1 0 0 0,2 2 0 0 0,0 0 0 0 0,1 1 0 0 0,0 1 0 0 0,4 2 0 0 0,0 2 0 0 0,3 3 0 0 0,1 0 0 0 0,-2-1 0 0 0,2 1 0 0 0,2-3 0 0 0,2 0 0 0 0,-1-3 0 0 0,1 2 0 0 0,1 2 0 0 0,1 3 0 0 0,1 1 0 0 0,0 1 0 0 0,2-1 0 0 0,-1 1 0 0 0,1-2 0 0 0,0 1 0 0 0,0 2 0 0 0,-1 2 0 0 0,1 0 0 0 0,0 0 0 0 0,-1-1 0 0 0,1 0 0 0 0,-1 2 0 0 0,1 0 0 0 0,0 1 0 0 0,-4-2 0 0 0,-2-3 0 0 0,-4-3 0 0 0,-3-3 0 0 0,-1-2 0 0 0,-2-2 0 0 0,-1 1 0 0 0,-2 1 0 0 0,-1 1 0 0 0,-3 3 0 0 0,1 0 0 0 0,0 0 0 0 0,-1 1 0 0 0,1-1 0 0 0,2-1 0 0 0,0-1 0 0 0,2-1 0 0 0,1-2 0 0 0,1 0 0 0 0,0-1 0 0 0,0 1 0 0 0,3 2 0 0 0,1 0 0 0 0,-1 1 0 0 0,3 1 0 0 0,-1 1 0 0 0,3 2 0 0 0,1-4 0 0 0,3 2 0 0 0,1 1 0 0 0,2 2 0 0 0,-2 1 0 0 0,-1 0 0 0 0,-2-1 0 0 0,0 1 0 0 0,0 1 0 0 0,0-1 0 0 0,-3-2 0 0 0,0 0 0 0 0,-1-1 0 0 0,2 1 0 0 0,1 1 0 0 0,-1 1 0 0 0,2 0 0 0 0,1 1 0 0 0,-1-1 0 0 0,-3-2 0 0 0,1 1 0 0 0,1 0 0 0 0,2 3 0 0 0,2-4 0 0 0,1-1 0 0 0,1 2 0 0 0,-2-1 0 0 0,-1 0 0 0 0,-2 0 0 0 0,0 1 0 0 0,-2-1 0 0 0,0 1 0 0 0,2-1 0 0 0,1 0 0 0 0,0 0 0 0 0,0 1 0 0 0,-2-2 0 0 0,-3-1 0 0 0,-1-1 0 0 0,-3-3 0 0 0,-1 0 0 0 0,-1-1 0 0 0,0-1 0 0 0,0 0 0 0 0,-1 0 0 0 0,3 0 0 0 0,4 3 0 0 0,1 1 0 0 0,2-3 0 0 0,1 1 0 0 0,3 3 0 0 0,-2 1 0 0 0,1 2 0 0 0,-2 0 0 0 0,-1 1 0 0 0,-1-1 0 0 0,-2-2 0 0 0,-2-1 0 0 0,-2-2 0 0 0,-1-2 0 0 0,-3 3 0 0 0,-5 2 0 0 0,-3 4 0 0 0,-2 2 0 0 0,-3 3 0 0 0,-1 0 0 0 0,0 1 0 0 0,0 1 0 0 0,0 0 0 0 0,-1-1 0 0 0,2 1 0 0 0,-1-1 0 0 0,0 0 0 0 0,0 0 0 0 0,1 0 0 0 0,-1 0 0 0 0,1 0 0 0 0,-1 0 0 0 0,1 0 0 0 0,-1 3 0 0 0,1 0 0 0 0,-1 0 0 0 0,-2 3 0 0 0,-1-1 0 0 0,-3 2 0 0 0,0 0 0 0 0,-1 1 0 0 0,0 0 0 0 0,1-2 0 0 0,-3 3 0 0 0,0 0 0 0 0,-4 2 0 0 0,-2 1 0 0 0,-1-1 0 0 0,2-3 0 0 0,4-3 0 0 0,0 1 0 0 0,3-1 0 0 0,-1 2 0 0 0,2 2 0 0 0,-1-1 0 0 0,-2 1 0 0 0,-5 2 0 0 0,-2 2 0 0 0,-1 1 0 0 0,2-2 0 0 0,2 0 0 0 0,-1 0 0 0 0,1 1 0 0 0,2-1 0 0 0,0-1 0 0 0,0 0 0 0 0,-1 2 0 0 0,-4 1 0 0 0,-1 0 0 0 0,1-1 0 0 0,5-4 0 0 0,3-3 0 0 0,1-2 0 0 0,2 0 0 0 0,4 3 0 0 0,0 2 0 0 0,-3 2 0 0 0,-3 3 0 0 0,0 1 0 0 0,4 0 0 0 0,2-1 0 0 0,4-2 0 0 0,2-2 0 0 0,3 0 0 0 0,-1-2 0 0 0,2 0 0 0 0,3 2 0 0 0,-2-1 0 0 0,0 0 0 0 0,0 2 0 0 0,-3-1 0 0 0,0 0 0 0 0,0-1 0 0 0,0 0 0 0 0,0-2 0 0 0,1 2 0 0 0,2 1 0 0 0,0-1 0 0 0,-3-2 0 0 0,2 0 0 0 0,-2 0 0 0 0,1 0 0 0 0,-1 0 0 0 0,-2-2 0 0 0,0-1 0 0 0,-3-2 0 0 0,0-1 0 0 0,-2-1 0 0 0,3-3 0 0 0,4-3 0 0 0,2-4 0 0 0,4-2 0 0 0,-2-5 0 0 0,1-2 0 0 0,1-1 0 0 0,1 1 0 0 0,1 1 0 0 0,0 1 0 0 0,1 0 0 0 0,0 1 0 0 0,0 0 0 0 0,1 1 0 0 0,-1-1 0 0 0,0 1 0 0 0,0-1 0 0 0,0 1 0 0 0,0 0 0 0 0,0-1 0 0 0,-3 3 0 0 0,-3 4 0 0 0,-3 3 0 0 0,-6 2 0 0 0,-3 3 0 0 0,0 1 0 0 0,-1 0 0 0 0,-2 1 0 0 0,-3-3 0 0 0,1-1 0 0 0,0 0 0 0 0,3 0 0 0 0,1 2 0 0 0,2 0 0 0 0,1 0 0 0 0,3-5 0 0 0,3-6 0 0 0,5-4 0 0 0,2-2 0 0 0,2-1 0 0 0,3 3 0 0 0,2 2 0 0 0,0 0 0 0 0,0 0 0 0 0,-2 0 0 0 0,0 0 0 0 0,-1-1 0 0 0,-1 0 0 0 0,-2-3 0 0 0,-5 1 0 0 0,-2 4 0 0 0,-4 2 0 0 0,-4-1 0 0 0,-2 3 0 0 0,0 2 0 0 0,0 2 0 0 0,1 3 0 0 0,0 1 0 0 0,2 1 0 0 0,0 0 0 0 0,0 1 0 0 0,1-1 0 0 0,-1 1 0 0 0,1-4 0 0 0,-1 0 0 0 0,1 0 0 0 0,-1 0 0 0 0,1 1 0 0 0,-1 1 0 0 0,1 0 0 0 0,-1 1 0 0 0,1 0 0 0 0,-1 0 0 0 0,1 0 0 0 0,-1 0 0 0 0,0 0 0 0 0,1 0 0 0 0,-1 1 0 0 0,-2 1 0 0 0,-4 4 0 0 0,3 4 0 0 0,0 2 0 0 0,3 2 0 0 0,0 2 0 0 0,3 0 0 0 0,1 0 0 0 0,3 0 0 0 0,0 0 0 0 0,-1-3 0 0 0,1 0 0 0 0,0-1 0 0 0,1 1 0 0 0,-1 1 0 0 0,1 0 0 0 0,3 4 0 0 0,-2-2 0 0 0,2-1 0 0 0,-2 0 0 0 0,-2 0 0 0 0,0 0 0 0 0,2 3 0 0 0,-3 1 0 0 0,-3-3 0 0 0,-1-2 0 0 0,1 0 0 0 0,0 1 0 0 0,0-1 0 0 0,0 0 0 0 0,-1 1 0 0 0,1 1 0 0 0,-1-4 0 0 0,-1 0 0 0 0,1 1 0 0 0,-2 2 0 0 0,0 2 0 0 0,-4 1 0 0 0,0 0 0 0 0,-3-1 0 0 0,1 0 0 0 0,-2-1 0 0 0,1 0 0 0 0,1 0 0 0 0,0 0 0 0 0,3-1 0 0 0,-3 0 0 0 0,-1-2 0 0 0,-1-1 0 0 0,1 0 0 0 0,-4 4 0 0 0,-3 1 0 0 0,-4 1 0 0 0,1-3 0 0 0,2-2 0 0 0,2-2 0 0 0,1-3 0 0 0,3-1 0 0 0,-2 4 0 0 0,-5 5 0 0 0,-2 3 0 0 0,2-2 0 0 0,4-3 0 0 0,1-3 0 0 0,3-2 0 0 0,3-3 0 0 0,2-2 0 0 0,-1-3 0 0 0,1 0 0 0 0,0-1 0 0 0,1-1 0 0 0,1 1 0 0 0,1-1 0 0 0,0 1 0 0 0,0-1 0 0 0,1-1 0 0 0,0-2 0 0 0,-1 1 0 0 0,1 0 0 0 0,-1 1 0 0 0,1 1 0 0 0,-1 0 0 0 0,1 1 0 0 0,-1 0 0 0 0,1 0 0 0 0,-1 0 0 0 0,0 1 0 0 0,1-1 0 0 0,-1 0 0 0 0,1 0 0 0 0,-3 0 0 0 0,-4-3 0 0 0,-1 0 0 0 0,2-1 0 0 0,1 2 0 0 0,1 0 0 0 0,1 0 0 0 0,2 2 0 0 0,0 0 0 0 0,1 0 0 0 0,-1 0 0 0 0,1 0 0 0 0,0 0 0 0 0,0 0 0 0 0,-1 0 0 0 0,1 0 0 0 0,-1 0 0 0 0,1 0 0 0 0,-1 0 0 0 0,0 0 0 0 0,1 0 0 0 0,-1 0 0 0 0,1 0 0 0 0,-1 0 0 0 0,1 0 0 0 0,-1 0 0 0 0,0 0 0 0 0,1 0 0 0 0,-1 0 0 0 0,1 0 0 0 0,-1 0 0 0 0,1-2 0 0 0,-1-2 0 0 0,0 1 0 0 0,1 0 0 0 0,-1 1 0 0 0,3-2 0 0 0,1 0 0 0 0,0 0 0 0 0,2-1 0 0 0,2-3 0 0 0,4-5 0 0 0,1-3 0 0 0,2-2 0 0 0,3 0 0 0 0,5-2 0 0 0,0-4 0 0 0,2 1 0 0 0,3 0 0 0 0,1 3 0 0 0,1 1 0 0 0,1 4 0 0 0,1 0 0 0 0,0 2 0 0 0,-3 0 0 0 0,-3 0 0 0 0,-4 0 0 0 0,-3-1 0 0 0,2 2 0 0 0,1 4 0 0 0,1-1 0 0 0,1 2 0 0 0,-1 0 0 0 0,2-5 0 0 0,1 0 0 0 0,2 2 0 0 0,1 2 0 0 0,2 4 0 0 0,3 1 0 0 0,1 2 0 0 0,0-2 0 0 0,0 0 0 0 0,-1 0 0 0 0,-1 1 0 0 0,-1 0 0 0 0,0 1 0 0 0,0 1 0 0 0,-1 0 0 0 0,1-3 0 0 0,-4-3 0 0 0,-2-3 0 0 0,-4-6 0 0 0,-3-3 0 0 0,-2 0 0 0 0,-1-1 0 0 0,0 1 0 0 0,-1 1 0 0 0,3 2 0 0 0,1 3 0 0 0,3 2 0 0 0,2-2 0 0 0,4 1 0 0 0,1 2 0 0 0,2 3 0 0 0,0 2 0 0 0,2 2 0 0 0,-1 2 0 0 0,0 0 0 0 0,0 0 0 0 0,0 1 0 0 0,-1-1 0 0 0,1 1 0 0 0,0-1 0 0 0,-1 0 0 0 0,1 0 0 0 0,-3-2 0 0 0,-1-2 0 0 0,0 1 0 0 0,1 0 0 0 0,0-4 0 0 0,2-7 0 0 0,0 0 0 0 0,-3-1 0 0 0,-2-1 0 0 0,-1-2 0 0 0,-2-1 0 0 0,0-3 0 0 0,0 0 0 0 0,0 4 0 0 0,0 2 0 0 0,-2 1 0 0 0,-1 0 0 0 0,-2 1 0 0 0,-1 0 0 0 0,-1-1 0 0 0,3 2 0 0 0,8 4 0 0 0,3 1 0 0 0,-2-4 0 0 0,1-5 0 0 0,5-5 0 0 0,5-2 0 0 0,5-1 0 0 0,1 0 0 0 0,3 0 0 0 0,0 3 0 0 0,-3 6 0 0 0,-3 6 0 0 0,-3 4 0 0 0,-4 4 0 0 0,-1 1 0 0 0,-2 2 0 0 0,-1 0 0 0 0,0 0 0 0 0,2 0 0 0 0,2-1 0 0 0,-1 1 0 0 0,0-1 0 0 0,-1 0 0 0 0,-3 3 0 0 0,-4 3 0 0 0,-1 1 0 0 0,-2 2 0 0 0,1-1 0 0 0,-2 1 0 0 0,1-1 0 0 0,0 1 0 0 0,-2 1 0 0 0,1-1 0 0 0,3-2 0 0 0,1-2 0 0 0,3-2 0 0 0,1-1 0 0 0,1-2 0 0 0,1 0 0 0 0,-1 0 0 0 0,1-3 0 0 0,0-4 0 0 0,0 0 0 0 0,0 1 0 0 0,0 1 0 0 0,-1 2 0 0 0,1 1 0 0 0,0 1 0 0 0,-1 1 0 0 0,1 0 0 0 0,-1 0 0 0 0,-2-2 0 0 0,-1-1 0 0 0,0 0 0 0 0,-1-3 0 0 0,-1 1 0 0 0,-2-2 0 0 0,1 0 0 0 0,1 1 0 0 0,1 0 0 0 0,3-5 0 0 0,0-4 0 0 0,1 2 0 0 0,0 2 0 0 0,1-2 0 0 0,0 2 0 0 0,0 1 0 0 0,0 4 0 0 0,0 2 0 0 0,-1 2 0 0 0,1 2 0 0 0,-1 0 0 0 0,1 0 0 0 0,0-4 0 0 0,-1-3 0 0 0,1-5 0 0 0,-3-5 0 0 0,-4-3 0 0 0,0 2 0 0 0,-3 1 0 0 0,-1 2 0 0 0,-2 0 0 0 0,-1 0 0 0 0,-2 0 0 0 0,0 0 0 0 0,0-1 0 0 0,-1 1 0 0 0,1-1 0 0 0,0 1 0 0 0,0-1 0 0 0,-1 1 0 0 0,1-1 0 0 0,0 1 0 0 0,0-1 0 0 0,0 0 0 0 0,-2 1 0 0 0,-2-1 0 0 0,1 1 0 0 0,-2-3 0 0 0,-1-1 0 0 0,2 0 0 0 0,-2 3 0 0 0,-3 5 0 0 0,1 1 0 0 0,-1 2 0 0 0,-2 3 0 0 0,-2 2 0 0 0,0 2 0 0 0,-2 1 0 0 0,-1 0 0 0 0,1 0 0 0 0,-1 1 0 0 0,0-1 0 0 0,0 0 0 0 0,0 1 0 0 0,1-1 0 0 0,-1-5 0 0 0,0-2 0 0 0,1 0 0 0 0,-1 1 0 0 0,1 3 0 0 0,-1 0 0 0 0,1 2 0 0 0,-1 0 0 0 0,3 4 0 0 0,1 1 0 0 0,3 2 0 0 0,-1 0 0 0 0,0 0 0 0 0,1-5 0 0 0,-3-4 0 0 0,0-5 0 0 0,0-4 0 0 0,-1-2 0 0 0,2-1 0 0 0,0 1 0 0 0,-3-1 0 0 0,-5-5 0 0 0,-2-3 0 0 0,4-1 0 0 0,0 4 0 0 0,-1 3 0 0 0,3 1 0 0 0,0 4 0 0 0,4 1 0 0 0,0 2 0 0 0,0 3 0 0 0,-1 3 0 0 0,-4-2 0 0 0,-2 1 0 0 0,0 1 0 0 0,-2 3 0 0 0,-1 5 0 0 0,3 4 0 0 0,2 3 0 0 0,4 2 0 0 0,4 2 0 0 0,-2-3 0 0 0,-2 0 0 0 0,1 0 0 0 0,3 1 0 0 0,2 0 0 0 0,-3 0 0 0 0,0 1 0 0 0,-1 1 0 0 0,-1-1 0 0 0,-2 4 0 0 0,-1 0 0 0 0,-1 0 0 0 0,2-1 0 0 0,4 0 0 0 0,0-1 0 0 0,1-1 0 0 0,3 0 0 0 0,-3-1 0 0 0,-1 1 0 0 0,-1-4 0 0 0,-4 0 0 0 0,-2 0 0 0 0,1 1 0 0 0,-2-2 0 0 0,-6-3 0 0 0,-2-2 0 0 0,-1-1 0 0 0,-3 3 0 0 0,-1 2 0 0 0,2 2 0 0 0,3-1 0 0 0,3-3 0 0 0,6 1 0 0 0,2-2 0 0 0,-1 1 0 0 0,-2 2 0 0 0,-2-2 0 0 0,-3 2 0 0 0,-4 1 0 0 0,0 1 0 0 0,0 2 0 0 0,1 0 0 0 0,-1 2 0 0 0,5-1 0 0 0,3-1 0 0 0,2-5 0 0 0,3 0 0 0 0,-1-2 0 0 0,-3 1 0 0 0,-5 1 0 0 0,0 2 0 0 0,0-1 0 0 0,-1 1 0 0 0,0-2 0 0 0,0-3 0 0 0,-3 2 0 0 0,-1-2 0 0 0,1-2 0 0 0,2-1 0 0 0,2-1 0 0 0,3-2 0 0 0,2 1 0 0 0,1-2 0 0 0,0 1 0 0 0,1 0 0 0 0,0 2 0 0 0,-3 4 0 0 0,-3 4 0 0 0,2 2 0 0 0,-2 2 0 0 0,3 4 0 0 0,3 1 0 0 0,-3-2 0 0 0,0-1 0 0 0,0-2 0 0 0,3 1 0 0 0,2 0 0 0 0,3-1 0 0 0,0-1 0 0 0,0-4 0 0 0,-2-1 0 0 0,-4 2 0 0 0,-4 1 0 0 0,1 1 0 0 0,1-1 0 0 0,1 0 0 0 0,1-1 0 0 0,-2-1 0 0 0,-4-1 0 0 0,0-2 0 0 0,1 0 0 0 0,1 0 0 0 0,1-2 0 0 0,2-1 0 0 0,-2 1 0 0 0,-1 1 0 0 0,2-2 0 0 0,0 0 0 0 0,-2 1 0 0 0,-3 3 0 0 0,-2 6 0 0 0,-6 3 0 0 0,0-2 0 0 0,-2-2 0 0 0,2-4 0 0 0,-3 0 0 0 0,3-2 0 0 0,4-2 0 0 0,3-1 0 0 0,4-1 0 0 0,-1 1 0 0 0,2 0 0 0 0,0 0 0 0 0,1 0 0 0 0,2-2 0 0 0,0 0 0 0 0,2 2 0 0 0,3 1 0 0 0,1 2 0 0 0,1 0 0 0 0,2 2 0 0 0,-1-1 0 0 0,-2-1 0 0 0,-4 1 0 0 0,-2-1 0 0 0,1 1 0 0 0,0 0 0 0 0,1-2 0 0 0,3 1 0 0 0,-1 0 0 0 0,-2 1 0 0 0,1 2 0 0 0,-1 3 0 0 0,3 1 0 0 0,-2-1 0 0 0,-4 2 0 0 0,0 2 0 0 0,1 1 0 0 0,3-1 0 0 0,4 1 0 0 0,-2-1 0 0 0,1 1 0 0 0,2-1 0 0 0,0-3 0 0 0,1-1 0 0 0,-1-3 0 0 0,-1-2 0 0 0,0 0 0 0 0,-3 1 0 0 0,0 2 0 0 0,2 0 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49:43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28138 6067 16383 0 0,'0'-4'0'0'0,"4"-2"0"0"0,4 1 0 0 0,6-7 0 0 0,2-2 0 0 0,4-6 0 0 0,1 0 0 0 0,1 3 0 0 0,0 5 0 0 0,1 5 0 0 0,-1 3 0 0 0,0-6 0 0 0,0-1 0 0 0,-1 1 0 0 0,1 3 0 0 0,-1 2 0 0 0,0 2 0 0 0,1 1 0 0 0,-4 6 0 0 0,-6 5 0 0 0,-3 6 0 0 0,-5 5 0 0 0,-2 2 0 0 0,-1 6 0 0 0,-2 2 0 0 0,-4 0 0 0 0,0-1 0 0 0,-1-2 0 0 0,2 0 0 0 0,-3-6 0 0 0,1-2 0 0 0,-4-5 0 0 0,1 1 0 0 0,-1-4 0 0 0,-4 1 0 0 0,-6 3 0 0 0,-7-2 0 0 0,-3 1 0 0 0,1 3 0 0 0,4 2 0 0 0,8 2 0 0 0,2-3 0 0 0,3 0 0 0 0,2-3 0 0 0,-3-5 0 0 0,-2-3 0 0 0,1 1 0 0 0,0-1 0 0 0,2 2 0 0 0,-1 0 0 0 0,3 2 0 0 0,2 4 0 0 0,-1-1 0 0 0,1 1 0 0 0,-2-2 0 0 0,-2-3 0 0 0,0 1 0 0 0,3 2 0 0 0,6-5 0 0 0,7-3 0 0 0,7-4 0 0 0,5-5 0 0 0,3-6 0 0 0,3-1 0 0 0,0-4 0 0 0,1 2 0 0 0,0 2 0 0 0,-1 4 0 0 0,1 3 0 0 0,-2 1 0 0 0,1 2 0 0 0,0 2 0 0 0,-1-1 0 0 0,0 1 0 0 0,1-1 0 0 0,-1 1 0 0 0,0-1 0 0 0,1 0 0 0 0,-1 0 0 0 0,1 0 0 0 0,-5 0 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5:33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27570 6281 16383 0 0,'3'0'0'0'0,"5"0"0"0"0,4 0 0 0 0,3 4 0 0 0,3 1 0 0 0,2 0 0 0 0,-4 3 0 0 0,-3 4 0 0 0,-5 4 0 0 0,0-1 0 0 0,-1 1 0 0 0,1-2 0 0 0,0 1 0 0 0,1-4 0 0 0,3-1 0 0 0,3-4 0 0 0,1-3 0 0 0,-1 2 0 0 0,0 1 0 0 0,-3 2 0 0 0,0 1 0 0 0,-2-6 0 0 0,-2-7 0 0 0,-4-6 0 0 0,-1-7 0 0 0,-2-3 0 0 0,-1-3 0 0 0,0 0 0 0 0,0-2 0 0 0,-1 1 0 0 0,0 0 0 0 0,1-1 0 0 0,-3-2 0 0 0,-2-2 0 0 0,0 1 0 0 0,3 1 0 0 0,-1 1 0 0 0,1 1 0 0 0,2 2 0 0 0,0-1 0 0 0,0 1 0 0 0,0 0 0 0 0,0 1 0 0 0,0-2 0 0 0,0 1 0 0 0,0 1 0 0 0,0-2 0 0 0,0 2 0 0 0,0-1 0 0 0,0-1 0 0 0,0 2 0 0 0,0-2 0 0 0,0 2 0 0 0,0-2 0 0 0,4 5 0 0 0,4 5 0 0 0,3 5 0 0 0,5 4 0 0 0,2 3 0 0 0,4 2 0 0 0,3 0 0 0 0,0 1 0 0 0,-2 0 0 0 0,0 0 0 0 0,-2 0 0 0 0,3 0 0 0 0,1-1 0 0 0,-1 0 0 0 0,-1 0 0 0 0,-1 0 0 0 0,2 0 0 0 0,0 0 0 0 0,0 0 0 0 0,-1 0 0 0 0,-1 0 0 0 0,-1-9 0 0 0,-1-1 0 0 0,0 0 0 0 0,0 2 0 0 0,-1 3 0 0 0,0 1 0 0 0,1 2 0 0 0,-1 1 0 0 0,-3 5 0 0 0,-4 5 0 0 0,-5 7 0 0 0,-2 2 0 0 0,-3 3 0 0 0,-2 2 0 0 0,-1 1 0 0 0,0 0 0 0 0,1 0 0 0 0,-1 0 0 0 0,-3 0 0 0 0,-1-1 0 0 0,1 1 0 0 0,1-2 0 0 0,0 2 0 0 0,1-2 0 0 0,2 2 0 0 0,0-1 0 0 0,0 0 0 0 0,0 0 0 0 0,0-4 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5:33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28134 6062 16383 0 0,'0'-5'0'0'0,"3"0"0"0"0,5 0 0 0 0,4-6 0 0 0,3-3 0 0 0,3-5 0 0 0,1 0 0 0 0,2 2 0 0 0,-1 6 0 0 0,0 3 0 0 0,1 4 0 0 0,-1-5 0 0 0,0-2 0 0 0,-1 2 0 0 0,1 1 0 0 0,0 3 0 0 0,-1 3 0 0 0,1 0 0 0 0,-4 5 0 0 0,-4 7 0 0 0,-5 5 0 0 0,-3 3 0 0 0,-1 3 0 0 0,-3 7 0 0 0,-1 0 0 0 0,-3 2 0 0 0,-1-2 0 0 0,0-1 0 0 0,1-2 0 0 0,-2-5 0 0 0,0-1 0 0 0,-3-5 0 0 0,1 0 0 0 0,-2-3 0 0 0,-2 1 0 0 0,-7 2 0 0 0,-6-1 0 0 0,-2 0 0 0 0,0 4 0 0 0,5 1 0 0 0,6 2 0 0 0,2-2 0 0 0,4-1 0 0 0,0-3 0 0 0,-1-3 0 0 0,-3-4 0 0 0,1 0 0 0 0,1-1 0 0 0,0 4 0 0 0,1-1 0 0 0,1 2 0 0 0,3 3 0 0 0,-2-1 0 0 0,2 2 0 0 0,-2-3 0 0 0,-2-2 0 0 0,0 0 0 0 0,3 3 0 0 0,5-5 0 0 0,7-3 0 0 0,6-4 0 0 0,4-5 0 0 0,4-6 0 0 0,2-1 0 0 0,0-2 0 0 0,2-1 0 0 0,-2 4 0 0 0,1 3 0 0 0,-1 2 0 0 0,0 4 0 0 0,0 0 0 0 0,0 1 0 0 0,-1 0 0 0 0,1 1 0 0 0,-1 0 0 0 0,0-1 0 0 0,1 0 0 0 0,0 0 0 0 0,-1 0 0 0 0,1 0 0 0 0,-4 0 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5:38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27570 6364 16383 0 0,'3'0'0'0'0,"7"0"0"0"0,4 0 0 0 0,5 4 0 0 0,2 2 0 0 0,2 0 0 0 0,-4 3 0 0 0,-4 4 0 0 0,-5 5 0 0 0,0-1 0 0 0,-2 1 0 0 0,1-2 0 0 0,1 1 0 0 0,1-4 0 0 0,2-3 0 0 0,5-3 0 0 0,1-3 0 0 0,-1 1 0 0 0,0 2 0 0 0,-4 2 0 0 0,1 1 0 0 0,-4-6 0 0 0,-1-9 0 0 0,-5-6 0 0 0,-2-8 0 0 0,-1-4 0 0 0,-2-3 0 0 0,-1 0 0 0 0,1-2 0 0 0,-1 1 0 0 0,0 0 0 0 0,1-1 0 0 0,-4-3 0 0 0,-2-1 0 0 0,1 0 0 0 0,2 1 0 0 0,-1 3 0 0 0,3-1 0 0 0,0 3 0 0 0,1-1 0 0 0,0 1 0 0 0,0 0 0 0 0,0 1 0 0 0,0-2 0 0 0,1 2 0 0 0,-1-1 0 0 0,0 0 0 0 0,0 0 0 0 0,0 1 0 0 0,0-2 0 0 0,0 2 0 0 0,0-2 0 0 0,0 2 0 0 0,0-2 0 0 0,4 5 0 0 0,5 7 0 0 0,5 5 0 0 0,4 4 0 0 0,3 4 0 0 0,7 1 0 0 0,0 2 0 0 0,2 0 0 0 0,-2 0 0 0 0,-1 0 0 0 0,-2 0 0 0 0,4 0 0 0 0,0-1 0 0 0,-1 0 0 0 0,-1 0 0 0 0,0 0 0 0 0,1 0 0 0 0,1 0 0 0 0,0 0 0 0 0,-2 0 0 0 0,-1 0 0 0 0,-1-10 0 0 0,-2-1 0 0 0,1 0 0 0 0,0 1 0 0 0,-2 5 0 0 0,1 0 0 0 0,0 3 0 0 0,0 1 0 0 0,-4 6 0 0 0,-4 5 0 0 0,-7 7 0 0 0,-3 4 0 0 0,-2 3 0 0 0,-3 2 0 0 0,-1 1 0 0 0,0 0 0 0 0,0 0 0 0 0,0 0 0 0 0,-3 0 0 0 0,-2-1 0 0 0,1 1 0 0 0,1-2 0 0 0,0 2 0 0 0,3-2 0 0 0,0 2 0 0 0,1-2 0 0 0,0 2 0 0 0,0-2 0 0 0,0-3 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5:38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28143 6083 16383 0 0,'0'-5'0'0'0,"4"-1"0"0"0,6 0 0 0 0,4-7 0 0 0,4-2 0 0 0,3-7 0 0 0,2 1 0 0 0,1 2 0 0 0,0 6 0 0 0,0 5 0 0 0,1 3 0 0 0,-2-5 0 0 0,1-3 0 0 0,-1 3 0 0 0,1 1 0 0 0,-1 4 0 0 0,0 2 0 0 0,0 1 0 0 0,-4 6 0 0 0,-4 7 0 0 0,-7 5 0 0 0,-3 5 0 0 0,-2 3 0 0 0,-3 7 0 0 0,-1 1 0 0 0,-3 1 0 0 0,-3-1 0 0 0,1-1 0 0 0,2-3 0 0 0,-4-5 0 0 0,1-2 0 0 0,-3-5 0 0 0,0 0 0 0 0,-2-4 0 0 0,-2 1 0 0 0,-8 3 0 0 0,-8-1 0 0 0,-2 0 0 0 0,0 4 0 0 0,6 1 0 0 0,7 2 0 0 0,2-1 0 0 0,6-2 0 0 0,-1-3 0 0 0,-2-4 0 0 0,-3-4 0 0 0,3 0 0 0 0,-1-1 0 0 0,1 4 0 0 0,1-1 0 0 0,1 2 0 0 0,3 4 0 0 0,-1-1 0 0 0,2 2 0 0 0,-2-3 0 0 0,-4-3 0 0 0,2 0 0 0 0,1 4 0 0 0,8-6 0 0 0,7-4 0 0 0,8-3 0 0 0,6-7 0 0 0,3-6 0 0 0,2-2 0 0 0,1-2 0 0 0,2 0 0 0 0,-2 4 0 0 0,1 3 0 0 0,-2 2 0 0 0,1 5 0 0 0,0 0 0 0 0,-1 1 0 0 0,0 0 0 0 0,1 1 0 0 0,-1 0 0 0 0,-1-1 0 0 0,2 0 0 0 0,-1 0 0 0 0,1 0 0 0 0,-2 0 0 0 0,-2 0 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5:48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27570 6260 16383 0 0,'3'0'0'0'0,"5"0"0"0"0,5 0 0 0 0,3 4 0 0 0,2 1 0 0 0,2 0 0 0 0,-3 3 0 0 0,-4 3 0 0 0,-4 5 0 0 0,-1-2 0 0 0,-1 2 0 0 0,1-2 0 0 0,0-1 0 0 0,2-1 0 0 0,2-3 0 0 0,3-4 0 0 0,2-1 0 0 0,-2 1 0 0 0,1 0 0 0 0,-4 3 0 0 0,1 1 0 0 0,-3-6 0 0 0,-2-7 0 0 0,-3-6 0 0 0,-2-6 0 0 0,-2-4 0 0 0,-1-2 0 0 0,-1 0 0 0 0,1-2 0 0 0,0 0 0 0 0,-1 1 0 0 0,1-1 0 0 0,-4-2 0 0 0,-1-2 0 0 0,1 1 0 0 0,1 0 0 0 0,0 3 0 0 0,1 0 0 0 0,1 1 0 0 0,1 0 0 0 0,0 0 0 0 0,0 1 0 0 0,0 0 0 0 0,0 0 0 0 0,1 0 0 0 0,-1 0 0 0 0,0-1 0 0 0,0 1 0 0 0,0 0 0 0 0,0 0 0 0 0,0 0 0 0 0,0-1 0 0 0,0 1 0 0 0,0-1 0 0 0,4 4 0 0 0,4 6 0 0 0,4 5 0 0 0,4 3 0 0 0,2 3 0 0 0,6 1 0 0 0,1 2 0 0 0,0 0 0 0 0,0 0 0 0 0,-2-1 0 0 0,-1 1 0 0 0,3 0 0 0 0,1-1 0 0 0,-2 0 0 0 0,0 0 0 0 0,-2 0 0 0 0,3 0 0 0 0,0 0 0 0 0,0 0 0 0 0,-1 0 0 0 0,-1 0 0 0 0,-2-8 0 0 0,-1-2 0 0 0,1 0 0 0 0,0 2 0 0 0,-2 3 0 0 0,1 1 0 0 0,0 3 0 0 0,0 0 0 0 0,-3 5 0 0 0,-5 5 0 0 0,-4 6 0 0 0,-4 2 0 0 0,-2 4 0 0 0,-2 2 0 0 0,0-1 0 0 0,-1 2 0 0 0,0-1 0 0 0,0 0 0 0 0,-2 0 0 0 0,-2 0 0 0 0,0-1 0 0 0,1 0 0 0 0,1 1 0 0 0,2-1 0 0 0,0 1 0 0 0,1-1 0 0 0,0 0 0 0 0,0 0 0 0 0,0-3 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5:48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28135 6056 16383 0 0,'0'-4'0'0'0,"4"-1"0"0"0,4 1 0 0 0,4-8 0 0 0,4-1 0 0 0,2-5 0 0 0,2-1 0 0 0,1 3 0 0 0,0 5 0 0 0,0 4 0 0 0,0 3 0 0 0,0-5 0 0 0,0-2 0 0 0,-2 2 0 0 0,2 2 0 0 0,0 2 0 0 0,-2 3 0 0 0,1 0 0 0 0,-3 5 0 0 0,-4 7 0 0 0,-6 4 0 0 0,-3 4 0 0 0,-1 2 0 0 0,-3 7 0 0 0,-1 0 0 0 0,-3 2 0 0 0,-2-2 0 0 0,1-1 0 0 0,1-1 0 0 0,-2-6 0 0 0,0-1 0 0 0,-3-4 0 0 0,0 0 0 0 0,-1-4 0 0 0,-2 2 0 0 0,-8 2 0 0 0,-5-2 0 0 0,-3 1 0 0 0,0 3 0 0 0,5 1 0 0 0,6 2 0 0 0,3-1 0 0 0,4-1 0 0 0,0-4 0 0 0,-2-2 0 0 0,-3-5 0 0 0,3 1 0 0 0,-1-1 0 0 0,1 3 0 0 0,0 0 0 0 0,2 2 0 0 0,2 3 0 0 0,0-2 0 0 0,0 3 0 0 0,0-3 0 0 0,-4-3 0 0 0,1 1 0 0 0,2 2 0 0 0,6-4 0 0 0,7-3 0 0 0,6-4 0 0 0,5-5 0 0 0,4-6 0 0 0,1 0 0 0 0,1-3 0 0 0,1 0 0 0 0,-1 3 0 0 0,1 4 0 0 0,-2 1 0 0 0,1 3 0 0 0,-1 1 0 0 0,1 1 0 0 0,-1 0 0 0 0,0 1 0 0 0,0 0 0 0 0,0-1 0 0 0,0 1 0 0 0,0-1 0 0 0,1 0 0 0 0,-1 0 0 0 0,-3 0 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12T06:00:48.2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13891 13705 95 0 0,'0'0'0'0'0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12T06:00:48.2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13891 13619 95 0 0,'5'-2'0'0'0,"3"-5"0"0"0,1 0 1056 0 0,4 1-640 0 0,1 1 416 0 0,1 1-704 0 0,1 2 320 0 0,1 1 96 0 0,0 1-192 0 0,0 0-96 0 0,0 1 192 0 0,-1-1 800 0 0,1 0-1120 0 0,0 0 128 0 0,-1 1 96 0 0,0-1 288 0 0,1 0-192 0 0,-1 0-192 0 0,1 2 128 0 0,-1 2 192 0 0,0 0-160 0 0,1-1-64 0 0,-1-1-128 0 0,1-1 224 0 0,-1-1-96 0 0,-2-2-128 0 0,-2-2-128 0 0,1 1 96 0 0,1 0 160 0 0,0 0-96 0 0,1 2 32 0 0,1 0-128 0 0,0 1 128 0 0,1 0 96 0 0,-1 0-320 0 0,1 0 96 0 0,-1 0-64 0 0,1 0 32 0 0,-1 1 0 0 0,1-1-32 0 0,-1 0-32 0 0,-2 2-32 0 0,-2 2 32 0 0,1 0-32 0 0,1-1 32 0 0,0-1-32 0 0,1-1 32 0 0,1-1 0 0 0,0 1-32 0 0,1-1 64 0 0,-1 0 0 0 0,1-1-64 0 0,-1 1 128 0 0,1 0 0 0 0,-1 0-128 0 0,1 0 192 0 0,-1 0-96 0 0,1 0-32 0 0,-1 0 0 0 0,0 0-64 0 0,4 0 32 0 0,0 0 32 0 0,0 0-64 0 0,-4-3 64 0 0,-1 0-64 0 0,-1-1 0 0 0,0 1 96 0 0,1 1-64 0 0,0 4-32 0 0,1 1 64 0 0,0 0 32 0 0,0 0-64 0 0,0-1 0 0 0,1-1-32 0 0,-1 0 32 0 0,1 2-32 0 0,-1 1 64 0 0,1 0-96 0 0,-1-2 64 0 0,1 0-32 0 0,-1-1 0 0 0,0 0 0 0 0,1-1 0 0 0,-1 0 0 0 0,1 0 0 0 0,-1 0-32 0 0,0 0 32 0 0,1 0 32 0 0,-1 0 32 0 0,1-1-32 0 0,-1 1-32 0 0,1 0 0 0 0,-1 0 0 0 0,0 0 32 0 0,1 0 0 0 0,-1 0-32 0 0,1 0 0 0 0,-1 0 64 0 0,0 0-64 0 0,1 0 64 0 0,-1 0-32 0 0,1 0 0 0 0,-1 0 32 0 0,0 0 64 0 0,1 0-96 0 0,-1 0 96 0 0,1 0-96 0 0,-1 0 32 0 0,0 0-32 0 0,-2-2 0 0 0,-1-2 64 0 0,0 0-96 0 0,0 2 64 0 0,2 0-32 0 0,0 0 32 0 0,0 2 0 0 0,2-1 0 0 0,-1 1-64 0 0,1 0 0 0 0,-4 1-32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12T06:00:48.2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18626 13084 95 0 0,'0'5'160'0'0,"-3"5"-96"0"0,-1 7-32 0 0,-2 2 32 0 0,-1 2-32 0 0,-1-1 0 0 0,-3 0-32 0 0,-1 1 64 0 0,0 1 32 0 0,0-2 0 0 0,-1 0 0 0 0,-1-2 32 0 0,0 0-64 0 0,1-1 0 0 0,0-1 0 0 0,1 0 0 0 0,-2 1 128 0 0,-1-1 0 0 0,3 0 0 0 0,0 0 0 0 0,-1 3-96 0 0,-1 1 32 0 0,0 0-32 0 0,1 0 0 0 0,4 1 96 0 0,0 0 32 0 0,1 0-32 0 0,3-2 32 0 0,-1 0-128 0 0,-2-2 32 0 0,0 0 64 0 0,2 0 32 0 0,-2-1 256 0 0,2 0-128 0 0,3-2 1760 0 0,4-4-2112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18:42:05.13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17039 13653 16383 0 0,'0'0'0'0'0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12T06:00:48.2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18823 13126 3999 0 0,'3'-3'928'0'0,"1"-3"-896"0"0,-1 1-1728 0 0,0 5 1216 0 0,-4 6 320 0 0,-1 3-128 0 0,-1 4 192 0 0,-2 2 0 0 0,-1 2-64 0 0,-2 0 160 0 0,-2 1-32 0 0,0-1 32 0 0,3 0-32 0 0,-2-3 32 0 0,-1-1 0 0 0,-1 0-32 0 0,0 1 32 0 0,0 0 32 0 0,-2 1 0 0 0,0 4 0 0 0,1 1 0 0 0,0 2 0 0 0,-1 1 0 0 0,3-1 0 0 0,-1 2 0 0 0,-1 2 160 0 0,2-1 0 0 0,-1 1 0 0 0,2-1-32 0 0,0 1-64 0 0,1-1 0 0 0,-1-5 0 0 0,1-3 0 0 0,3-2 128 0 0,1 0 0 0 0,1-1 32 0 0,2-2-256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18:42:05.13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29131 10425 16383 0 0,'0'0'0'0'0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18:42:05.13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29131 10425 16383 0 0,'0'0'0'0'0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18:42:05.13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26961 10530 16383 0 0,'0'0'0'0'0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18:42:05.13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28496 10557 16383 0 0,'0'0'0'0'0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18:42:05.13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28496 10557 16383 0 0,'0'0'0'0'0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49:43.4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22543 13917 16383 0 0,'0'0'0'0'0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49:43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27569 6302 16383 0 0,'4'0'0'0'0,"5"0"0"0"0,4 0 0 0 0,3 4 0 0 0,4 1 0 0 0,1 0 0 0 0,-3 4 0 0 0,-4 3 0 0 0,-5 4 0 0 0,1 0 0 0 0,-3 1 0 0 0,2-3 0 0 0,-1 1 0 0 0,2-3 0 0 0,3-3 0 0 0,3-3 0 0 0,2-2 0 0 0,-2 1 0 0 0,1 1 0 0 0,-4 3 0 0 0,0 0 0 0 0,-2-6 0 0 0,-3-7 0 0 0,-2-7 0 0 0,-4-6 0 0 0,0-3 0 0 0,-2-4 0 0 0,-1-1 0 0 0,1 0 0 0 0,-1 0 0 0 0,1 0 0 0 0,-1 0 0 0 0,-2-3 0 0 0,-2-2 0 0 0,0 1 0 0 0,1 1 0 0 0,2 2 0 0 0,0 0 0 0 0,1 1 0 0 0,1 1 0 0 0,0 1 0 0 0,0-1 0 0 0,0 0 0 0 0,0 1 0 0 0,1-1 0 0 0,-1 0 0 0 0,0 1 0 0 0,0-1 0 0 0,0 0 0 0 0,0 0 0 0 0,0 1 0 0 0,0-1 0 0 0,0 0 0 0 0,0 0 0 0 0,3 4 0 0 0,6 6 0 0 0,4 5 0 0 0,4 4 0 0 0,2 3 0 0 0,6 1 0 0 0,2 2 0 0 0,0 0 0 0 0,-1 0 0 0 0,-1 0 0 0 0,-2-1 0 0 0,4 1 0 0 0,-1-1 0 0 0,1 0 0 0 0,-3 0 0 0 0,0 0 0 0 0,3 0 0 0 0,0 0 0 0 0,-1 0 0 0 0,-1 0 0 0 0,-1 0 0 0 0,-1-8 0 0 0,-1-3 0 0 0,-1 1 0 0 0,1 2 0 0 0,-1 2 0 0 0,0 2 0 0 0,0 2 0 0 0,0 1 0 0 0,-3 5 0 0 0,-5 6 0 0 0,-5 5 0 0 0,-3 4 0 0 0,-3 3 0 0 0,-2 2 0 0 0,-1 1 0 0 0,1 0 0 0 0,-1-1 0 0 0,0 1 0 0 0,-3-1 0 0 0,-2 1 0 0 0,2-1 0 0 0,0 0 0 0 0,1-1 0 0 0,2 1 0 0 0,0 0 0 0 0,0 0 0 0 0,1-1 0 0 0,1 1 0 0 0,-1-4 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customXml" Target="../ink/ink17.xml"/><Relationship Id="rId7" Type="http://schemas.openxmlformats.org/officeDocument/2006/relationships/customXml" Target="../ink/ink1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customXml" Target="../ink/ink18.xml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customXml" Target="../ink/ink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customXml" Target="../ink/ink7.xml"/><Relationship Id="rId5" Type="http://schemas.openxmlformats.org/officeDocument/2006/relationships/customXml" Target="../ink/ink2.xml"/><Relationship Id="rId10" Type="http://schemas.openxmlformats.org/officeDocument/2006/relationships/customXml" Target="../ink/ink6.xml"/><Relationship Id="rId4" Type="http://schemas.openxmlformats.org/officeDocument/2006/relationships/image" Target="../media/image2.png"/><Relationship Id="rId9" Type="http://schemas.openxmlformats.org/officeDocument/2006/relationships/customXml" Target="../ink/ink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13" Type="http://schemas.openxmlformats.org/officeDocument/2006/relationships/image" Target="../media/image14.png"/><Relationship Id="rId18" Type="http://schemas.openxmlformats.org/officeDocument/2006/relationships/customXml" Target="../ink/ink15.xml"/><Relationship Id="rId3" Type="http://schemas.openxmlformats.org/officeDocument/2006/relationships/image" Target="../media/image5.png"/><Relationship Id="rId21" Type="http://schemas.openxmlformats.org/officeDocument/2006/relationships/image" Target="../media/image18.png"/><Relationship Id="rId7" Type="http://schemas.openxmlformats.org/officeDocument/2006/relationships/image" Target="../media/image11.png"/><Relationship Id="rId12" Type="http://schemas.openxmlformats.org/officeDocument/2006/relationships/customXml" Target="../ink/ink12.xml"/><Relationship Id="rId17" Type="http://schemas.openxmlformats.org/officeDocument/2006/relationships/image" Target="../media/image16.png"/><Relationship Id="rId2" Type="http://schemas.openxmlformats.org/officeDocument/2006/relationships/image" Target="../media/image9.gif"/><Relationship Id="rId16" Type="http://schemas.openxmlformats.org/officeDocument/2006/relationships/customXml" Target="../ink/ink14.xml"/><Relationship Id="rId20" Type="http://schemas.openxmlformats.org/officeDocument/2006/relationships/customXml" Target="../ink/ink1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5.png"/><Relationship Id="rId10" Type="http://schemas.openxmlformats.org/officeDocument/2006/relationships/customXml" Target="../ink/ink11.xml"/><Relationship Id="rId19" Type="http://schemas.openxmlformats.org/officeDocument/2006/relationships/image" Target="../media/image17.png"/><Relationship Id="rId4" Type="http://schemas.openxmlformats.org/officeDocument/2006/relationships/customXml" Target="../ink/ink8.xml"/><Relationship Id="rId9" Type="http://schemas.openxmlformats.org/officeDocument/2006/relationships/image" Target="../media/image12.png"/><Relationship Id="rId14" Type="http://schemas.openxmlformats.org/officeDocument/2006/relationships/customXml" Target="../ink/ink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1E109-2695-44BB-F55B-D495F568D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62" y="48823"/>
            <a:ext cx="10515600" cy="1325563"/>
          </a:xfrm>
        </p:spPr>
        <p:txBody>
          <a:bodyPr/>
          <a:lstStyle/>
          <a:p>
            <a:r>
              <a:rPr lang="en-US">
                <a:cs typeface="Calibri Light"/>
              </a:rPr>
              <a:t>Le plus court chemin: A* algorithm</a:t>
            </a:r>
            <a:endParaRPr lang="en-US"/>
          </a:p>
        </p:txBody>
      </p:sp>
      <p:pic>
        <p:nvPicPr>
          <p:cNvPr id="6" name="Picture 5" descr="A picture containing arrow&#10;&#10;Description automatically generated">
            <a:extLst>
              <a:ext uri="{FF2B5EF4-FFF2-40B4-BE49-F238E27FC236}">
                <a16:creationId xmlns:a16="http://schemas.microsoft.com/office/drawing/2014/main" id="{FB5E4131-D70C-DA9F-872A-2DDBFB4ED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644" y="1352627"/>
            <a:ext cx="4147703" cy="41575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59E88B-358B-CAA5-B78D-8D862FD275E5}"/>
              </a:ext>
            </a:extLst>
          </p:cNvPr>
          <p:cNvSpPr txBox="1"/>
          <p:nvPr/>
        </p:nvSpPr>
        <p:spPr>
          <a:xfrm>
            <a:off x="4274787" y="4483295"/>
            <a:ext cx="710463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74151"/>
                </a:solidFill>
                <a:latin typeface="Söhne"/>
              </a:rPr>
              <a:t>A* </a:t>
            </a:r>
            <a:r>
              <a:rPr lang="en-US" err="1">
                <a:solidFill>
                  <a:srgbClr val="374151"/>
                </a:solidFill>
                <a:latin typeface="Söhne"/>
              </a:rPr>
              <a:t>est</a:t>
            </a:r>
            <a:r>
              <a:rPr lang="en-US">
                <a:solidFill>
                  <a:srgbClr val="374151"/>
                </a:solidFill>
                <a:latin typeface="Söhne"/>
              </a:rPr>
              <a:t> un </a:t>
            </a:r>
            <a:r>
              <a:rPr lang="en-US" err="1">
                <a:solidFill>
                  <a:srgbClr val="374151"/>
                </a:solidFill>
                <a:latin typeface="Söhne"/>
              </a:rPr>
              <a:t>algorithme</a:t>
            </a:r>
            <a:r>
              <a:rPr lang="en-US">
                <a:solidFill>
                  <a:srgbClr val="374151"/>
                </a:solidFill>
                <a:latin typeface="Söhne"/>
              </a:rPr>
              <a:t> de recherche de chemin le plus court dans un </a:t>
            </a:r>
            <a:r>
              <a:rPr lang="en-US" err="1">
                <a:solidFill>
                  <a:srgbClr val="374151"/>
                </a:solidFill>
                <a:latin typeface="Söhne"/>
              </a:rPr>
              <a:t>graphe</a:t>
            </a:r>
            <a:r>
              <a:rPr lang="en-US">
                <a:solidFill>
                  <a:srgbClr val="374151"/>
                </a:solidFill>
                <a:latin typeface="Söhne"/>
              </a:rPr>
              <a:t> </a:t>
            </a:r>
            <a:r>
              <a:rPr lang="en-US" err="1">
                <a:solidFill>
                  <a:srgbClr val="374151"/>
                </a:solidFill>
                <a:latin typeface="Söhne"/>
              </a:rPr>
              <a:t>pondéré</a:t>
            </a:r>
            <a:r>
              <a:rPr lang="en-US">
                <a:solidFill>
                  <a:srgbClr val="374151"/>
                </a:solidFill>
                <a:latin typeface="Söhne"/>
              </a:rPr>
              <a:t>, qui</a:t>
            </a:r>
            <a:r>
              <a:rPr lang="en-US" b="1">
                <a:solidFill>
                  <a:srgbClr val="374151"/>
                </a:solidFill>
                <a:latin typeface="Söhne"/>
              </a:rPr>
              <a:t> </a:t>
            </a:r>
            <a:r>
              <a:rPr lang="en-US" b="1" err="1">
                <a:solidFill>
                  <a:srgbClr val="374151"/>
                </a:solidFill>
                <a:latin typeface="Söhne"/>
              </a:rPr>
              <a:t>utilise</a:t>
            </a:r>
            <a:r>
              <a:rPr lang="en-US" b="1">
                <a:solidFill>
                  <a:srgbClr val="374151"/>
                </a:solidFill>
                <a:latin typeface="Söhne"/>
              </a:rPr>
              <a:t> </a:t>
            </a:r>
            <a:r>
              <a:rPr lang="en-US" b="1" err="1">
                <a:solidFill>
                  <a:srgbClr val="374151"/>
                </a:solidFill>
                <a:latin typeface="Söhne"/>
              </a:rPr>
              <a:t>une</a:t>
            </a:r>
            <a:r>
              <a:rPr lang="en-US" b="1">
                <a:solidFill>
                  <a:srgbClr val="374151"/>
                </a:solidFill>
                <a:latin typeface="Söhne"/>
              </a:rPr>
              <a:t> </a:t>
            </a:r>
            <a:r>
              <a:rPr lang="en-US" b="1" err="1">
                <a:solidFill>
                  <a:srgbClr val="374151"/>
                </a:solidFill>
                <a:latin typeface="Söhne"/>
              </a:rPr>
              <a:t>heuristique</a:t>
            </a:r>
            <a:r>
              <a:rPr lang="en-US" b="1">
                <a:solidFill>
                  <a:srgbClr val="374151"/>
                </a:solidFill>
                <a:latin typeface="Söhne"/>
              </a:rPr>
              <a:t> pour guider la recherche </a:t>
            </a:r>
            <a:r>
              <a:rPr lang="en-US" b="1" err="1">
                <a:solidFill>
                  <a:srgbClr val="374151"/>
                </a:solidFill>
                <a:latin typeface="Söhne"/>
              </a:rPr>
              <a:t>vers</a:t>
            </a:r>
            <a:r>
              <a:rPr lang="en-US" b="1">
                <a:solidFill>
                  <a:srgbClr val="374151"/>
                </a:solidFill>
                <a:latin typeface="Söhne"/>
              </a:rPr>
              <a:t> la destination </a:t>
            </a:r>
            <a:r>
              <a:rPr lang="en-US" b="1" err="1">
                <a:solidFill>
                  <a:srgbClr val="374151"/>
                </a:solidFill>
                <a:latin typeface="Söhne"/>
              </a:rPr>
              <a:t>en</a:t>
            </a:r>
            <a:r>
              <a:rPr lang="en-US" b="1">
                <a:solidFill>
                  <a:srgbClr val="374151"/>
                </a:solidFill>
                <a:latin typeface="Söhne"/>
              </a:rPr>
              <a:t> </a:t>
            </a:r>
            <a:r>
              <a:rPr lang="en-US" b="1" err="1">
                <a:solidFill>
                  <a:srgbClr val="374151"/>
                </a:solidFill>
                <a:latin typeface="Söhne"/>
              </a:rPr>
              <a:t>sélectionnant</a:t>
            </a:r>
            <a:r>
              <a:rPr lang="en-US" b="1">
                <a:solidFill>
                  <a:srgbClr val="374151"/>
                </a:solidFill>
                <a:latin typeface="Söhne"/>
              </a:rPr>
              <a:t> les </a:t>
            </a:r>
            <a:r>
              <a:rPr lang="en-US" b="1" err="1">
                <a:solidFill>
                  <a:srgbClr val="374151"/>
                </a:solidFill>
                <a:latin typeface="Söhne"/>
              </a:rPr>
              <a:t>nœuds</a:t>
            </a:r>
            <a:r>
              <a:rPr lang="en-US" b="1">
                <a:solidFill>
                  <a:srgbClr val="374151"/>
                </a:solidFill>
                <a:latin typeface="Söhne"/>
              </a:rPr>
              <a:t> avec les </a:t>
            </a:r>
            <a:r>
              <a:rPr lang="en-US" b="1" err="1">
                <a:solidFill>
                  <a:srgbClr val="374151"/>
                </a:solidFill>
                <a:latin typeface="Söhne"/>
              </a:rPr>
              <a:t>coûts</a:t>
            </a:r>
            <a:r>
              <a:rPr lang="en-US" b="1">
                <a:solidFill>
                  <a:srgbClr val="374151"/>
                </a:solidFill>
                <a:latin typeface="Söhne"/>
              </a:rPr>
              <a:t> les plus bas. Il combine </a:t>
            </a:r>
            <a:r>
              <a:rPr lang="en-US" b="1" err="1">
                <a:solidFill>
                  <a:srgbClr val="374151"/>
                </a:solidFill>
                <a:latin typeface="Söhne"/>
              </a:rPr>
              <a:t>ainsi</a:t>
            </a:r>
            <a:r>
              <a:rPr lang="en-US" b="1">
                <a:solidFill>
                  <a:srgbClr val="374151"/>
                </a:solidFill>
                <a:latin typeface="Söhne"/>
              </a:rPr>
              <a:t> la recherche </a:t>
            </a:r>
            <a:r>
              <a:rPr lang="en-US" b="1" err="1">
                <a:solidFill>
                  <a:srgbClr val="374151"/>
                </a:solidFill>
                <a:latin typeface="Söhne"/>
              </a:rPr>
              <a:t>en</a:t>
            </a:r>
            <a:r>
              <a:rPr lang="en-US" b="1">
                <a:solidFill>
                  <a:srgbClr val="374151"/>
                </a:solidFill>
                <a:latin typeface="Söhne"/>
              </a:rPr>
              <a:t> </a:t>
            </a:r>
            <a:r>
              <a:rPr lang="en-US" b="1" err="1">
                <a:solidFill>
                  <a:srgbClr val="374151"/>
                </a:solidFill>
                <a:latin typeface="Söhne"/>
              </a:rPr>
              <a:t>largeur</a:t>
            </a:r>
            <a:r>
              <a:rPr lang="en-US" b="1">
                <a:solidFill>
                  <a:srgbClr val="374151"/>
                </a:solidFill>
                <a:latin typeface="Söhne"/>
              </a:rPr>
              <a:t> avec </a:t>
            </a:r>
            <a:r>
              <a:rPr lang="en-US" b="1" err="1">
                <a:solidFill>
                  <a:srgbClr val="374151"/>
                </a:solidFill>
                <a:latin typeface="Söhne"/>
              </a:rPr>
              <a:t>une</a:t>
            </a:r>
            <a:r>
              <a:rPr lang="en-US" b="1">
                <a:solidFill>
                  <a:srgbClr val="374151"/>
                </a:solidFill>
                <a:latin typeface="Söhne"/>
              </a:rPr>
              <a:t> estimation du </a:t>
            </a:r>
            <a:r>
              <a:rPr lang="en-US" b="1" err="1">
                <a:solidFill>
                  <a:srgbClr val="374151"/>
                </a:solidFill>
                <a:latin typeface="Söhne"/>
              </a:rPr>
              <a:t>coût</a:t>
            </a:r>
            <a:r>
              <a:rPr lang="en-US" b="1">
                <a:solidFill>
                  <a:srgbClr val="374151"/>
                </a:solidFill>
                <a:latin typeface="Söhne"/>
              </a:rPr>
              <a:t> </a:t>
            </a:r>
            <a:r>
              <a:rPr lang="en-US" b="1" err="1">
                <a:solidFill>
                  <a:srgbClr val="374151"/>
                </a:solidFill>
                <a:latin typeface="Söhne"/>
              </a:rPr>
              <a:t>restant</a:t>
            </a:r>
            <a:r>
              <a:rPr lang="en-US" b="1">
                <a:solidFill>
                  <a:srgbClr val="374151"/>
                </a:solidFill>
                <a:latin typeface="Söhne"/>
              </a:rPr>
              <a:t> pour </a:t>
            </a:r>
            <a:r>
              <a:rPr lang="en-US" b="1" err="1">
                <a:solidFill>
                  <a:srgbClr val="374151"/>
                </a:solidFill>
                <a:latin typeface="Söhne"/>
              </a:rPr>
              <a:t>atteindre</a:t>
            </a:r>
            <a:r>
              <a:rPr lang="en-US" b="1">
                <a:solidFill>
                  <a:srgbClr val="374151"/>
                </a:solidFill>
                <a:latin typeface="Söhne"/>
              </a:rPr>
              <a:t> </a:t>
            </a:r>
            <a:r>
              <a:rPr lang="en-US" b="1" err="1">
                <a:solidFill>
                  <a:srgbClr val="374151"/>
                </a:solidFill>
                <a:latin typeface="Söhne"/>
              </a:rPr>
              <a:t>l'objectif</a:t>
            </a:r>
            <a:r>
              <a:rPr lang="en-US" b="1">
                <a:solidFill>
                  <a:srgbClr val="374151"/>
                </a:solidFill>
                <a:latin typeface="Söhne"/>
              </a:rPr>
              <a:t>.</a:t>
            </a:r>
            <a:r>
              <a:rPr lang="en-US">
                <a:solidFill>
                  <a:srgbClr val="374151"/>
                </a:solidFill>
                <a:latin typeface="Söhne"/>
              </a:rPr>
              <a:t> Cela </a:t>
            </a:r>
            <a:r>
              <a:rPr lang="en-US" err="1">
                <a:solidFill>
                  <a:srgbClr val="374151"/>
                </a:solidFill>
                <a:latin typeface="Söhne"/>
              </a:rPr>
              <a:t>permet</a:t>
            </a:r>
            <a:r>
              <a:rPr lang="en-US">
                <a:solidFill>
                  <a:srgbClr val="374151"/>
                </a:solidFill>
                <a:latin typeface="Söhne"/>
              </a:rPr>
              <a:t> à </a:t>
            </a:r>
            <a:r>
              <a:rPr lang="en-US" err="1">
                <a:solidFill>
                  <a:srgbClr val="374151"/>
                </a:solidFill>
                <a:latin typeface="Söhne"/>
              </a:rPr>
              <a:t>l'algorithme</a:t>
            </a:r>
            <a:r>
              <a:rPr lang="en-US">
                <a:solidFill>
                  <a:srgbClr val="374151"/>
                </a:solidFill>
                <a:latin typeface="Söhne"/>
              </a:rPr>
              <a:t> d'être plus </a:t>
            </a:r>
            <a:r>
              <a:rPr lang="en-US" err="1">
                <a:solidFill>
                  <a:srgbClr val="374151"/>
                </a:solidFill>
                <a:latin typeface="Söhne"/>
              </a:rPr>
              <a:t>efficace</a:t>
            </a:r>
            <a:r>
              <a:rPr lang="en-US">
                <a:solidFill>
                  <a:srgbClr val="374151"/>
                </a:solidFill>
                <a:latin typeface="Söhne"/>
              </a:rPr>
              <a:t> que Dijkstra pour les </a:t>
            </a:r>
            <a:r>
              <a:rPr lang="en-US" err="1">
                <a:solidFill>
                  <a:srgbClr val="374151"/>
                </a:solidFill>
                <a:latin typeface="Söhne"/>
              </a:rPr>
              <a:t>graphes</a:t>
            </a:r>
            <a:r>
              <a:rPr lang="en-US">
                <a:solidFill>
                  <a:srgbClr val="374151"/>
                </a:solidFill>
                <a:latin typeface="Söhne"/>
              </a:rPr>
              <a:t> de </a:t>
            </a:r>
            <a:r>
              <a:rPr lang="en-US" err="1">
                <a:solidFill>
                  <a:srgbClr val="374151"/>
                </a:solidFill>
                <a:latin typeface="Söhne"/>
              </a:rPr>
              <a:t>grande</a:t>
            </a:r>
            <a:r>
              <a:rPr lang="en-US">
                <a:solidFill>
                  <a:srgbClr val="374151"/>
                </a:solidFill>
                <a:latin typeface="Söhne"/>
              </a:rPr>
              <a:t> taille.</a:t>
            </a:r>
            <a:endParaRPr lang="en-US">
              <a:cs typeface="Calibri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EEE22033-10A0-9F63-0D1B-88AD37C2E0B1}"/>
              </a:ext>
            </a:extLst>
          </p:cNvPr>
          <p:cNvSpPr txBox="1"/>
          <p:nvPr/>
        </p:nvSpPr>
        <p:spPr>
          <a:xfrm>
            <a:off x="7562609" y="1377990"/>
            <a:ext cx="4024233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374151"/>
                </a:solidFill>
                <a:latin typeface="Söhne"/>
              </a:rPr>
              <a:t>G: </a:t>
            </a:r>
            <a:r>
              <a:rPr lang="en-US">
                <a:ea typeface="+mn-lt"/>
                <a:cs typeface="+mn-lt"/>
              </a:rPr>
              <a:t>le </a:t>
            </a:r>
            <a:r>
              <a:rPr lang="en-US" err="1">
                <a:ea typeface="+mn-lt"/>
                <a:cs typeface="+mn-lt"/>
              </a:rPr>
              <a:t>coût</a:t>
            </a:r>
            <a:r>
              <a:rPr lang="en-US">
                <a:ea typeface="+mn-lt"/>
                <a:cs typeface="+mn-lt"/>
              </a:rPr>
              <a:t> de </a:t>
            </a:r>
            <a:r>
              <a:rPr lang="en-US" err="1">
                <a:ea typeface="+mn-lt"/>
                <a:cs typeface="+mn-lt"/>
              </a:rPr>
              <a:t>mouvement</a:t>
            </a:r>
            <a:r>
              <a:rPr lang="en-US">
                <a:ea typeface="+mn-lt"/>
                <a:cs typeface="+mn-lt"/>
              </a:rPr>
              <a:t> pour se </a:t>
            </a:r>
            <a:r>
              <a:rPr lang="en-US" err="1">
                <a:ea typeface="+mn-lt"/>
                <a:cs typeface="+mn-lt"/>
              </a:rPr>
              <a:t>déplacer</a:t>
            </a:r>
            <a:r>
              <a:rPr lang="en-US">
                <a:ea typeface="+mn-lt"/>
                <a:cs typeface="+mn-lt"/>
              </a:rPr>
              <a:t> du point de </a:t>
            </a:r>
            <a:r>
              <a:rPr lang="en-US" err="1">
                <a:ea typeface="+mn-lt"/>
                <a:cs typeface="+mn-lt"/>
              </a:rPr>
              <a:t>départ</a:t>
            </a:r>
            <a:r>
              <a:rPr lang="en-US">
                <a:ea typeface="+mn-lt"/>
                <a:cs typeface="+mn-lt"/>
              </a:rPr>
              <a:t> à </a:t>
            </a:r>
            <a:r>
              <a:rPr lang="en-US" err="1">
                <a:ea typeface="+mn-lt"/>
                <a:cs typeface="+mn-lt"/>
              </a:rPr>
              <a:t>une</a:t>
            </a:r>
            <a:r>
              <a:rPr lang="en-US">
                <a:ea typeface="+mn-lt"/>
                <a:cs typeface="+mn-lt"/>
              </a:rPr>
              <a:t> case donnée de la grille, </a:t>
            </a:r>
            <a:r>
              <a:rPr lang="en-US" err="1">
                <a:ea typeface="+mn-lt"/>
                <a:cs typeface="+mn-lt"/>
              </a:rPr>
              <a:t>en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suivant</a:t>
            </a:r>
            <a:r>
              <a:rPr lang="en-US">
                <a:ea typeface="+mn-lt"/>
                <a:cs typeface="+mn-lt"/>
              </a:rPr>
              <a:t> le chemin </a:t>
            </a:r>
            <a:r>
              <a:rPr lang="en-US" err="1">
                <a:ea typeface="+mn-lt"/>
                <a:cs typeface="+mn-lt"/>
              </a:rPr>
              <a:t>généré</a:t>
            </a:r>
            <a:r>
              <a:rPr lang="en-US">
                <a:ea typeface="+mn-lt"/>
                <a:cs typeface="+mn-lt"/>
              </a:rPr>
              <a:t> pour y arriver.</a:t>
            </a:r>
          </a:p>
          <a:p>
            <a:r>
              <a:rPr lang="en-US" b="1">
                <a:solidFill>
                  <a:srgbClr val="000000"/>
                </a:solidFill>
                <a:ea typeface="+mn-lt"/>
                <a:cs typeface="+mn-lt"/>
              </a:rPr>
              <a:t>H: 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le 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coût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 de 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déplacement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estimé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 pour se 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déplacer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 de 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cette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 case donnée sur la grille à la destination finale.</a:t>
            </a:r>
          </a:p>
          <a:p>
            <a:pPr algn="ctr"/>
            <a:r>
              <a:rPr lang="en-US" b="1">
                <a:cs typeface="Calibri" panose="020F0502020204030204"/>
              </a:rPr>
              <a:t>F = G + H -&gt; min</a:t>
            </a:r>
          </a:p>
        </p:txBody>
      </p:sp>
      <p:pic>
        <p:nvPicPr>
          <p:cNvPr id="4" name="Рисунок 4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E7E4083C-451A-6E0B-6BA8-930BEB5F9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9289" y="1298891"/>
            <a:ext cx="3157491" cy="236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9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D5416-CF4D-CC85-147B-2B868085E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83" y="-131297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>
                <a:cs typeface="Calibri Light"/>
              </a:rPr>
              <a:t>A* algorithm. Pseudocode</a:t>
            </a:r>
            <a:endParaRPr lang="en-US" sz="2800"/>
          </a:p>
        </p:txBody>
      </p:sp>
      <p:pic>
        <p:nvPicPr>
          <p:cNvPr id="5" name="Picture 4" descr="A screen shot of a computer program&#10;&#10;AI-generated content may be incorrect.">
            <a:extLst>
              <a:ext uri="{FF2B5EF4-FFF2-40B4-BE49-F238E27FC236}">
                <a16:creationId xmlns:a16="http://schemas.microsoft.com/office/drawing/2014/main" id="{084D5887-9233-6B24-1EAF-7D5EF9750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988" y="1012030"/>
            <a:ext cx="9722023" cy="54649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1D99ECC-0EB5-5313-EAFC-F738D10FD3D3}"/>
                  </a:ext>
                </a:extLst>
              </p14:cNvPr>
              <p14:cNvContentPartPr/>
              <p14:nvPr/>
            </p14:nvContentPartPr>
            <p14:xfrm>
              <a:off x="5328093" y="5505302"/>
              <a:ext cx="11813" cy="11813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1D99ECC-0EB5-5313-EAFC-F738D10FD3D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37443" y="4914652"/>
                <a:ext cx="1181300" cy="1181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65F194B-05B6-BF4A-AAD3-CA1A900EE300}"/>
                  </a:ext>
                </a:extLst>
              </p14:cNvPr>
              <p14:cNvContentPartPr/>
              <p14:nvPr/>
            </p14:nvContentPartPr>
            <p14:xfrm>
              <a:off x="5328092" y="5451628"/>
              <a:ext cx="678487" cy="1259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65F194B-05B6-BF4A-AAD3-CA1A900EE30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10095" y="5434142"/>
                <a:ext cx="714121" cy="472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2367972-C873-9B71-BFB6-6513EE2EF7B1}"/>
                  </a:ext>
                </a:extLst>
              </p14:cNvPr>
              <p14:cNvContentPartPr/>
              <p14:nvPr/>
            </p14:nvContentPartPr>
            <p14:xfrm>
              <a:off x="7292165" y="5227674"/>
              <a:ext cx="121090" cy="227471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2367972-C873-9B71-BFB6-6513EE2EF7B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74252" y="5209706"/>
                <a:ext cx="156557" cy="2630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09598F3-ACDB-204D-E538-74A26E8854BA}"/>
                  </a:ext>
                </a:extLst>
              </p14:cNvPr>
              <p14:cNvContentPartPr/>
              <p14:nvPr/>
            </p14:nvContentPartPr>
            <p14:xfrm>
              <a:off x="7412741" y="5240445"/>
              <a:ext cx="99666" cy="211729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09598F3-ACDB-204D-E538-74A26E8854B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94815" y="5222471"/>
                <a:ext cx="135159" cy="247317"/>
              </a:xfrm>
              <a:prstGeom prst="rect">
                <a:avLst/>
              </a:prstGeom>
            </p:spPr>
          </p:pic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D8483DCB-6A0E-CAF7-987C-0926FBAC410D}"/>
              </a:ext>
            </a:extLst>
          </p:cNvPr>
          <p:cNvSpPr txBox="1"/>
          <p:nvPr/>
        </p:nvSpPr>
        <p:spPr>
          <a:xfrm>
            <a:off x="7460511" y="5162696"/>
            <a:ext cx="408762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Chebyshev or </a:t>
            </a:r>
            <a:r>
              <a:rPr lang="en-GB" err="1">
                <a:solidFill>
                  <a:srgbClr val="FF0000"/>
                </a:solidFill>
              </a:rPr>
              <a:t>euclidean</a:t>
            </a:r>
            <a:r>
              <a:rPr lang="en-GB">
                <a:solidFill>
                  <a:srgbClr val="FF0000"/>
                </a:solidFill>
              </a:rPr>
              <a:t> distance</a:t>
            </a:r>
          </a:p>
        </p:txBody>
      </p:sp>
    </p:spTree>
    <p:extLst>
      <p:ext uri="{BB962C8B-B14F-4D97-AF65-F5344CB8AC3E}">
        <p14:creationId xmlns:p14="http://schemas.microsoft.com/office/powerpoint/2010/main" val="3014698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B2E95-B0EC-AD67-0A7E-8AE15FDAE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ea typeface="+mj-lt"/>
                <a:cs typeface="+mj-lt"/>
              </a:rPr>
              <a:t>TP 05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3DD643-A4EE-0E05-C036-C2CDFDC04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129" y="1397947"/>
            <a:ext cx="10515600" cy="435133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457200" indent="-457200"/>
            <a:r>
              <a:rPr lang="ru-RU" err="1">
                <a:ea typeface="+mn-lt"/>
                <a:cs typeface="+mn-lt"/>
              </a:rPr>
              <a:t>Construire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une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carte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de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planification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basée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sur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la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carte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d'occupation</a:t>
            </a:r>
            <a:r>
              <a:rPr lang="ru-RU">
                <a:ea typeface="+mn-lt"/>
                <a:cs typeface="+mn-lt"/>
              </a:rPr>
              <a:t>.</a:t>
            </a:r>
          </a:p>
          <a:p>
            <a:pPr marL="457200" indent="-457200"/>
            <a:r>
              <a:rPr lang="ru-RU" err="1">
                <a:cs typeface="Calibri"/>
              </a:rPr>
              <a:t>Ecrire</a:t>
            </a:r>
            <a:r>
              <a:rPr lang="ru-RU">
                <a:cs typeface="Calibri"/>
              </a:rPr>
              <a:t> </a:t>
            </a:r>
            <a:r>
              <a:rPr lang="ru-RU" err="1">
                <a:cs typeface="Calibri"/>
              </a:rPr>
              <a:t>fonction</a:t>
            </a:r>
            <a:r>
              <a:rPr lang="ru-RU">
                <a:solidFill>
                  <a:srgbClr val="002060"/>
                </a:solidFill>
                <a:cs typeface="Calibri"/>
              </a:rPr>
              <a:t> </a:t>
            </a:r>
            <a:r>
              <a:rPr lang="ru-RU" err="1">
                <a:solidFill>
                  <a:srgbClr val="0070C0"/>
                </a:solidFill>
                <a:ea typeface="+mn-lt"/>
                <a:cs typeface="+mn-lt"/>
              </a:rPr>
              <a:t>plan</a:t>
            </a:r>
            <a:r>
              <a:rPr lang="ru-RU">
                <a:solidFill>
                  <a:srgbClr val="0070C0"/>
                </a:solidFill>
                <a:ea typeface="+mn-lt"/>
                <a:cs typeface="+mn-lt"/>
              </a:rPr>
              <a:t>(</a:t>
            </a:r>
            <a:r>
              <a:rPr lang="ru-RU" err="1">
                <a:solidFill>
                  <a:srgbClr val="0070C0"/>
                </a:solidFill>
                <a:ea typeface="+mn-lt"/>
                <a:cs typeface="+mn-lt"/>
              </a:rPr>
              <a:t>self</a:t>
            </a:r>
            <a:r>
              <a:rPr lang="ru-RU">
                <a:solidFill>
                  <a:srgbClr val="0070C0"/>
                </a:solidFill>
                <a:ea typeface="+mn-lt"/>
                <a:cs typeface="+mn-lt"/>
              </a:rPr>
              <a:t>, </a:t>
            </a:r>
            <a:r>
              <a:rPr lang="ru-RU" err="1">
                <a:solidFill>
                  <a:srgbClr val="0070C0"/>
                </a:solidFill>
                <a:ea typeface="+mn-lt"/>
                <a:cs typeface="+mn-lt"/>
              </a:rPr>
              <a:t>start</a:t>
            </a:r>
            <a:r>
              <a:rPr lang="ru-RU">
                <a:solidFill>
                  <a:srgbClr val="0070C0"/>
                </a:solidFill>
                <a:ea typeface="+mn-lt"/>
                <a:cs typeface="+mn-lt"/>
              </a:rPr>
              <a:t>, </a:t>
            </a:r>
            <a:r>
              <a:rPr lang="ru-RU" err="1">
                <a:solidFill>
                  <a:srgbClr val="0070C0"/>
                </a:solidFill>
                <a:ea typeface="+mn-lt"/>
                <a:cs typeface="+mn-lt"/>
              </a:rPr>
              <a:t>goal</a:t>
            </a:r>
            <a:r>
              <a:rPr lang="ru-RU">
                <a:solidFill>
                  <a:srgbClr val="0070C0"/>
                </a:solidFill>
                <a:ea typeface="+mn-lt"/>
                <a:cs typeface="+mn-lt"/>
              </a:rPr>
              <a:t>):</a:t>
            </a:r>
            <a:r>
              <a:rPr lang="ru-RU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de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la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classe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TinySlam</a:t>
            </a:r>
            <a:r>
              <a:rPr lang="ru-RU">
                <a:ea typeface="+mn-lt"/>
                <a:cs typeface="+mn-lt"/>
              </a:rPr>
              <a:t>:</a:t>
            </a:r>
            <a:endParaRPr lang="ru-RU" err="1">
              <a:cs typeface="Calibri"/>
            </a:endParaRPr>
          </a:p>
          <a:p>
            <a:pPr marL="0" indent="0">
              <a:buNone/>
            </a:pPr>
            <a:r>
              <a:rPr lang="ru-RU" err="1">
                <a:ea typeface="+mn-lt"/>
                <a:cs typeface="+mn-lt"/>
              </a:rPr>
              <a:t>Cette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fonction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prend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la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position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de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départ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et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d'arrivée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comme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arguments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et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renvoie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un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chemin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le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plus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court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entre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eux</a:t>
            </a:r>
            <a:r>
              <a:rPr lang="ru-RU">
                <a:ea typeface="+mn-lt"/>
                <a:cs typeface="+mn-lt"/>
              </a:rPr>
              <a:t>. </a:t>
            </a:r>
          </a:p>
          <a:p>
            <a:pPr marL="0" indent="0">
              <a:buNone/>
            </a:pPr>
            <a:r>
              <a:rPr lang="ru-RU" err="1">
                <a:ea typeface="+mn-lt"/>
                <a:cs typeface="+mn-lt"/>
              </a:rPr>
              <a:t>Pour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trouver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le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chemin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le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plus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court</a:t>
            </a:r>
            <a:r>
              <a:rPr lang="ru-RU">
                <a:ea typeface="+mn-lt"/>
                <a:cs typeface="+mn-lt"/>
              </a:rPr>
              <a:t>, </a:t>
            </a:r>
            <a:r>
              <a:rPr lang="ru-RU" err="1">
                <a:ea typeface="+mn-lt"/>
                <a:cs typeface="+mn-lt"/>
              </a:rPr>
              <a:t>implémentez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l'algorithme</a:t>
            </a:r>
            <a:r>
              <a:rPr lang="ru-RU">
                <a:ea typeface="+mn-lt"/>
                <a:cs typeface="+mn-lt"/>
              </a:rPr>
              <a:t> A * </a:t>
            </a:r>
            <a:r>
              <a:rPr lang="ru-RU" err="1">
                <a:ea typeface="+mn-lt"/>
                <a:cs typeface="+mn-lt"/>
              </a:rPr>
              <a:t>avec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une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heuristique</a:t>
            </a:r>
            <a:r>
              <a:rPr lang="ru-RU">
                <a:ea typeface="+mn-lt"/>
                <a:cs typeface="+mn-lt"/>
              </a:rPr>
              <a:t> h </a:t>
            </a:r>
            <a:r>
              <a:rPr lang="ru-RU" err="1">
                <a:ea typeface="+mn-lt"/>
                <a:cs typeface="+mn-lt"/>
              </a:rPr>
              <a:t>égale</a:t>
            </a:r>
            <a:r>
              <a:rPr lang="ru-RU">
                <a:ea typeface="+mn-lt"/>
                <a:cs typeface="+mn-lt"/>
              </a:rPr>
              <a:t> à </a:t>
            </a:r>
            <a:r>
              <a:rPr lang="ru-RU" err="1">
                <a:ea typeface="+mn-lt"/>
                <a:cs typeface="+mn-lt"/>
              </a:rPr>
              <a:t>la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distance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euclidienne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entre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la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position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actuelle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et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le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but</a:t>
            </a:r>
            <a:r>
              <a:rPr lang="ru-RU">
                <a:ea typeface="+mn-lt"/>
                <a:cs typeface="+mn-lt"/>
              </a:rPr>
              <a:t>.</a:t>
            </a:r>
            <a:endParaRPr lang="ru-RU" err="1"/>
          </a:p>
          <a:p>
            <a:r>
              <a:rPr lang="ru-RU" err="1">
                <a:ea typeface="+mn-lt"/>
                <a:cs typeface="+mn-lt"/>
              </a:rPr>
              <a:t>Dans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>
                <a:solidFill>
                  <a:srgbClr val="0070C0"/>
                </a:solidFill>
                <a:ea typeface="+mn-lt"/>
                <a:cs typeface="+mn-lt"/>
              </a:rPr>
              <a:t>mon_robot_slam.py :</a:t>
            </a:r>
          </a:p>
          <a:p>
            <a:pPr marL="0" indent="0">
              <a:buNone/>
            </a:pPr>
            <a:r>
              <a:rPr lang="ru-RU">
                <a:ea typeface="+mn-lt"/>
                <a:cs typeface="+mn-lt"/>
              </a:rPr>
              <a:t>- </a:t>
            </a:r>
            <a:r>
              <a:rPr lang="ru-RU" err="1">
                <a:ea typeface="+mn-lt"/>
                <a:cs typeface="+mn-lt"/>
              </a:rPr>
              <a:t>d'abord</a:t>
            </a:r>
            <a:r>
              <a:rPr lang="ru-RU">
                <a:ea typeface="+mn-lt"/>
                <a:cs typeface="+mn-lt"/>
              </a:rPr>
              <a:t>, </a:t>
            </a:r>
            <a:r>
              <a:rPr lang="ru-RU" err="1">
                <a:ea typeface="+mn-lt"/>
                <a:cs typeface="+mn-lt"/>
              </a:rPr>
              <a:t>faites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de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la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cartographie</a:t>
            </a:r>
            <a:r>
              <a:rPr lang="ru-RU">
                <a:ea typeface="+mn-lt"/>
                <a:cs typeface="+mn-lt"/>
              </a:rPr>
              <a:t>/</a:t>
            </a:r>
            <a:r>
              <a:rPr lang="ru-RU" err="1">
                <a:ea typeface="+mn-lt"/>
                <a:cs typeface="+mn-lt"/>
              </a:rPr>
              <a:t>exploration</a:t>
            </a:r>
            <a:r>
              <a:rPr lang="ru-RU">
                <a:ea typeface="+mn-lt"/>
                <a:cs typeface="+mn-lt"/>
              </a:rPr>
              <a:t>.</a:t>
            </a:r>
            <a:endParaRPr lang="ru-RU">
              <a:cs typeface="Calibri" panose="020F0502020204030204"/>
            </a:endParaRPr>
          </a:p>
          <a:p>
            <a:pPr marL="0" indent="0">
              <a:buNone/>
            </a:pPr>
            <a:r>
              <a:rPr lang="ru-RU">
                <a:ea typeface="+mn-lt"/>
                <a:cs typeface="+mn-lt"/>
              </a:rPr>
              <a:t>- à </a:t>
            </a:r>
            <a:r>
              <a:rPr lang="ru-RU" err="1">
                <a:ea typeface="+mn-lt"/>
                <a:cs typeface="+mn-lt"/>
              </a:rPr>
              <a:t>un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instant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choisi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calculer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le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plus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court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chemin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entre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la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position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courante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du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robot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et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la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position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initiale</a:t>
            </a:r>
            <a:r>
              <a:rPr lang="ru-RU">
                <a:ea typeface="+mn-lt"/>
                <a:cs typeface="+mn-lt"/>
              </a:rPr>
              <a:t>. </a:t>
            </a:r>
            <a:r>
              <a:rPr lang="ru-RU" err="1">
                <a:ea typeface="+mn-lt"/>
                <a:cs typeface="+mn-lt"/>
              </a:rPr>
              <a:t>Tracez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le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chemin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dans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display</a:t>
            </a:r>
            <a:r>
              <a:rPr lang="ru-RU">
                <a:ea typeface="+mn-lt"/>
                <a:cs typeface="+mn-lt"/>
              </a:rPr>
              <a:t>(</a:t>
            </a:r>
            <a:r>
              <a:rPr lang="ru-RU" err="1">
                <a:ea typeface="+mn-lt"/>
                <a:cs typeface="+mn-lt"/>
              </a:rPr>
              <a:t>self</a:t>
            </a:r>
            <a:r>
              <a:rPr lang="ru-RU">
                <a:ea typeface="+mn-lt"/>
                <a:cs typeface="+mn-lt"/>
              </a:rPr>
              <a:t>, </a:t>
            </a:r>
            <a:r>
              <a:rPr lang="ru-RU" err="1">
                <a:ea typeface="+mn-lt"/>
                <a:cs typeface="+mn-lt"/>
              </a:rPr>
              <a:t>robot_pose</a:t>
            </a:r>
            <a:r>
              <a:rPr lang="ru-RU">
                <a:ea typeface="+mn-lt"/>
                <a:cs typeface="+mn-lt"/>
              </a:rPr>
              <a:t>) </a:t>
            </a:r>
            <a:r>
              <a:rPr lang="ru-RU" err="1">
                <a:ea typeface="+mn-lt"/>
                <a:cs typeface="+mn-lt"/>
              </a:rPr>
              <a:t>function</a:t>
            </a:r>
            <a:r>
              <a:rPr lang="ru-RU">
                <a:ea typeface="+mn-lt"/>
                <a:cs typeface="+mn-lt"/>
              </a:rPr>
              <a:t>.</a:t>
            </a:r>
            <a:endParaRPr lang="ru-RU">
              <a:cs typeface="Calibri" panose="020F0502020204030204"/>
            </a:endParaRPr>
          </a:p>
          <a:p>
            <a:pPr marL="0" indent="0">
              <a:buNone/>
            </a:pPr>
            <a:r>
              <a:rPr lang="ru-RU">
                <a:ea typeface="+mn-lt"/>
                <a:cs typeface="+mn-lt"/>
              </a:rPr>
              <a:t>- </a:t>
            </a:r>
            <a:r>
              <a:rPr lang="ru-RU" err="1">
                <a:ea typeface="+mn-lt"/>
                <a:cs typeface="+mn-lt"/>
              </a:rPr>
              <a:t>Utilisez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un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contrôleur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local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pour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suivre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ce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chemin</a:t>
            </a:r>
            <a:r>
              <a:rPr lang="ru-RU">
                <a:ea typeface="+mn-lt"/>
                <a:cs typeface="+mn-lt"/>
              </a:rPr>
              <a:t>. </a:t>
            </a:r>
            <a:r>
              <a:rPr lang="ru-RU" err="1">
                <a:ea typeface="+mn-lt"/>
                <a:cs typeface="+mn-lt"/>
              </a:rPr>
              <a:t>Arrêtez-vous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au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point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initial</a:t>
            </a:r>
            <a:r>
              <a:rPr lang="ru-RU">
                <a:ea typeface="+mn-lt"/>
                <a:cs typeface="+mn-lt"/>
              </a:rPr>
              <a:t>.</a:t>
            </a:r>
            <a:endParaRPr lang="ru-RU">
              <a:cs typeface="Calibri"/>
            </a:endParaRPr>
          </a:p>
          <a:p>
            <a:pPr marL="0" indent="0">
              <a:buNone/>
            </a:pPr>
            <a:endParaRPr lang="ru-RU">
              <a:cs typeface="Calibri"/>
            </a:endParaRPr>
          </a:p>
          <a:p>
            <a:pPr marL="0" indent="0">
              <a:buNone/>
            </a:pPr>
            <a:endParaRPr lang="ru-RU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9735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55C45B-63F8-DFFA-620F-48A867CFA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cs typeface="Calibri Light"/>
              </a:rPr>
              <a:t>ROB201 – Introduction à la robotique mobile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FF6D51-FDD9-05BD-7B92-E0808147B4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>
                <a:cs typeface="Calibri"/>
              </a:rPr>
              <a:t>Cours 05 – Planification – Elena Vanneaux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0305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340A3A1-BEDA-8F9F-9061-016A5ADC55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79" t="22244" r="17930" b="21470"/>
          <a:stretch/>
        </p:blipFill>
        <p:spPr>
          <a:xfrm>
            <a:off x="815999" y="1819852"/>
            <a:ext cx="3990757" cy="4054241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B3C83F49-6AF4-B927-0102-50DE4CB04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914" y="602631"/>
            <a:ext cx="10515600" cy="1325563"/>
          </a:xfrm>
        </p:spPr>
        <p:txBody>
          <a:bodyPr/>
          <a:lstStyle/>
          <a:p>
            <a:r>
              <a:rPr lang="fr-FR">
                <a:ea typeface="+mj-lt"/>
                <a:cs typeface="+mj-lt"/>
              </a:rPr>
              <a:t>Planification</a:t>
            </a:r>
            <a:endParaRPr lang="fr-F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E79D3A-8314-B882-46C5-486688936B9E}"/>
              </a:ext>
            </a:extLst>
          </p:cNvPr>
          <p:cNvSpPr txBox="1"/>
          <p:nvPr/>
        </p:nvSpPr>
        <p:spPr>
          <a:xfrm>
            <a:off x="5104525" y="1386270"/>
            <a:ext cx="6167250" cy="46782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ea typeface="+mn-lt"/>
                <a:cs typeface="+mn-lt"/>
              </a:rPr>
              <a:t>Lors des séances </a:t>
            </a:r>
            <a:r>
              <a:rPr lang="en-US" sz="2800" err="1">
                <a:ea typeface="+mn-lt"/>
                <a:cs typeface="+mn-lt"/>
              </a:rPr>
              <a:t>précédentes</a:t>
            </a:r>
            <a:r>
              <a:rPr lang="en-US" sz="2800">
                <a:ea typeface="+mn-lt"/>
                <a:cs typeface="+mn-lt"/>
              </a:rPr>
              <a:t> le robot </a:t>
            </a:r>
            <a:endParaRPr lang="en-US" err="1">
              <a:ea typeface="+mn-lt"/>
              <a:cs typeface="+mn-lt"/>
            </a:endParaRPr>
          </a:p>
          <a:p>
            <a:r>
              <a:rPr lang="en-US" sz="2800">
                <a:ea typeface="+mn-lt"/>
                <a:cs typeface="+mn-lt"/>
              </a:rPr>
              <a:t>- </a:t>
            </a:r>
            <a:r>
              <a:rPr lang="en-US" sz="2800" err="1">
                <a:ea typeface="+mn-lt"/>
                <a:cs typeface="+mn-lt"/>
              </a:rPr>
              <a:t>construit</a:t>
            </a:r>
            <a:r>
              <a:rPr lang="en-US" sz="2800">
                <a:ea typeface="+mn-lt"/>
                <a:cs typeface="+mn-lt"/>
              </a:rPr>
              <a:t> la carte;</a:t>
            </a:r>
            <a:endParaRPr lang="en-US"/>
          </a:p>
          <a:p>
            <a:r>
              <a:rPr lang="en-US" sz="2800">
                <a:ea typeface="+mn-lt"/>
                <a:cs typeface="+mn-lt"/>
              </a:rPr>
              <a:t>- se </a:t>
            </a:r>
            <a:r>
              <a:rPr lang="en-US" sz="2800" err="1">
                <a:ea typeface="+mn-lt"/>
                <a:cs typeface="+mn-lt"/>
              </a:rPr>
              <a:t>localise</a:t>
            </a:r>
            <a:r>
              <a:rPr lang="en-US" sz="2800">
                <a:ea typeface="+mn-lt"/>
                <a:cs typeface="+mn-lt"/>
              </a:rPr>
              <a:t> sur </a:t>
            </a:r>
            <a:r>
              <a:rPr lang="en-US" sz="2800" err="1">
                <a:ea typeface="+mn-lt"/>
                <a:cs typeface="+mn-lt"/>
              </a:rPr>
              <a:t>cette</a:t>
            </a:r>
            <a:r>
              <a:rPr lang="en-US" sz="2800">
                <a:ea typeface="+mn-lt"/>
                <a:cs typeface="+mn-lt"/>
              </a:rPr>
              <a:t> carte (</a:t>
            </a:r>
            <a:r>
              <a:rPr lang="en-US" sz="2800">
                <a:solidFill>
                  <a:srgbClr val="C00000"/>
                </a:solidFill>
                <a:ea typeface="+mn-lt"/>
                <a:cs typeface="+mn-lt"/>
              </a:rPr>
              <a:t>la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solidFill>
                  <a:srgbClr val="C00000"/>
                </a:solidFill>
                <a:ea typeface="+mn-lt"/>
                <a:cs typeface="+mn-lt"/>
              </a:rPr>
              <a:t>flèche</a:t>
            </a:r>
            <a:r>
              <a:rPr lang="en-US" sz="2800">
                <a:solidFill>
                  <a:srgbClr val="C00000"/>
                </a:solidFill>
                <a:ea typeface="+mn-lt"/>
                <a:cs typeface="+mn-lt"/>
              </a:rPr>
              <a:t> rouge</a:t>
            </a:r>
            <a:r>
              <a:rPr lang="en-US" sz="2800">
                <a:ea typeface="+mn-lt"/>
                <a:cs typeface="+mn-lt"/>
              </a:rPr>
              <a:t>).</a:t>
            </a:r>
          </a:p>
          <a:p>
            <a:endParaRPr lang="en-US"/>
          </a:p>
          <a:p>
            <a:r>
              <a:rPr lang="en-US" sz="2800" err="1">
                <a:ea typeface="+mn-lt"/>
                <a:cs typeface="+mn-lt"/>
              </a:rPr>
              <a:t>Imaginez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maintenant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qu'il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devrait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revenir</a:t>
            </a:r>
            <a:r>
              <a:rPr lang="en-US" sz="2800">
                <a:ea typeface="+mn-lt"/>
                <a:cs typeface="+mn-lt"/>
              </a:rPr>
              <a:t> au point initial (</a:t>
            </a:r>
            <a:r>
              <a:rPr lang="en-US" sz="280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le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point bleu</a:t>
            </a:r>
            <a:r>
              <a:rPr lang="en-US" sz="2800">
                <a:ea typeface="+mn-lt"/>
                <a:cs typeface="+mn-lt"/>
              </a:rPr>
              <a:t>).</a:t>
            </a:r>
            <a:br>
              <a:rPr lang="en-US" sz="2800">
                <a:ea typeface="+mn-lt"/>
                <a:cs typeface="+mn-lt"/>
              </a:rPr>
            </a:br>
            <a:endParaRPr lang="en-US" sz="2800">
              <a:ea typeface="+mn-lt"/>
              <a:cs typeface="+mn-lt"/>
            </a:endParaRPr>
          </a:p>
          <a:p>
            <a:r>
              <a:rPr lang="en-US" sz="2800" err="1">
                <a:ea typeface="+mn-lt"/>
                <a:cs typeface="+mn-lt"/>
              </a:rPr>
              <a:t>Pourrait</a:t>
            </a:r>
            <a:r>
              <a:rPr lang="en-US" sz="2800">
                <a:ea typeface="+mn-lt"/>
                <a:cs typeface="+mn-lt"/>
              </a:rPr>
              <a:t>-on </a:t>
            </a:r>
            <a:r>
              <a:rPr lang="en-US" sz="2800" err="1">
                <a:ea typeface="+mn-lt"/>
                <a:cs typeface="+mn-lt"/>
              </a:rPr>
              <a:t>utiliser</a:t>
            </a:r>
            <a:r>
              <a:rPr lang="en-US" sz="2800">
                <a:ea typeface="+mn-lt"/>
                <a:cs typeface="+mn-lt"/>
              </a:rPr>
              <a:t> un </a:t>
            </a:r>
            <a:r>
              <a:rPr lang="en-US" sz="2800" err="1">
                <a:solidFill>
                  <a:schemeClr val="accent6"/>
                </a:solidFill>
                <a:ea typeface="+mn-lt"/>
                <a:cs typeface="+mn-lt"/>
              </a:rPr>
              <a:t>contrôleur</a:t>
            </a:r>
            <a:r>
              <a:rPr lang="en-US" sz="2800">
                <a:solidFill>
                  <a:schemeClr val="accent6"/>
                </a:solidFill>
                <a:ea typeface="+mn-lt"/>
                <a:cs typeface="+mn-lt"/>
              </a:rPr>
              <a:t> </a:t>
            </a:r>
            <a:r>
              <a:rPr lang="en-US" sz="2800" err="1">
                <a:solidFill>
                  <a:schemeClr val="accent6"/>
                </a:solidFill>
                <a:ea typeface="+mn-lt"/>
                <a:cs typeface="+mn-lt"/>
              </a:rPr>
              <a:t>basé</a:t>
            </a:r>
            <a:r>
              <a:rPr lang="en-US" sz="2800">
                <a:solidFill>
                  <a:schemeClr val="accent6"/>
                </a:solidFill>
                <a:ea typeface="+mn-lt"/>
                <a:cs typeface="+mn-lt"/>
              </a:rPr>
              <a:t> sur des champs </a:t>
            </a:r>
            <a:r>
              <a:rPr lang="en-US" sz="2800" err="1">
                <a:solidFill>
                  <a:schemeClr val="accent6"/>
                </a:solidFill>
                <a:ea typeface="+mn-lt"/>
                <a:cs typeface="+mn-lt"/>
              </a:rPr>
              <a:t>potentiels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>
                <a:solidFill>
                  <a:srgbClr val="000000"/>
                </a:solidFill>
                <a:ea typeface="+mn-lt"/>
                <a:cs typeface="+mn-lt"/>
              </a:rPr>
              <a:t>pour </a:t>
            </a:r>
            <a:r>
              <a:rPr lang="en-US" sz="2800" err="1">
                <a:solidFill>
                  <a:srgbClr val="000000"/>
                </a:solidFill>
                <a:ea typeface="+mn-lt"/>
                <a:cs typeface="+mn-lt"/>
              </a:rPr>
              <a:t>aller</a:t>
            </a:r>
            <a:r>
              <a:rPr lang="en-US" sz="2800">
                <a:solidFill>
                  <a:srgbClr val="000000"/>
                </a:solidFill>
                <a:ea typeface="+mn-lt"/>
                <a:cs typeface="+mn-lt"/>
              </a:rPr>
              <a:t> au point initial </a:t>
            </a:r>
            <a:r>
              <a:rPr lang="en-US" sz="2800">
                <a:ea typeface="+mn-lt"/>
                <a:cs typeface="+mn-lt"/>
              </a:rPr>
              <a:t>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76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F5038-9697-C65D-2AFB-D60F0AF8A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Planification</a:t>
            </a:r>
            <a:endParaRPr lang="en-US"/>
          </a:p>
        </p:txBody>
      </p:sp>
      <p:pic>
        <p:nvPicPr>
          <p:cNvPr id="4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AABAFB3-72E1-4A84-3C4E-974251F2BD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79" t="22244" r="17930" b="21470"/>
          <a:stretch/>
        </p:blipFill>
        <p:spPr>
          <a:xfrm>
            <a:off x="815999" y="1819852"/>
            <a:ext cx="3990757" cy="40542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477149-5574-5FCB-DB98-70BCC4CFD3D6}"/>
              </a:ext>
            </a:extLst>
          </p:cNvPr>
          <p:cNvSpPr txBox="1"/>
          <p:nvPr/>
        </p:nvSpPr>
        <p:spPr>
          <a:xfrm>
            <a:off x="5034905" y="1787701"/>
            <a:ext cx="6345381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Les </a:t>
            </a:r>
            <a:r>
              <a:rPr lang="en-US" sz="28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contrôleurs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8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basés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sur les champs de </a:t>
            </a:r>
            <a:r>
              <a:rPr lang="en-US" sz="28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potentiels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8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ont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8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plusieurs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8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inconvénients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: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pPr marL="457200" indent="-457200">
              <a:buFont typeface="Calibri"/>
              <a:buChar char="-"/>
            </a:pP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minima </a:t>
            </a:r>
            <a:r>
              <a:rPr lang="en-US" sz="28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locaux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; 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pPr marL="457200" indent="-457200">
              <a:buFont typeface="Calibri"/>
              <a:buChar char="-"/>
            </a:pPr>
            <a:r>
              <a:rPr lang="en-US" sz="28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complexité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de </a:t>
            </a:r>
            <a:r>
              <a:rPr lang="en-US" sz="28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réglage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;</a:t>
            </a:r>
          </a:p>
          <a:p>
            <a:pPr marL="457200" indent="-457200">
              <a:buFont typeface="Calibri"/>
              <a:buChar char="-"/>
            </a:pP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la </a:t>
            </a:r>
            <a:r>
              <a:rPr lang="en-US" sz="28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trajectoire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8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n'est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pas </a:t>
            </a:r>
            <a:r>
              <a:rPr lang="en-US" sz="28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optimale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.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ea typeface="+mn-lt"/>
              <a:cs typeface="+mn-lt"/>
            </a:endParaRPr>
          </a:p>
          <a:p>
            <a:r>
              <a:rPr lang="en-US" sz="28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Tels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8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contrôleurs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8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sont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8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limités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à des </a:t>
            </a:r>
            <a:r>
              <a:rPr lang="en-US" sz="28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tâches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de navigation simples. </a:t>
            </a:r>
            <a:r>
              <a:rPr lang="en-US" sz="28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Tâches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complexes </a:t>
            </a:r>
            <a:r>
              <a:rPr lang="en-US" sz="28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nécessitent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800" err="1">
                <a:solidFill>
                  <a:schemeClr val="accent6">
                    <a:lumMod val="75000"/>
                  </a:schemeClr>
                </a:solidFill>
                <a:ea typeface="+mn-lt"/>
                <a:cs typeface="+mn-lt"/>
              </a:rPr>
              <a:t>une</a:t>
            </a:r>
            <a:r>
              <a:rPr lang="en-US" sz="2800">
                <a:solidFill>
                  <a:schemeClr val="accent6">
                    <a:lumMod val="75000"/>
                  </a:schemeClr>
                </a:solidFill>
                <a:ea typeface="+mn-lt"/>
                <a:cs typeface="+mn-lt"/>
              </a:rPr>
              <a:t> planification.</a:t>
            </a:r>
            <a:endParaRPr lang="en-US" sz="2800">
              <a:solidFill>
                <a:schemeClr val="accent6">
                  <a:lumMod val="75000"/>
                </a:schemeClr>
              </a:solidFill>
              <a:cs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18C83B2-C7C9-1CE9-A10C-62DABB7EE0FD}"/>
                  </a:ext>
                </a:extLst>
              </p14:cNvPr>
              <p14:cNvContentPartPr/>
              <p14:nvPr/>
            </p14:nvContentPartPr>
            <p14:xfrm>
              <a:off x="1898219" y="3256666"/>
              <a:ext cx="2164556" cy="844686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18C83B2-C7C9-1CE9-A10C-62DABB7EE0F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89221" y="3247668"/>
                <a:ext cx="2182192" cy="8623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8C4500C-55CF-E6D7-2E72-B290660DB613}"/>
                  </a:ext>
                </a:extLst>
              </p14:cNvPr>
              <p14:cNvContentPartPr/>
              <p14:nvPr/>
            </p14:nvContentPartPr>
            <p14:xfrm>
              <a:off x="6176682" y="4769223"/>
              <a:ext cx="8964" cy="8964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8C4500C-55CF-E6D7-2E72-B290660DB61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52582" y="4545123"/>
                <a:ext cx="448200" cy="4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69E478C-7765-C15A-0355-3F20517AFAF3}"/>
                  </a:ext>
                </a:extLst>
              </p14:cNvPr>
              <p14:cNvContentPartPr/>
              <p14:nvPr/>
            </p14:nvContentPartPr>
            <p14:xfrm>
              <a:off x="10273553" y="3675529"/>
              <a:ext cx="8964" cy="8964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69E478C-7765-C15A-0355-3F20517AFAF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49453" y="3451429"/>
                <a:ext cx="448200" cy="4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E10EC79-0256-6B3C-3481-DDE317D7A34C}"/>
                  </a:ext>
                </a:extLst>
              </p14:cNvPr>
              <p14:cNvContentPartPr/>
              <p14:nvPr/>
            </p14:nvContentPartPr>
            <p14:xfrm>
              <a:off x="10273553" y="3675529"/>
              <a:ext cx="8964" cy="8964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E10EC79-0256-6B3C-3481-DDE317D7A34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49453" y="3451429"/>
                <a:ext cx="448200" cy="4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7BF8D59-7942-7A30-3FDC-4E3496E6FDC5}"/>
                  </a:ext>
                </a:extLst>
              </p14:cNvPr>
              <p14:cNvContentPartPr/>
              <p14:nvPr/>
            </p14:nvContentPartPr>
            <p14:xfrm>
              <a:off x="9538447" y="3711388"/>
              <a:ext cx="8964" cy="8964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7BF8D59-7942-7A30-3FDC-4E3496E6FDC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14347" y="3487288"/>
                <a:ext cx="448200" cy="4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A435122-4BA2-E0CF-3DE8-0724615E6EEE}"/>
                  </a:ext>
                </a:extLst>
              </p14:cNvPr>
              <p14:cNvContentPartPr/>
              <p14:nvPr/>
            </p14:nvContentPartPr>
            <p14:xfrm>
              <a:off x="10058400" y="3720353"/>
              <a:ext cx="8964" cy="8964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A435122-4BA2-E0CF-3DE8-0724615E6EE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834300" y="3496253"/>
                <a:ext cx="448200" cy="4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F42C800-BA59-F155-E132-9ABD89BBE9F4}"/>
                  </a:ext>
                </a:extLst>
              </p14:cNvPr>
              <p14:cNvContentPartPr/>
              <p14:nvPr/>
            </p14:nvContentPartPr>
            <p14:xfrm>
              <a:off x="10058400" y="3720353"/>
              <a:ext cx="8964" cy="8964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F42C800-BA59-F155-E132-9ABD89BBE9F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834300" y="3496253"/>
                <a:ext cx="448200" cy="44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3136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4B9F6E7-3E6C-A90A-B0A6-9CAD9D8CC1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79" t="22244" r="17930" b="21470"/>
          <a:stretch/>
        </p:blipFill>
        <p:spPr>
          <a:xfrm>
            <a:off x="704097" y="1580062"/>
            <a:ext cx="3990757" cy="405424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340CE59-35D2-FB09-ACA0-06D01D98F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>
                <a:cs typeface="Calibri Light" panose="020F0302020204030204"/>
              </a:rPr>
              <a:t>Planification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69B4BF-6A80-4DB2-BCD8-0100FBC63692}"/>
              </a:ext>
            </a:extLst>
          </p:cNvPr>
          <p:cNvSpPr txBox="1"/>
          <p:nvPr/>
        </p:nvSpPr>
        <p:spPr>
          <a:xfrm>
            <a:off x="5152343" y="2553728"/>
            <a:ext cx="6790706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800" err="1">
                <a:ea typeface="+mn-lt"/>
                <a:cs typeface="+mn-lt"/>
              </a:rPr>
              <a:t>Rechercher</a:t>
            </a:r>
            <a:r>
              <a:rPr lang="ru-RU" sz="2800">
                <a:ea typeface="+mn-lt"/>
                <a:cs typeface="+mn-lt"/>
              </a:rPr>
              <a:t> </a:t>
            </a:r>
            <a:r>
              <a:rPr lang="ru-RU" sz="2800" err="1">
                <a:ea typeface="+mn-lt"/>
                <a:cs typeface="+mn-lt"/>
              </a:rPr>
              <a:t>le</a:t>
            </a:r>
            <a:r>
              <a:rPr lang="ru-RU" sz="2800">
                <a:ea typeface="+mn-lt"/>
                <a:cs typeface="+mn-lt"/>
              </a:rPr>
              <a:t> </a:t>
            </a:r>
            <a:r>
              <a:rPr lang="ru-RU" sz="2800" err="1">
                <a:ea typeface="+mn-lt"/>
                <a:cs typeface="+mn-lt"/>
              </a:rPr>
              <a:t>chemin</a:t>
            </a:r>
            <a:r>
              <a:rPr lang="ru-RU" sz="2800">
                <a:ea typeface="+mn-lt"/>
                <a:cs typeface="+mn-lt"/>
              </a:rPr>
              <a:t> (</a:t>
            </a:r>
            <a:r>
              <a:rPr lang="ru-RU" sz="2800" err="1">
                <a:ea typeface="+mn-lt"/>
                <a:cs typeface="+mn-lt"/>
              </a:rPr>
              <a:t>le</a:t>
            </a:r>
            <a:r>
              <a:rPr lang="ru-RU" sz="2800">
                <a:ea typeface="+mn-lt"/>
                <a:cs typeface="+mn-lt"/>
              </a:rPr>
              <a:t> </a:t>
            </a:r>
            <a:r>
              <a:rPr lang="ru-RU" sz="2800" err="1">
                <a:ea typeface="+mn-lt"/>
                <a:cs typeface="+mn-lt"/>
              </a:rPr>
              <a:t>plus</a:t>
            </a:r>
            <a:r>
              <a:rPr lang="ru-RU" sz="2800">
                <a:ea typeface="+mn-lt"/>
                <a:cs typeface="+mn-lt"/>
              </a:rPr>
              <a:t> </a:t>
            </a:r>
            <a:r>
              <a:rPr lang="ru-RU" sz="2800" err="1">
                <a:ea typeface="+mn-lt"/>
                <a:cs typeface="+mn-lt"/>
              </a:rPr>
              <a:t>court</a:t>
            </a:r>
            <a:r>
              <a:rPr lang="ru-RU" sz="2800">
                <a:ea typeface="+mn-lt"/>
                <a:cs typeface="+mn-lt"/>
              </a:rPr>
              <a:t>) </a:t>
            </a:r>
            <a:r>
              <a:rPr lang="ru-RU" sz="2800" err="1">
                <a:ea typeface="+mn-lt"/>
                <a:cs typeface="+mn-lt"/>
              </a:rPr>
              <a:t>entre</a:t>
            </a:r>
            <a:r>
              <a:rPr lang="ru-RU" sz="2800">
                <a:ea typeface="+mn-lt"/>
                <a:cs typeface="+mn-lt"/>
              </a:rPr>
              <a:t> </a:t>
            </a:r>
            <a:r>
              <a:rPr lang="ru-RU" sz="2800" err="1">
                <a:ea typeface="+mn-lt"/>
                <a:cs typeface="+mn-lt"/>
              </a:rPr>
              <a:t>les</a:t>
            </a:r>
            <a:r>
              <a:rPr lang="ru-RU" sz="2800">
                <a:ea typeface="+mn-lt"/>
                <a:cs typeface="+mn-lt"/>
              </a:rPr>
              <a:t> </a:t>
            </a:r>
            <a:r>
              <a:rPr lang="ru-RU" sz="2800" err="1">
                <a:ea typeface="+mn-lt"/>
                <a:cs typeface="+mn-lt"/>
              </a:rPr>
              <a:t>points</a:t>
            </a:r>
            <a:r>
              <a:rPr lang="ru-RU" sz="2800">
                <a:ea typeface="+mn-lt"/>
                <a:cs typeface="+mn-lt"/>
              </a:rPr>
              <a:t> A </a:t>
            </a:r>
            <a:r>
              <a:rPr lang="ru-RU" sz="2800" err="1">
                <a:ea typeface="+mn-lt"/>
                <a:cs typeface="+mn-lt"/>
              </a:rPr>
              <a:t>et</a:t>
            </a:r>
            <a:r>
              <a:rPr lang="ru-RU" sz="2800">
                <a:ea typeface="+mn-lt"/>
                <a:cs typeface="+mn-lt"/>
              </a:rPr>
              <a:t> B</a:t>
            </a:r>
            <a:endParaRPr lang="en-US" sz="2800">
              <a:cs typeface="Calibri"/>
            </a:endParaRPr>
          </a:p>
          <a:p>
            <a:endParaRPr lang="ru-RU" sz="2800">
              <a:cs typeface="Calibri"/>
            </a:endParaRPr>
          </a:p>
          <a:p>
            <a:r>
              <a:rPr lang="ru-RU" sz="2800" err="1">
                <a:ea typeface="+mn-lt"/>
                <a:cs typeface="+mn-lt"/>
              </a:rPr>
              <a:t>Utilisez</a:t>
            </a:r>
            <a:r>
              <a:rPr lang="ru-RU" sz="2800">
                <a:ea typeface="+mn-lt"/>
                <a:cs typeface="+mn-lt"/>
              </a:rPr>
              <a:t> </a:t>
            </a:r>
            <a:r>
              <a:rPr lang="ru-RU" sz="2800" err="1">
                <a:ea typeface="+mn-lt"/>
                <a:cs typeface="+mn-lt"/>
              </a:rPr>
              <a:t>un</a:t>
            </a:r>
            <a:r>
              <a:rPr lang="ru-RU" sz="2800">
                <a:ea typeface="+mn-lt"/>
                <a:cs typeface="+mn-lt"/>
              </a:rPr>
              <a:t> </a:t>
            </a:r>
            <a:r>
              <a:rPr lang="ru-RU" sz="2800" err="1">
                <a:ea typeface="+mn-lt"/>
                <a:cs typeface="+mn-lt"/>
              </a:rPr>
              <a:t>contrôleur</a:t>
            </a:r>
            <a:r>
              <a:rPr lang="ru-RU" sz="2800">
                <a:ea typeface="+mn-lt"/>
                <a:cs typeface="+mn-lt"/>
              </a:rPr>
              <a:t> </a:t>
            </a:r>
            <a:r>
              <a:rPr lang="ru-RU" sz="2800" err="1">
                <a:ea typeface="+mn-lt"/>
                <a:cs typeface="+mn-lt"/>
              </a:rPr>
              <a:t>local</a:t>
            </a:r>
            <a:r>
              <a:rPr lang="ru-RU" sz="2800">
                <a:ea typeface="+mn-lt"/>
                <a:cs typeface="+mn-lt"/>
              </a:rPr>
              <a:t> </a:t>
            </a:r>
            <a:r>
              <a:rPr lang="ru-RU" sz="2800" err="1">
                <a:ea typeface="+mn-lt"/>
                <a:cs typeface="+mn-lt"/>
              </a:rPr>
              <a:t>pour</a:t>
            </a:r>
            <a:r>
              <a:rPr lang="ru-RU" sz="2800">
                <a:ea typeface="+mn-lt"/>
                <a:cs typeface="+mn-lt"/>
              </a:rPr>
              <a:t> </a:t>
            </a:r>
            <a:r>
              <a:rPr lang="ru-RU" sz="2800" err="1">
                <a:ea typeface="+mn-lt"/>
                <a:cs typeface="+mn-lt"/>
              </a:rPr>
              <a:t>suivre</a:t>
            </a:r>
            <a:r>
              <a:rPr lang="ru-RU" sz="2800">
                <a:ea typeface="+mn-lt"/>
                <a:cs typeface="+mn-lt"/>
              </a:rPr>
              <a:t> </a:t>
            </a:r>
            <a:r>
              <a:rPr lang="ru-RU" sz="2800" err="1">
                <a:ea typeface="+mn-lt"/>
                <a:cs typeface="+mn-lt"/>
              </a:rPr>
              <a:t>ce</a:t>
            </a:r>
            <a:r>
              <a:rPr lang="ru-RU" sz="2800">
                <a:ea typeface="+mn-lt"/>
                <a:cs typeface="+mn-lt"/>
              </a:rPr>
              <a:t> </a:t>
            </a:r>
            <a:r>
              <a:rPr lang="ru-RU" sz="2800" err="1">
                <a:ea typeface="+mn-lt"/>
                <a:cs typeface="+mn-lt"/>
              </a:rPr>
              <a:t>chemin</a:t>
            </a:r>
            <a:endParaRPr lang="ru-RU" sz="2800" err="1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6A067DC-D0C8-A0CA-A5A9-0358E158BD51}"/>
              </a:ext>
            </a:extLst>
          </p:cNvPr>
          <p:cNvCxnSpPr/>
          <p:nvPr/>
        </p:nvCxnSpPr>
        <p:spPr>
          <a:xfrm flipH="1">
            <a:off x="3673434" y="3400376"/>
            <a:ext cx="244205" cy="463747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9C9A7C2-F645-0F0A-6B7D-2C47ED092C53}"/>
              </a:ext>
            </a:extLst>
          </p:cNvPr>
          <p:cNvCxnSpPr>
            <a:cxnSpLocks/>
          </p:cNvCxnSpPr>
          <p:nvPr/>
        </p:nvCxnSpPr>
        <p:spPr>
          <a:xfrm flipH="1" flipV="1">
            <a:off x="2735588" y="3027522"/>
            <a:ext cx="1182051" cy="36752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9465020-E502-2F5B-B64B-1F38B71F796E}"/>
              </a:ext>
            </a:extLst>
          </p:cNvPr>
          <p:cNvCxnSpPr>
            <a:cxnSpLocks/>
          </p:cNvCxnSpPr>
          <p:nvPr/>
        </p:nvCxnSpPr>
        <p:spPr>
          <a:xfrm flipH="1">
            <a:off x="1755113" y="3027370"/>
            <a:ext cx="990219" cy="58097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232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89A052-AD67-2947-F527-106CA33EA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002060"/>
                </a:solidFill>
                <a:ea typeface="+mj-lt"/>
                <a:cs typeface="+mj-lt"/>
              </a:rPr>
              <a:t>Construction de graphe. </a:t>
            </a:r>
            <a:br>
              <a:rPr lang="fr-FR">
                <a:solidFill>
                  <a:srgbClr val="002060"/>
                </a:solidFill>
                <a:ea typeface="+mj-lt"/>
                <a:cs typeface="+mj-lt"/>
              </a:rPr>
            </a:br>
            <a:r>
              <a:rPr lang="fr-FR">
                <a:solidFill>
                  <a:srgbClr val="002060"/>
                </a:solidFill>
                <a:ea typeface="+mj-lt"/>
                <a:cs typeface="+mj-lt"/>
              </a:rPr>
              <a:t>Recherche de chemin sur un graphe</a:t>
            </a:r>
            <a:r>
              <a:rPr lang="fr-FR" sz="2800" b="0">
                <a:solidFill>
                  <a:srgbClr val="000000"/>
                </a:solidFill>
                <a:ea typeface="+mj-lt"/>
                <a:cs typeface="+mj-lt"/>
              </a:rPr>
              <a:t> </a:t>
            </a:r>
            <a:endParaRPr lang="fr-FR" sz="2800" b="0">
              <a:solidFill>
                <a:srgbClr val="000000"/>
              </a:solidFill>
              <a:cs typeface="Calibri Light"/>
            </a:endParaRPr>
          </a:p>
        </p:txBody>
      </p:sp>
      <p:pic>
        <p:nvPicPr>
          <p:cNvPr id="8" name="Рисунок 8" descr="Изображение выглядит как текст, часы, измерительный прибор&#10;&#10;Автоматически созданное описание">
            <a:extLst>
              <a:ext uri="{FF2B5EF4-FFF2-40B4-BE49-F238E27FC236}">
                <a16:creationId xmlns:a16="http://schemas.microsoft.com/office/drawing/2014/main" id="{B79302BE-648B-6602-2DF8-01BB31507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246" y="1940524"/>
            <a:ext cx="4003430" cy="40613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4EAA63-9C2B-7D3E-E237-863A2F476129}"/>
              </a:ext>
            </a:extLst>
          </p:cNvPr>
          <p:cNvSpPr txBox="1"/>
          <p:nvPr/>
        </p:nvSpPr>
        <p:spPr>
          <a:xfrm>
            <a:off x="5407402" y="3743317"/>
            <a:ext cx="6472616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ea typeface="+mn-lt"/>
                <a:cs typeface="+mn-lt"/>
              </a:rPr>
              <a:t>On </a:t>
            </a:r>
            <a:r>
              <a:rPr lang="en-US" sz="2800" err="1">
                <a:ea typeface="+mn-lt"/>
                <a:cs typeface="+mn-lt"/>
              </a:rPr>
              <a:t>peut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considérer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une</a:t>
            </a:r>
            <a:r>
              <a:rPr lang="en-US" sz="2800">
                <a:ea typeface="+mn-lt"/>
                <a:cs typeface="+mn-lt"/>
              </a:rPr>
              <a:t> grille </a:t>
            </a:r>
            <a:r>
              <a:rPr lang="en-US" sz="2800" err="1">
                <a:ea typeface="+mn-lt"/>
                <a:cs typeface="+mn-lt"/>
              </a:rPr>
              <a:t>comme</a:t>
            </a:r>
            <a:r>
              <a:rPr lang="en-US" sz="2800">
                <a:ea typeface="+mn-lt"/>
                <a:cs typeface="+mn-lt"/>
              </a:rPr>
              <a:t> un </a:t>
            </a:r>
            <a:r>
              <a:rPr lang="en-US" sz="2800" err="1">
                <a:ea typeface="+mn-lt"/>
                <a:cs typeface="+mn-lt"/>
              </a:rPr>
              <a:t>graphe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orienté</a:t>
            </a:r>
            <a:r>
              <a:rPr lang="en-US" sz="2800">
                <a:ea typeface="+mn-lt"/>
                <a:cs typeface="+mn-lt"/>
              </a:rPr>
              <a:t>. On </a:t>
            </a:r>
            <a:r>
              <a:rPr lang="en-US" sz="2800" err="1">
                <a:ea typeface="+mn-lt"/>
                <a:cs typeface="+mn-lt"/>
              </a:rPr>
              <a:t>cherche</a:t>
            </a:r>
            <a:r>
              <a:rPr lang="en-US" sz="2800">
                <a:ea typeface="+mn-lt"/>
                <a:cs typeface="+mn-lt"/>
              </a:rPr>
              <a:t> un chemin entre les deux </a:t>
            </a:r>
            <a:r>
              <a:rPr lang="en-US" sz="2800" err="1">
                <a:ea typeface="+mn-lt"/>
                <a:cs typeface="+mn-lt"/>
              </a:rPr>
              <a:t>noeuds</a:t>
            </a:r>
            <a:r>
              <a:rPr lang="en-US" sz="2800">
                <a:ea typeface="+mn-lt"/>
                <a:cs typeface="+mn-lt"/>
              </a:rPr>
              <a:t> du </a:t>
            </a:r>
            <a:r>
              <a:rPr lang="en-US" sz="2800" err="1">
                <a:ea typeface="+mn-lt"/>
                <a:cs typeface="+mn-lt"/>
              </a:rPr>
              <a:t>graphe</a:t>
            </a:r>
            <a:r>
              <a:rPr lang="en-US" sz="2800">
                <a:ea typeface="+mn-lt"/>
                <a:cs typeface="+mn-lt"/>
              </a:rPr>
              <a:t>. </a:t>
            </a:r>
            <a:br>
              <a:rPr lang="en-US" sz="2800">
                <a:cs typeface="Calibri"/>
              </a:rPr>
            </a:br>
            <a:r>
              <a:rPr lang="en-US" sz="2800" err="1">
                <a:cs typeface="Calibri"/>
              </a:rPr>
              <a:t>Chaque</a:t>
            </a:r>
            <a:r>
              <a:rPr lang="en-US" sz="2800">
                <a:cs typeface="Calibri"/>
              </a:rPr>
              <a:t> </a:t>
            </a:r>
            <a:r>
              <a:rPr lang="en-US" sz="2800" err="1">
                <a:cs typeface="Calibri"/>
              </a:rPr>
              <a:t>noeud</a:t>
            </a:r>
            <a:r>
              <a:rPr lang="en-US" sz="2800">
                <a:cs typeface="Calibri"/>
              </a:rPr>
              <a:t> a 8 enfants (</a:t>
            </a:r>
            <a:r>
              <a:rPr lang="en-US" sz="2800" err="1">
                <a:cs typeface="Calibri"/>
              </a:rPr>
              <a:t>voisins</a:t>
            </a:r>
            <a:r>
              <a:rPr lang="en-US" sz="2800">
                <a:cs typeface="Calibri"/>
              </a:rPr>
              <a:t>).</a:t>
            </a:r>
            <a:endParaRPr lang="en-US"/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848B444B-2256-2E81-DF3C-529A0A33D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949" y="2110340"/>
            <a:ext cx="4138047" cy="11141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E98EBB-40F6-1F94-BCB6-344ACE1651E8}"/>
              </a:ext>
            </a:extLst>
          </p:cNvPr>
          <p:cNvSpPr txBox="1"/>
          <p:nvPr/>
        </p:nvSpPr>
        <p:spPr>
          <a:xfrm>
            <a:off x="4919784" y="4939322"/>
            <a:ext cx="664112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20212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4048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5" descr="Изображение выглядит как бильярдный шар, темный, часы, свет&#10;&#10;Автоматически созданное описание">
            <a:extLst>
              <a:ext uri="{FF2B5EF4-FFF2-40B4-BE49-F238E27FC236}">
                <a16:creationId xmlns:a16="http://schemas.microsoft.com/office/drawing/2014/main" id="{E54CEE5F-7EDA-77ED-960E-F536A06A7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4760" y="1915036"/>
            <a:ext cx="3460541" cy="22042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F96E08-8114-8D40-4ED5-11B4E7A34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654" y="58346"/>
            <a:ext cx="10515600" cy="1325563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002060"/>
                </a:solidFill>
              </a:rPr>
              <a:t>Cas de graphe sans poids</a:t>
            </a:r>
            <a:endParaRPr lang="en-US">
              <a:solidFill>
                <a:srgbClr val="002060"/>
              </a:solidFill>
            </a:endParaRPr>
          </a:p>
        </p:txBody>
      </p:sp>
      <p:pic>
        <p:nvPicPr>
          <p:cNvPr id="5" name="Рисунок 5" descr="Изображение выглядит как бильярдный шар, темный, часы, свет&#10;&#10;Автоматически созданное описание">
            <a:extLst>
              <a:ext uri="{FF2B5EF4-FFF2-40B4-BE49-F238E27FC236}">
                <a16:creationId xmlns:a16="http://schemas.microsoft.com/office/drawing/2014/main" id="{5C643CD1-3FDF-5970-A529-9C57ECD1C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812" y="2192126"/>
            <a:ext cx="3460541" cy="22042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6ACA56-FAAB-50AB-87CD-55B7ADC461EF}"/>
              </a:ext>
            </a:extLst>
          </p:cNvPr>
          <p:cNvSpPr txBox="1"/>
          <p:nvPr/>
        </p:nvSpPr>
        <p:spPr>
          <a:xfrm>
            <a:off x="3768158" y="1658131"/>
            <a:ext cx="364196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800">
                <a:latin typeface="Calibri Light"/>
              </a:rPr>
              <a:t>en profondeur</a:t>
            </a:r>
            <a:r>
              <a:rPr lang="ru-RU" sz="2800">
                <a:latin typeface="Calibri Light"/>
                <a:cs typeface="Calibri Light"/>
              </a:rPr>
              <a:t>​</a:t>
            </a:r>
            <a:endParaRPr lang="ru-RU" sz="2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F0B224-F663-2A79-9F1E-D19DF8D4F140}"/>
              </a:ext>
            </a:extLst>
          </p:cNvPr>
          <p:cNvSpPr txBox="1"/>
          <p:nvPr/>
        </p:nvSpPr>
        <p:spPr>
          <a:xfrm>
            <a:off x="9861365" y="1717507"/>
            <a:ext cx="364196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800">
                <a:latin typeface="Calibri Light"/>
              </a:rPr>
              <a:t>en largeur</a:t>
            </a:r>
            <a:endParaRPr lang="ru-RU" sz="2800">
              <a:latin typeface="Calibri Light"/>
              <a:cs typeface="Calibri Light"/>
            </a:endParaRP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67E45F51-6DD3-5BA4-8A9F-50FD401DF539}"/>
              </a:ext>
            </a:extLst>
          </p:cNvPr>
          <p:cNvCxnSpPr/>
          <p:nvPr/>
        </p:nvCxnSpPr>
        <p:spPr>
          <a:xfrm flipH="1">
            <a:off x="1220725" y="2289603"/>
            <a:ext cx="1723291" cy="15591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C7870525-6D9A-E3AE-1EFE-31EAD092F93D}"/>
              </a:ext>
            </a:extLst>
          </p:cNvPr>
          <p:cNvCxnSpPr/>
          <p:nvPr/>
        </p:nvCxnSpPr>
        <p:spPr>
          <a:xfrm flipV="1">
            <a:off x="7674623" y="2991000"/>
            <a:ext cx="2330937" cy="39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7C28F3F-98C3-0FA2-181F-CC95D47C1493}"/>
              </a:ext>
            </a:extLst>
          </p:cNvPr>
          <p:cNvSpPr txBox="1"/>
          <p:nvPr/>
        </p:nvSpPr>
        <p:spPr>
          <a:xfrm>
            <a:off x="320634" y="993569"/>
            <a:ext cx="6335485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800">
                <a:latin typeface="Calibri"/>
                <a:cs typeface="Calibri"/>
              </a:rPr>
              <a:t>Algorithme de parcours</a:t>
            </a:r>
            <a:r>
              <a:rPr lang="fr-FR" sz="4400">
                <a:latin typeface="Calibri Light"/>
              </a:rPr>
              <a:t> </a:t>
            </a:r>
            <a:r>
              <a:rPr lang="en-US" sz="4400">
                <a:latin typeface="Calibri Light"/>
                <a:cs typeface="Calibri Light"/>
              </a:rPr>
              <a:t>​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D6D562-2642-69E1-D91A-09D7CE876C2D}"/>
              </a:ext>
            </a:extLst>
          </p:cNvPr>
          <p:cNvSpPr txBox="1"/>
          <p:nvPr/>
        </p:nvSpPr>
        <p:spPr>
          <a:xfrm>
            <a:off x="568037" y="4575958"/>
            <a:ext cx="548442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solidFill>
                  <a:srgbClr val="374151"/>
                </a:solidFill>
                <a:latin typeface="Söhne"/>
              </a:rPr>
              <a:t>C'est</a:t>
            </a:r>
            <a:r>
              <a:rPr lang="en-US">
                <a:solidFill>
                  <a:srgbClr val="374151"/>
                </a:solidFill>
                <a:latin typeface="Söhne"/>
              </a:rPr>
              <a:t> </a:t>
            </a:r>
            <a:r>
              <a:rPr lang="en-US" err="1">
                <a:solidFill>
                  <a:srgbClr val="374151"/>
                </a:solidFill>
                <a:latin typeface="Söhne"/>
              </a:rPr>
              <a:t>une</a:t>
            </a:r>
            <a:r>
              <a:rPr lang="en-US">
                <a:solidFill>
                  <a:srgbClr val="374151"/>
                </a:solidFill>
                <a:latin typeface="Söhne"/>
              </a:rPr>
              <a:t> </a:t>
            </a:r>
            <a:r>
              <a:rPr lang="en-US" err="1">
                <a:solidFill>
                  <a:srgbClr val="374151"/>
                </a:solidFill>
                <a:latin typeface="Söhne"/>
              </a:rPr>
              <a:t>méthode</a:t>
            </a:r>
            <a:r>
              <a:rPr lang="en-US">
                <a:solidFill>
                  <a:srgbClr val="374151"/>
                </a:solidFill>
                <a:latin typeface="Söhne"/>
              </a:rPr>
              <a:t> de recherche de </a:t>
            </a:r>
            <a:r>
              <a:rPr lang="en-US" err="1">
                <a:solidFill>
                  <a:srgbClr val="374151"/>
                </a:solidFill>
                <a:latin typeface="Söhne"/>
              </a:rPr>
              <a:t>graphes</a:t>
            </a:r>
            <a:r>
              <a:rPr lang="en-US">
                <a:solidFill>
                  <a:srgbClr val="374151"/>
                </a:solidFill>
                <a:latin typeface="Söhne"/>
              </a:rPr>
              <a:t> qui explore les </a:t>
            </a:r>
            <a:r>
              <a:rPr lang="en-US" err="1">
                <a:solidFill>
                  <a:srgbClr val="374151"/>
                </a:solidFill>
                <a:latin typeface="Söhne"/>
              </a:rPr>
              <a:t>nœuds</a:t>
            </a:r>
            <a:r>
              <a:rPr lang="en-US">
                <a:solidFill>
                  <a:srgbClr val="374151"/>
                </a:solidFill>
                <a:latin typeface="Söhne"/>
              </a:rPr>
              <a:t> de manière </a:t>
            </a:r>
            <a:r>
              <a:rPr lang="en-US" err="1">
                <a:solidFill>
                  <a:srgbClr val="374151"/>
                </a:solidFill>
                <a:latin typeface="Söhne"/>
              </a:rPr>
              <a:t>récursive</a:t>
            </a:r>
            <a:r>
              <a:rPr lang="en-US">
                <a:solidFill>
                  <a:srgbClr val="374151"/>
                </a:solidFill>
                <a:latin typeface="Söhne"/>
              </a:rPr>
              <a:t> </a:t>
            </a:r>
            <a:r>
              <a:rPr lang="en-US" err="1">
                <a:solidFill>
                  <a:srgbClr val="374151"/>
                </a:solidFill>
                <a:latin typeface="Söhne"/>
              </a:rPr>
              <a:t>en</a:t>
            </a:r>
            <a:r>
              <a:rPr lang="en-US">
                <a:solidFill>
                  <a:srgbClr val="374151"/>
                </a:solidFill>
                <a:latin typeface="Söhne"/>
              </a:rPr>
              <a:t> </a:t>
            </a:r>
            <a:r>
              <a:rPr lang="en-US" err="1">
                <a:solidFill>
                  <a:srgbClr val="374151"/>
                </a:solidFill>
                <a:latin typeface="Söhne"/>
              </a:rPr>
              <a:t>partant</a:t>
            </a:r>
            <a:r>
              <a:rPr lang="en-US">
                <a:solidFill>
                  <a:srgbClr val="374151"/>
                </a:solidFill>
                <a:latin typeface="Söhne"/>
              </a:rPr>
              <a:t> d'un </a:t>
            </a:r>
            <a:r>
              <a:rPr lang="en-US" err="1">
                <a:solidFill>
                  <a:srgbClr val="374151"/>
                </a:solidFill>
                <a:latin typeface="Söhne"/>
              </a:rPr>
              <a:t>nœud</a:t>
            </a:r>
            <a:r>
              <a:rPr lang="en-US">
                <a:solidFill>
                  <a:srgbClr val="374151"/>
                </a:solidFill>
                <a:latin typeface="Söhne"/>
              </a:rPr>
              <a:t> </a:t>
            </a:r>
            <a:r>
              <a:rPr lang="en-US" err="1">
                <a:solidFill>
                  <a:srgbClr val="374151"/>
                </a:solidFill>
                <a:latin typeface="Söhne"/>
              </a:rPr>
              <a:t>racine</a:t>
            </a:r>
            <a:r>
              <a:rPr lang="en-US">
                <a:solidFill>
                  <a:srgbClr val="374151"/>
                </a:solidFill>
                <a:latin typeface="Söhne"/>
              </a:rPr>
              <a:t> et </a:t>
            </a:r>
            <a:r>
              <a:rPr lang="en-US" err="1">
                <a:solidFill>
                  <a:srgbClr val="374151"/>
                </a:solidFill>
                <a:latin typeface="Söhne"/>
              </a:rPr>
              <a:t>en</a:t>
            </a:r>
            <a:r>
              <a:rPr lang="en-US">
                <a:solidFill>
                  <a:srgbClr val="374151"/>
                </a:solidFill>
                <a:latin typeface="Söhne"/>
              </a:rPr>
              <a:t> </a:t>
            </a:r>
            <a:r>
              <a:rPr lang="en-US" err="1">
                <a:solidFill>
                  <a:srgbClr val="374151"/>
                </a:solidFill>
                <a:latin typeface="Söhne"/>
              </a:rPr>
              <a:t>explorant</a:t>
            </a:r>
            <a:r>
              <a:rPr lang="en-US">
                <a:solidFill>
                  <a:srgbClr val="374151"/>
                </a:solidFill>
                <a:latin typeface="Söhne"/>
              </a:rPr>
              <a:t> le plus </a:t>
            </a:r>
            <a:r>
              <a:rPr lang="en-US" err="1">
                <a:solidFill>
                  <a:srgbClr val="374151"/>
                </a:solidFill>
                <a:latin typeface="Söhne"/>
              </a:rPr>
              <a:t>profondément</a:t>
            </a:r>
            <a:r>
              <a:rPr lang="en-US">
                <a:solidFill>
                  <a:srgbClr val="374151"/>
                </a:solidFill>
                <a:latin typeface="Söhne"/>
              </a:rPr>
              <a:t> possible le </a:t>
            </a:r>
            <a:r>
              <a:rPr lang="en-US" err="1">
                <a:solidFill>
                  <a:srgbClr val="374151"/>
                </a:solidFill>
                <a:latin typeface="Söhne"/>
              </a:rPr>
              <a:t>graphe</a:t>
            </a:r>
            <a:r>
              <a:rPr lang="en-US">
                <a:solidFill>
                  <a:srgbClr val="374151"/>
                </a:solidFill>
                <a:latin typeface="Söhne"/>
              </a:rPr>
              <a:t> </a:t>
            </a:r>
            <a:r>
              <a:rPr lang="en-US" err="1">
                <a:solidFill>
                  <a:srgbClr val="374151"/>
                </a:solidFill>
                <a:latin typeface="Söhne"/>
              </a:rPr>
              <a:t>avant</a:t>
            </a:r>
            <a:r>
              <a:rPr lang="en-US">
                <a:solidFill>
                  <a:srgbClr val="374151"/>
                </a:solidFill>
                <a:latin typeface="Söhne"/>
              </a:rPr>
              <a:t> de </a:t>
            </a:r>
            <a:r>
              <a:rPr lang="en-US" err="1">
                <a:solidFill>
                  <a:srgbClr val="374151"/>
                </a:solidFill>
                <a:latin typeface="Söhne"/>
              </a:rPr>
              <a:t>revenir</a:t>
            </a:r>
            <a:r>
              <a:rPr lang="en-US">
                <a:solidFill>
                  <a:srgbClr val="374151"/>
                </a:solidFill>
                <a:latin typeface="Söhne"/>
              </a:rPr>
              <a:t> </a:t>
            </a:r>
            <a:r>
              <a:rPr lang="en-US" err="1">
                <a:solidFill>
                  <a:srgbClr val="374151"/>
                </a:solidFill>
                <a:latin typeface="Söhne"/>
              </a:rPr>
              <a:t>en</a:t>
            </a:r>
            <a:r>
              <a:rPr lang="en-US">
                <a:solidFill>
                  <a:srgbClr val="374151"/>
                </a:solidFill>
                <a:latin typeface="Söhne"/>
              </a:rPr>
              <a:t> </a:t>
            </a:r>
            <a:r>
              <a:rPr lang="en-US" err="1">
                <a:solidFill>
                  <a:srgbClr val="374151"/>
                </a:solidFill>
                <a:latin typeface="Söhne"/>
              </a:rPr>
              <a:t>arrière</a:t>
            </a:r>
            <a:r>
              <a:rPr lang="en-US">
                <a:solidFill>
                  <a:srgbClr val="374151"/>
                </a:solidFill>
                <a:latin typeface="Söhne"/>
              </a:rPr>
              <a:t>.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02C2C9-A101-AFB8-E601-5D27D3044645}"/>
              </a:ext>
            </a:extLst>
          </p:cNvPr>
          <p:cNvSpPr txBox="1"/>
          <p:nvPr/>
        </p:nvSpPr>
        <p:spPr>
          <a:xfrm>
            <a:off x="6317672" y="4575959"/>
            <a:ext cx="5573487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solidFill>
                  <a:srgbClr val="374151"/>
                </a:solidFill>
                <a:latin typeface="Söhne"/>
              </a:rPr>
              <a:t>C'est</a:t>
            </a:r>
            <a:r>
              <a:rPr lang="en-US">
                <a:solidFill>
                  <a:srgbClr val="374151"/>
                </a:solidFill>
                <a:latin typeface="Söhne"/>
              </a:rPr>
              <a:t> </a:t>
            </a:r>
            <a:r>
              <a:rPr lang="en-US" err="1">
                <a:solidFill>
                  <a:srgbClr val="374151"/>
                </a:solidFill>
                <a:latin typeface="Söhne"/>
              </a:rPr>
              <a:t>une</a:t>
            </a:r>
            <a:r>
              <a:rPr lang="en-US">
                <a:solidFill>
                  <a:srgbClr val="374151"/>
                </a:solidFill>
                <a:latin typeface="Söhne"/>
              </a:rPr>
              <a:t> </a:t>
            </a:r>
            <a:r>
              <a:rPr lang="en-US" err="1">
                <a:solidFill>
                  <a:srgbClr val="374151"/>
                </a:solidFill>
                <a:latin typeface="Söhne"/>
              </a:rPr>
              <a:t>méthode</a:t>
            </a:r>
            <a:r>
              <a:rPr lang="en-US">
                <a:solidFill>
                  <a:srgbClr val="374151"/>
                </a:solidFill>
                <a:latin typeface="Söhne"/>
              </a:rPr>
              <a:t> de recherche de </a:t>
            </a:r>
            <a:r>
              <a:rPr lang="en-US" err="1">
                <a:solidFill>
                  <a:srgbClr val="374151"/>
                </a:solidFill>
                <a:latin typeface="Söhne"/>
              </a:rPr>
              <a:t>graphes</a:t>
            </a:r>
            <a:r>
              <a:rPr lang="en-US">
                <a:solidFill>
                  <a:srgbClr val="374151"/>
                </a:solidFill>
                <a:latin typeface="Söhne"/>
              </a:rPr>
              <a:t> qui explore les </a:t>
            </a:r>
            <a:r>
              <a:rPr lang="en-US" err="1">
                <a:solidFill>
                  <a:srgbClr val="374151"/>
                </a:solidFill>
                <a:latin typeface="Söhne"/>
              </a:rPr>
              <a:t>nœuds</a:t>
            </a:r>
            <a:r>
              <a:rPr lang="en-US">
                <a:solidFill>
                  <a:srgbClr val="374151"/>
                </a:solidFill>
                <a:latin typeface="Söhne"/>
              </a:rPr>
              <a:t> de manière </a:t>
            </a:r>
            <a:r>
              <a:rPr lang="en-US" err="1">
                <a:solidFill>
                  <a:srgbClr val="374151"/>
                </a:solidFill>
                <a:latin typeface="Söhne"/>
              </a:rPr>
              <a:t>itérative</a:t>
            </a:r>
            <a:r>
              <a:rPr lang="en-US">
                <a:solidFill>
                  <a:srgbClr val="374151"/>
                </a:solidFill>
                <a:latin typeface="Söhne"/>
              </a:rPr>
              <a:t> </a:t>
            </a:r>
            <a:r>
              <a:rPr lang="en-US" err="1">
                <a:solidFill>
                  <a:srgbClr val="374151"/>
                </a:solidFill>
                <a:latin typeface="Söhne"/>
              </a:rPr>
              <a:t>en</a:t>
            </a:r>
            <a:r>
              <a:rPr lang="en-US">
                <a:solidFill>
                  <a:srgbClr val="374151"/>
                </a:solidFill>
                <a:latin typeface="Söhne"/>
              </a:rPr>
              <a:t> </a:t>
            </a:r>
            <a:r>
              <a:rPr lang="en-US" err="1">
                <a:solidFill>
                  <a:srgbClr val="374151"/>
                </a:solidFill>
                <a:latin typeface="Söhne"/>
              </a:rPr>
              <a:t>utilisant</a:t>
            </a:r>
            <a:r>
              <a:rPr lang="en-US">
                <a:solidFill>
                  <a:srgbClr val="374151"/>
                </a:solidFill>
                <a:latin typeface="Söhne"/>
              </a:rPr>
              <a:t> </a:t>
            </a:r>
            <a:r>
              <a:rPr lang="en-US" err="1">
                <a:solidFill>
                  <a:srgbClr val="374151"/>
                </a:solidFill>
                <a:latin typeface="Söhne"/>
              </a:rPr>
              <a:t>une</a:t>
            </a:r>
            <a:r>
              <a:rPr lang="en-US">
                <a:solidFill>
                  <a:srgbClr val="374151"/>
                </a:solidFill>
                <a:latin typeface="Söhne"/>
              </a:rPr>
              <a:t> file </a:t>
            </a:r>
            <a:r>
              <a:rPr lang="en-US" err="1">
                <a:solidFill>
                  <a:srgbClr val="374151"/>
                </a:solidFill>
                <a:latin typeface="Söhne"/>
              </a:rPr>
              <a:t>d'attente</a:t>
            </a:r>
            <a:r>
              <a:rPr lang="en-US">
                <a:solidFill>
                  <a:srgbClr val="374151"/>
                </a:solidFill>
                <a:latin typeface="Söhne"/>
              </a:rPr>
              <a:t>. </a:t>
            </a:r>
            <a:r>
              <a:rPr lang="en-US" err="1">
                <a:solidFill>
                  <a:srgbClr val="374151"/>
                </a:solidFill>
                <a:latin typeface="Söhne"/>
              </a:rPr>
              <a:t>L'algorithme</a:t>
            </a:r>
            <a:r>
              <a:rPr lang="en-US">
                <a:solidFill>
                  <a:srgbClr val="374151"/>
                </a:solidFill>
                <a:latin typeface="Söhne"/>
              </a:rPr>
              <a:t> commence par un </a:t>
            </a:r>
            <a:r>
              <a:rPr lang="en-US" err="1">
                <a:solidFill>
                  <a:srgbClr val="374151"/>
                </a:solidFill>
                <a:latin typeface="Söhne"/>
              </a:rPr>
              <a:t>nœud</a:t>
            </a:r>
            <a:r>
              <a:rPr lang="en-US">
                <a:solidFill>
                  <a:srgbClr val="374151"/>
                </a:solidFill>
                <a:latin typeface="Söhne"/>
              </a:rPr>
              <a:t> </a:t>
            </a:r>
            <a:r>
              <a:rPr lang="en-US" err="1">
                <a:solidFill>
                  <a:srgbClr val="374151"/>
                </a:solidFill>
                <a:latin typeface="Söhne"/>
              </a:rPr>
              <a:t>racine</a:t>
            </a:r>
            <a:r>
              <a:rPr lang="en-US">
                <a:solidFill>
                  <a:srgbClr val="374151"/>
                </a:solidFill>
                <a:latin typeface="Söhne"/>
              </a:rPr>
              <a:t> et explore </a:t>
            </a:r>
            <a:r>
              <a:rPr lang="en-US" err="1">
                <a:solidFill>
                  <a:srgbClr val="374151"/>
                </a:solidFill>
                <a:latin typeface="Söhne"/>
              </a:rPr>
              <a:t>tous</a:t>
            </a:r>
            <a:r>
              <a:rPr lang="en-US">
                <a:solidFill>
                  <a:srgbClr val="374151"/>
                </a:solidFill>
                <a:latin typeface="Söhne"/>
              </a:rPr>
              <a:t> les </a:t>
            </a:r>
            <a:r>
              <a:rPr lang="en-US" err="1">
                <a:solidFill>
                  <a:srgbClr val="374151"/>
                </a:solidFill>
                <a:latin typeface="Söhne"/>
              </a:rPr>
              <a:t>nœuds</a:t>
            </a:r>
            <a:r>
              <a:rPr lang="en-US">
                <a:solidFill>
                  <a:srgbClr val="374151"/>
                </a:solidFill>
                <a:latin typeface="Söhne"/>
              </a:rPr>
              <a:t> à </a:t>
            </a:r>
            <a:r>
              <a:rPr lang="en-US" err="1">
                <a:solidFill>
                  <a:srgbClr val="374151"/>
                </a:solidFill>
                <a:latin typeface="Söhne"/>
              </a:rPr>
              <a:t>une</a:t>
            </a:r>
            <a:r>
              <a:rPr lang="en-US">
                <a:solidFill>
                  <a:srgbClr val="374151"/>
                </a:solidFill>
                <a:latin typeface="Söhne"/>
              </a:rPr>
              <a:t> distance k </a:t>
            </a:r>
            <a:r>
              <a:rPr lang="en-US" err="1">
                <a:solidFill>
                  <a:srgbClr val="374151"/>
                </a:solidFill>
                <a:latin typeface="Söhne"/>
              </a:rPr>
              <a:t>avant</a:t>
            </a:r>
            <a:r>
              <a:rPr lang="en-US">
                <a:solidFill>
                  <a:srgbClr val="374151"/>
                </a:solidFill>
                <a:latin typeface="Söhne"/>
              </a:rPr>
              <a:t> de passer aux </a:t>
            </a:r>
            <a:r>
              <a:rPr lang="en-US" err="1">
                <a:solidFill>
                  <a:srgbClr val="374151"/>
                </a:solidFill>
                <a:latin typeface="Söhne"/>
              </a:rPr>
              <a:t>nœuds</a:t>
            </a:r>
            <a:r>
              <a:rPr lang="en-US">
                <a:solidFill>
                  <a:srgbClr val="374151"/>
                </a:solidFill>
                <a:latin typeface="Söhne"/>
              </a:rPr>
              <a:t> à </a:t>
            </a:r>
            <a:r>
              <a:rPr lang="en-US" err="1">
                <a:solidFill>
                  <a:srgbClr val="374151"/>
                </a:solidFill>
                <a:latin typeface="Söhne"/>
              </a:rPr>
              <a:t>une</a:t>
            </a:r>
            <a:r>
              <a:rPr lang="en-US">
                <a:solidFill>
                  <a:srgbClr val="374151"/>
                </a:solidFill>
                <a:latin typeface="Söhne"/>
              </a:rPr>
              <a:t> distance k+1.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10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33D68-7997-357A-E706-4FBB4E65F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618"/>
            <a:ext cx="10515600" cy="1325563"/>
          </a:xfrm>
        </p:spPr>
        <p:txBody>
          <a:bodyPr/>
          <a:lstStyle/>
          <a:p>
            <a:r>
              <a:rPr lang="fr-FR" b="0">
                <a:solidFill>
                  <a:srgbClr val="000000"/>
                </a:solidFill>
                <a:ea typeface="+mj-lt"/>
                <a:cs typeface="+mj-lt"/>
              </a:rPr>
              <a:t>Cas de graphe sans poids:</a:t>
            </a:r>
            <a:endParaRPr lang="fr-FR" b="0">
              <a:ea typeface="+mj-lt"/>
              <a:cs typeface="+mj-lt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064CDC20-44C7-5B11-A5A4-B378D78B9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185" y="1703725"/>
            <a:ext cx="4860966" cy="3342963"/>
          </a:xfrm>
          <a:prstGeom prst="rect">
            <a:avLst/>
          </a:prstGeom>
        </p:spPr>
      </p:pic>
      <p:pic>
        <p:nvPicPr>
          <p:cNvPr id="5" name="Picture 4" descr="A picture containing crossword puzzle, text, tiled, black&#10;&#10;Description automatically generated">
            <a:extLst>
              <a:ext uri="{FF2B5EF4-FFF2-40B4-BE49-F238E27FC236}">
                <a16:creationId xmlns:a16="http://schemas.microsoft.com/office/drawing/2014/main" id="{53C022B3-DAA1-4905-2451-956C12D98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89" y="1715397"/>
            <a:ext cx="4801590" cy="33429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A44E9D-CE24-FA76-79B5-EF4C9F14D0C5}"/>
              </a:ext>
            </a:extLst>
          </p:cNvPr>
          <p:cNvSpPr txBox="1"/>
          <p:nvPr/>
        </p:nvSpPr>
        <p:spPr>
          <a:xfrm>
            <a:off x="1305169" y="5388708"/>
            <a:ext cx="3641969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4400">
                <a:latin typeface="Calibri Light"/>
              </a:rPr>
              <a:t>en profondeur</a:t>
            </a:r>
            <a:r>
              <a:rPr lang="ru-RU" sz="4400">
                <a:latin typeface="Calibri Light"/>
                <a:cs typeface="Calibri Light"/>
              </a:rPr>
              <a:t>​</a:t>
            </a:r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D3A74A-B66C-0838-2165-43C8AB4AC1CB}"/>
              </a:ext>
            </a:extLst>
          </p:cNvPr>
          <p:cNvSpPr txBox="1"/>
          <p:nvPr/>
        </p:nvSpPr>
        <p:spPr>
          <a:xfrm>
            <a:off x="7332784" y="5388707"/>
            <a:ext cx="3641969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4400">
                <a:latin typeface="Calibri Light"/>
              </a:rPr>
              <a:t>en largeur</a:t>
            </a:r>
            <a:endParaRPr lang="ru-RU" sz="440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068485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82ED5-EE48-7406-73E8-9CBF3DC50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" y="186995"/>
            <a:ext cx="10515600" cy="1325563"/>
          </a:xfrm>
        </p:spPr>
        <p:txBody>
          <a:bodyPr/>
          <a:lstStyle/>
          <a:p>
            <a:r>
              <a:rPr lang="en-US">
                <a:cs typeface="Calibri Light"/>
              </a:rPr>
              <a:t>Le plus court chemin: Algorithm Dijkstra</a:t>
            </a:r>
            <a:endParaRPr lang="en-US"/>
          </a:p>
        </p:txBody>
      </p:sp>
      <p:pic>
        <p:nvPicPr>
          <p:cNvPr id="4" name="Picture 4" descr="A picture containing arrow&#10;&#10;Description automatically generated">
            <a:extLst>
              <a:ext uri="{FF2B5EF4-FFF2-40B4-BE49-F238E27FC236}">
                <a16:creationId xmlns:a16="http://schemas.microsoft.com/office/drawing/2014/main" id="{D87F6530-CC1B-0E66-2F15-F1599F0EE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784" y="1884589"/>
            <a:ext cx="4147704" cy="4157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9E5DD4-4E47-E8EA-9E34-B5167E91CED4}"/>
              </a:ext>
            </a:extLst>
          </p:cNvPr>
          <p:cNvSpPr txBox="1"/>
          <p:nvPr/>
        </p:nvSpPr>
        <p:spPr>
          <a:xfrm>
            <a:off x="5662246" y="4060093"/>
            <a:ext cx="6191738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74151"/>
                </a:solidFill>
                <a:latin typeface="Söhne"/>
              </a:rPr>
              <a:t>Dijkstra </a:t>
            </a:r>
            <a:r>
              <a:rPr lang="en-US" err="1">
                <a:solidFill>
                  <a:srgbClr val="374151"/>
                </a:solidFill>
                <a:latin typeface="Söhne"/>
              </a:rPr>
              <a:t>est</a:t>
            </a:r>
            <a:r>
              <a:rPr lang="en-US">
                <a:solidFill>
                  <a:srgbClr val="374151"/>
                </a:solidFill>
                <a:latin typeface="Söhne"/>
              </a:rPr>
              <a:t> un </a:t>
            </a:r>
            <a:r>
              <a:rPr lang="en-US" err="1">
                <a:solidFill>
                  <a:srgbClr val="374151"/>
                </a:solidFill>
                <a:latin typeface="Söhne"/>
              </a:rPr>
              <a:t>algorithme</a:t>
            </a:r>
            <a:r>
              <a:rPr lang="en-US">
                <a:solidFill>
                  <a:srgbClr val="374151"/>
                </a:solidFill>
                <a:latin typeface="Söhne"/>
              </a:rPr>
              <a:t> de recherche de chemin le plus court dans un </a:t>
            </a:r>
            <a:r>
              <a:rPr lang="en-US" err="1">
                <a:solidFill>
                  <a:srgbClr val="374151"/>
                </a:solidFill>
                <a:latin typeface="Söhne"/>
              </a:rPr>
              <a:t>graphe</a:t>
            </a:r>
            <a:r>
              <a:rPr lang="en-US">
                <a:solidFill>
                  <a:srgbClr val="374151"/>
                </a:solidFill>
                <a:latin typeface="Söhne"/>
              </a:rPr>
              <a:t> </a:t>
            </a:r>
            <a:r>
              <a:rPr lang="en-US" err="1">
                <a:solidFill>
                  <a:srgbClr val="374151"/>
                </a:solidFill>
                <a:latin typeface="Söhne"/>
              </a:rPr>
              <a:t>pondéré</a:t>
            </a:r>
            <a:r>
              <a:rPr lang="en-US">
                <a:solidFill>
                  <a:srgbClr val="374151"/>
                </a:solidFill>
                <a:latin typeface="Söhne"/>
              </a:rPr>
              <a:t>, qui </a:t>
            </a:r>
            <a:r>
              <a:rPr lang="en-US" err="1">
                <a:solidFill>
                  <a:srgbClr val="374151"/>
                </a:solidFill>
                <a:latin typeface="Söhne"/>
              </a:rPr>
              <a:t>utilise</a:t>
            </a:r>
            <a:r>
              <a:rPr lang="en-US" b="1">
                <a:solidFill>
                  <a:srgbClr val="374151"/>
                </a:solidFill>
                <a:latin typeface="Söhne"/>
              </a:rPr>
              <a:t> </a:t>
            </a:r>
            <a:r>
              <a:rPr lang="en-US" b="1" err="1">
                <a:solidFill>
                  <a:srgbClr val="374151"/>
                </a:solidFill>
                <a:latin typeface="Söhne"/>
              </a:rPr>
              <a:t>une</a:t>
            </a:r>
            <a:r>
              <a:rPr lang="en-US" b="1">
                <a:solidFill>
                  <a:srgbClr val="374151"/>
                </a:solidFill>
                <a:latin typeface="Söhne"/>
              </a:rPr>
              <a:t> </a:t>
            </a:r>
            <a:r>
              <a:rPr lang="en-US" b="1" err="1">
                <a:solidFill>
                  <a:srgbClr val="374151"/>
                </a:solidFill>
                <a:latin typeface="Söhne"/>
              </a:rPr>
              <a:t>approche</a:t>
            </a:r>
            <a:r>
              <a:rPr lang="en-US" b="1">
                <a:solidFill>
                  <a:srgbClr val="374151"/>
                </a:solidFill>
                <a:latin typeface="Söhne"/>
              </a:rPr>
              <a:t> </a:t>
            </a:r>
            <a:r>
              <a:rPr lang="en-US" b="1" err="1">
                <a:solidFill>
                  <a:srgbClr val="374151"/>
                </a:solidFill>
                <a:latin typeface="Söhne"/>
              </a:rPr>
              <a:t>itérative</a:t>
            </a:r>
            <a:r>
              <a:rPr lang="en-US" b="1">
                <a:solidFill>
                  <a:srgbClr val="374151"/>
                </a:solidFill>
                <a:latin typeface="Söhne"/>
              </a:rPr>
              <a:t> </a:t>
            </a:r>
            <a:r>
              <a:rPr lang="en-US" b="1" err="1">
                <a:solidFill>
                  <a:srgbClr val="374151"/>
                </a:solidFill>
                <a:latin typeface="Söhne"/>
              </a:rPr>
              <a:t>en</a:t>
            </a:r>
            <a:r>
              <a:rPr lang="en-US" b="1">
                <a:solidFill>
                  <a:srgbClr val="374151"/>
                </a:solidFill>
                <a:latin typeface="Söhne"/>
              </a:rPr>
              <a:t> </a:t>
            </a:r>
            <a:r>
              <a:rPr lang="en-US" b="1" err="1">
                <a:solidFill>
                  <a:srgbClr val="374151"/>
                </a:solidFill>
                <a:latin typeface="Söhne"/>
              </a:rPr>
              <a:t>explorant</a:t>
            </a:r>
            <a:r>
              <a:rPr lang="en-US" b="1">
                <a:solidFill>
                  <a:srgbClr val="374151"/>
                </a:solidFill>
                <a:latin typeface="Söhne"/>
              </a:rPr>
              <a:t> les </a:t>
            </a:r>
            <a:r>
              <a:rPr lang="en-US" b="1" err="1">
                <a:solidFill>
                  <a:srgbClr val="374151"/>
                </a:solidFill>
                <a:latin typeface="Söhne"/>
              </a:rPr>
              <a:t>nœuds</a:t>
            </a:r>
            <a:r>
              <a:rPr lang="en-US" b="1">
                <a:solidFill>
                  <a:srgbClr val="374151"/>
                </a:solidFill>
                <a:latin typeface="Söhne"/>
              </a:rPr>
              <a:t> </a:t>
            </a:r>
            <a:r>
              <a:rPr lang="en-US" b="1" err="1">
                <a:solidFill>
                  <a:srgbClr val="374151"/>
                </a:solidFill>
                <a:latin typeface="Söhne"/>
              </a:rPr>
              <a:t>adjacents</a:t>
            </a:r>
            <a:r>
              <a:rPr lang="en-US" b="1">
                <a:solidFill>
                  <a:srgbClr val="374151"/>
                </a:solidFill>
                <a:latin typeface="Söhne"/>
              </a:rPr>
              <a:t> les plus </a:t>
            </a:r>
            <a:r>
              <a:rPr lang="en-US" b="1" err="1">
                <a:solidFill>
                  <a:srgbClr val="374151"/>
                </a:solidFill>
                <a:latin typeface="Söhne"/>
              </a:rPr>
              <a:t>proches</a:t>
            </a:r>
            <a:r>
              <a:rPr lang="en-US" b="1">
                <a:solidFill>
                  <a:srgbClr val="374151"/>
                </a:solidFill>
                <a:latin typeface="Söhne"/>
              </a:rPr>
              <a:t> à </a:t>
            </a:r>
            <a:r>
              <a:rPr lang="en-US" b="1" err="1">
                <a:solidFill>
                  <a:srgbClr val="374151"/>
                </a:solidFill>
                <a:latin typeface="Söhne"/>
              </a:rPr>
              <a:t>partir</a:t>
            </a:r>
            <a:r>
              <a:rPr lang="en-US" b="1">
                <a:solidFill>
                  <a:srgbClr val="374151"/>
                </a:solidFill>
                <a:latin typeface="Söhne"/>
              </a:rPr>
              <a:t> d'un </a:t>
            </a:r>
            <a:r>
              <a:rPr lang="en-US" b="1" err="1">
                <a:solidFill>
                  <a:srgbClr val="374151"/>
                </a:solidFill>
                <a:latin typeface="Söhne"/>
              </a:rPr>
              <a:t>nœud</a:t>
            </a:r>
            <a:r>
              <a:rPr lang="en-US" b="1">
                <a:solidFill>
                  <a:srgbClr val="374151"/>
                </a:solidFill>
                <a:latin typeface="Söhne"/>
              </a:rPr>
              <a:t> de </a:t>
            </a:r>
            <a:r>
              <a:rPr lang="en-US" b="1" err="1">
                <a:solidFill>
                  <a:srgbClr val="374151"/>
                </a:solidFill>
                <a:latin typeface="Söhne"/>
              </a:rPr>
              <a:t>départ</a:t>
            </a:r>
            <a:r>
              <a:rPr lang="en-US" b="1">
                <a:solidFill>
                  <a:srgbClr val="374151"/>
                </a:solidFill>
                <a:latin typeface="Söhne"/>
              </a:rPr>
              <a:t>, </a:t>
            </a:r>
            <a:r>
              <a:rPr lang="en-US" b="1" err="1">
                <a:solidFill>
                  <a:srgbClr val="374151"/>
                </a:solidFill>
                <a:latin typeface="Söhne"/>
              </a:rPr>
              <a:t>en</a:t>
            </a:r>
            <a:r>
              <a:rPr lang="en-US" b="1">
                <a:solidFill>
                  <a:srgbClr val="374151"/>
                </a:solidFill>
                <a:latin typeface="Söhne"/>
              </a:rPr>
              <a:t> </a:t>
            </a:r>
            <a:r>
              <a:rPr lang="en-US" b="1" err="1">
                <a:solidFill>
                  <a:srgbClr val="374151"/>
                </a:solidFill>
                <a:latin typeface="Söhne"/>
              </a:rPr>
              <a:t>utilisant</a:t>
            </a:r>
            <a:r>
              <a:rPr lang="en-US" b="1">
                <a:solidFill>
                  <a:srgbClr val="374151"/>
                </a:solidFill>
                <a:latin typeface="Söhne"/>
              </a:rPr>
              <a:t> </a:t>
            </a:r>
            <a:r>
              <a:rPr lang="en-US" b="1" err="1">
                <a:solidFill>
                  <a:srgbClr val="374151"/>
                </a:solidFill>
                <a:latin typeface="Söhne"/>
              </a:rPr>
              <a:t>une</a:t>
            </a:r>
            <a:r>
              <a:rPr lang="en-US" b="1">
                <a:solidFill>
                  <a:srgbClr val="374151"/>
                </a:solidFill>
                <a:latin typeface="Söhne"/>
              </a:rPr>
              <a:t> file de </a:t>
            </a:r>
            <a:r>
              <a:rPr lang="en-US" b="1" err="1">
                <a:solidFill>
                  <a:srgbClr val="374151"/>
                </a:solidFill>
                <a:latin typeface="Söhne"/>
              </a:rPr>
              <a:t>priorité</a:t>
            </a:r>
            <a:r>
              <a:rPr lang="en-US">
                <a:solidFill>
                  <a:srgbClr val="374151"/>
                </a:solidFill>
                <a:latin typeface="Söhne"/>
              </a:rPr>
              <a:t> pour </a:t>
            </a:r>
            <a:r>
              <a:rPr lang="en-US" err="1">
                <a:solidFill>
                  <a:srgbClr val="374151"/>
                </a:solidFill>
                <a:latin typeface="Söhne"/>
              </a:rPr>
              <a:t>choisir</a:t>
            </a:r>
            <a:r>
              <a:rPr lang="en-US">
                <a:solidFill>
                  <a:srgbClr val="374151"/>
                </a:solidFill>
                <a:latin typeface="Söhne"/>
              </a:rPr>
              <a:t> les </a:t>
            </a:r>
            <a:r>
              <a:rPr lang="en-US" err="1">
                <a:solidFill>
                  <a:srgbClr val="374151"/>
                </a:solidFill>
                <a:latin typeface="Söhne"/>
              </a:rPr>
              <a:t>nœuds</a:t>
            </a:r>
            <a:r>
              <a:rPr lang="en-US">
                <a:solidFill>
                  <a:srgbClr val="374151"/>
                </a:solidFill>
                <a:latin typeface="Söhne"/>
              </a:rPr>
              <a:t> à explorer ensuite. </a:t>
            </a:r>
            <a:r>
              <a:rPr lang="en-US" err="1">
                <a:solidFill>
                  <a:srgbClr val="374151"/>
                </a:solidFill>
                <a:latin typeface="Söhne"/>
              </a:rPr>
              <a:t>L'algorithme</a:t>
            </a:r>
            <a:r>
              <a:rPr lang="en-US">
                <a:solidFill>
                  <a:srgbClr val="374151"/>
                </a:solidFill>
                <a:latin typeface="Söhne"/>
              </a:rPr>
              <a:t> </a:t>
            </a:r>
            <a:r>
              <a:rPr lang="en-US" err="1">
                <a:solidFill>
                  <a:srgbClr val="374151"/>
                </a:solidFill>
                <a:latin typeface="Söhne"/>
              </a:rPr>
              <a:t>calcule</a:t>
            </a:r>
            <a:r>
              <a:rPr lang="en-US">
                <a:solidFill>
                  <a:srgbClr val="374151"/>
                </a:solidFill>
                <a:latin typeface="Söhne"/>
              </a:rPr>
              <a:t> </a:t>
            </a:r>
            <a:r>
              <a:rPr lang="en-US" err="1">
                <a:solidFill>
                  <a:srgbClr val="374151"/>
                </a:solidFill>
                <a:latin typeface="Söhne"/>
              </a:rPr>
              <a:t>ainsi</a:t>
            </a:r>
            <a:r>
              <a:rPr lang="en-US">
                <a:solidFill>
                  <a:srgbClr val="374151"/>
                </a:solidFill>
                <a:latin typeface="Söhne"/>
              </a:rPr>
              <a:t> la distance </a:t>
            </a:r>
            <a:r>
              <a:rPr lang="en-US" err="1">
                <a:solidFill>
                  <a:srgbClr val="374151"/>
                </a:solidFill>
                <a:latin typeface="Söhne"/>
              </a:rPr>
              <a:t>minimale</a:t>
            </a:r>
            <a:r>
              <a:rPr lang="en-US">
                <a:solidFill>
                  <a:srgbClr val="374151"/>
                </a:solidFill>
                <a:latin typeface="Söhne"/>
              </a:rPr>
              <a:t> entre le </a:t>
            </a:r>
            <a:r>
              <a:rPr lang="en-US" err="1">
                <a:solidFill>
                  <a:srgbClr val="374151"/>
                </a:solidFill>
                <a:latin typeface="Söhne"/>
              </a:rPr>
              <a:t>nœud</a:t>
            </a:r>
            <a:r>
              <a:rPr lang="en-US">
                <a:solidFill>
                  <a:srgbClr val="374151"/>
                </a:solidFill>
                <a:latin typeface="Söhne"/>
              </a:rPr>
              <a:t> de </a:t>
            </a:r>
            <a:r>
              <a:rPr lang="en-US" err="1">
                <a:solidFill>
                  <a:srgbClr val="374151"/>
                </a:solidFill>
                <a:latin typeface="Söhne"/>
              </a:rPr>
              <a:t>départ</a:t>
            </a:r>
            <a:r>
              <a:rPr lang="en-US">
                <a:solidFill>
                  <a:srgbClr val="374151"/>
                </a:solidFill>
                <a:latin typeface="Söhne"/>
              </a:rPr>
              <a:t> et </a:t>
            </a:r>
            <a:r>
              <a:rPr lang="en-US" err="1">
                <a:solidFill>
                  <a:srgbClr val="374151"/>
                </a:solidFill>
                <a:latin typeface="Söhne"/>
              </a:rPr>
              <a:t>tous</a:t>
            </a:r>
            <a:r>
              <a:rPr lang="en-US">
                <a:solidFill>
                  <a:srgbClr val="374151"/>
                </a:solidFill>
                <a:latin typeface="Söhne"/>
              </a:rPr>
              <a:t> les </a:t>
            </a:r>
            <a:r>
              <a:rPr lang="en-US" err="1">
                <a:solidFill>
                  <a:srgbClr val="374151"/>
                </a:solidFill>
                <a:latin typeface="Söhne"/>
              </a:rPr>
              <a:t>autres</a:t>
            </a:r>
            <a:r>
              <a:rPr lang="en-US">
                <a:solidFill>
                  <a:srgbClr val="374151"/>
                </a:solidFill>
                <a:latin typeface="Söhne"/>
              </a:rPr>
              <a:t> </a:t>
            </a:r>
            <a:r>
              <a:rPr lang="en-US" err="1">
                <a:solidFill>
                  <a:srgbClr val="374151"/>
                </a:solidFill>
                <a:latin typeface="Söhne"/>
              </a:rPr>
              <a:t>nœuds</a:t>
            </a:r>
            <a:r>
              <a:rPr lang="en-US">
                <a:solidFill>
                  <a:srgbClr val="374151"/>
                </a:solidFill>
                <a:latin typeface="Söhne"/>
              </a:rPr>
              <a:t> du </a:t>
            </a:r>
            <a:r>
              <a:rPr lang="en-US" err="1">
                <a:solidFill>
                  <a:srgbClr val="374151"/>
                </a:solidFill>
                <a:latin typeface="Söhne"/>
              </a:rPr>
              <a:t>graphe</a:t>
            </a:r>
            <a:endParaRPr lang="en-US" err="1"/>
          </a:p>
        </p:txBody>
      </p:sp>
      <p:pic>
        <p:nvPicPr>
          <p:cNvPr id="6" name="Рисунок 3" descr="A picture containing shape&#10;&#10;Description automatically generated">
            <a:extLst>
              <a:ext uri="{FF2B5EF4-FFF2-40B4-BE49-F238E27FC236}">
                <a16:creationId xmlns:a16="http://schemas.microsoft.com/office/drawing/2014/main" id="{1EB8128D-B834-A077-A906-A9559941E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846" y="2001483"/>
            <a:ext cx="5751111" cy="154958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AC11C7F-5B49-10E9-1EED-421D09B56503}"/>
                  </a:ext>
                </a:extLst>
              </p14:cNvPr>
              <p14:cNvContentPartPr/>
              <p14:nvPr/>
            </p14:nvContentPartPr>
            <p14:xfrm>
              <a:off x="8154389" y="4918363"/>
              <a:ext cx="9896" cy="9896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AC11C7F-5B49-10E9-1EED-421D09B5650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59589" y="4423563"/>
                <a:ext cx="989600" cy="989600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7574A1EB-50E6-C3B5-E296-549D58727355}"/>
              </a:ext>
            </a:extLst>
          </p:cNvPr>
          <p:cNvSpPr txBox="1"/>
          <p:nvPr/>
        </p:nvSpPr>
        <p:spPr>
          <a:xfrm>
            <a:off x="6542999" y="2555884"/>
            <a:ext cx="8181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74151"/>
                </a:solidFill>
                <a:latin typeface="Söhne"/>
              </a:rPr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41EBF8C-FE7F-C7B9-321F-85E8A8D603E7}"/>
              </a:ext>
            </a:extLst>
          </p:cNvPr>
          <p:cNvSpPr txBox="1"/>
          <p:nvPr/>
        </p:nvSpPr>
        <p:spPr>
          <a:xfrm>
            <a:off x="6958635" y="2743910"/>
            <a:ext cx="8181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74151"/>
                </a:solidFill>
                <a:latin typeface="Söhne"/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74489D7-3194-34E8-F6E2-15C9D7E6D70D}"/>
              </a:ext>
            </a:extLst>
          </p:cNvPr>
          <p:cNvSpPr txBox="1"/>
          <p:nvPr/>
        </p:nvSpPr>
        <p:spPr>
          <a:xfrm>
            <a:off x="7542505" y="2743910"/>
            <a:ext cx="8181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74151"/>
                </a:solidFill>
                <a:latin typeface="Söhne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2351ACF-2D81-4464-09EA-A8C5E8B2FFA4}"/>
              </a:ext>
            </a:extLst>
          </p:cNvPr>
          <p:cNvSpPr txBox="1"/>
          <p:nvPr/>
        </p:nvSpPr>
        <p:spPr>
          <a:xfrm>
            <a:off x="8096686" y="2714221"/>
            <a:ext cx="8181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74151"/>
                </a:solidFill>
                <a:latin typeface="Söhne"/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555578D-FA0B-FB0A-4297-4FC6C2437350}"/>
              </a:ext>
            </a:extLst>
          </p:cNvPr>
          <p:cNvSpPr txBox="1"/>
          <p:nvPr/>
        </p:nvSpPr>
        <p:spPr>
          <a:xfrm>
            <a:off x="8571699" y="2743909"/>
            <a:ext cx="8181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374151"/>
              </a:solidFill>
              <a:latin typeface="Söhne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0D4B45F-C81F-5912-A619-9F27DAD28533}"/>
              </a:ext>
            </a:extLst>
          </p:cNvPr>
          <p:cNvGrpSpPr/>
          <p:nvPr/>
        </p:nvGrpSpPr>
        <p:grpSpPr>
          <a:xfrm>
            <a:off x="8639298" y="2710680"/>
            <a:ext cx="348327" cy="319471"/>
            <a:chOff x="10034649" y="1820032"/>
            <a:chExt cx="447288" cy="36895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A0FA1C0-A740-1577-D35F-15DDA6317CB4}"/>
                    </a:ext>
                  </a:extLst>
                </p14:cNvPr>
                <p14:cNvContentPartPr/>
                <p14:nvPr/>
              </p14:nvContentPartPr>
              <p14:xfrm>
                <a:off x="10034649" y="1820032"/>
                <a:ext cx="447288" cy="3512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A0FA1C0-A740-1577-D35F-15DDA6317CB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023109" y="1809653"/>
                  <a:ext cx="469906" cy="3715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3EE50BE-6483-C25D-E752-E02FDD9D9505}"/>
                    </a:ext>
                  </a:extLst>
                </p14:cNvPr>
                <p14:cNvContentPartPr/>
                <p14:nvPr/>
              </p14:nvContentPartPr>
              <p14:xfrm>
                <a:off x="10226573" y="1919120"/>
                <a:ext cx="202814" cy="269863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3EE50BE-6483-C25D-E752-E02FDD9D950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215023" y="1908741"/>
                  <a:ext cx="225452" cy="29020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4BBD1E0-CC7B-1E01-2B43-9054F868BC95}"/>
              </a:ext>
            </a:extLst>
          </p:cNvPr>
          <p:cNvGrpSpPr/>
          <p:nvPr/>
        </p:nvGrpSpPr>
        <p:grpSpPr>
          <a:xfrm>
            <a:off x="9866415" y="2779952"/>
            <a:ext cx="318639" cy="309575"/>
            <a:chOff x="10034649" y="1820032"/>
            <a:chExt cx="447288" cy="36895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56AAB24-35B3-2A58-B459-1435AF921D6D}"/>
                    </a:ext>
                  </a:extLst>
                </p14:cNvPr>
                <p14:cNvContentPartPr/>
                <p14:nvPr/>
              </p14:nvContentPartPr>
              <p14:xfrm>
                <a:off x="10034649" y="1820032"/>
                <a:ext cx="447288" cy="3512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56AAB24-35B3-2A58-B459-1435AF921D6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022028" y="1809323"/>
                  <a:ext cx="472025" cy="3722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FAE6BF9-AE26-4E6B-F667-07F6452C3AA0}"/>
                    </a:ext>
                  </a:extLst>
                </p14:cNvPr>
                <p14:cNvContentPartPr/>
                <p14:nvPr/>
              </p14:nvContentPartPr>
              <p14:xfrm>
                <a:off x="10226573" y="1919120"/>
                <a:ext cx="202814" cy="269863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FAE6BF9-AE26-4E6B-F667-07F6452C3AA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213960" y="1908411"/>
                  <a:ext cx="227535" cy="29085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5BE3EF4-77B2-E67B-BD8B-6768D3EB2787}"/>
              </a:ext>
            </a:extLst>
          </p:cNvPr>
          <p:cNvGrpSpPr/>
          <p:nvPr/>
        </p:nvGrpSpPr>
        <p:grpSpPr>
          <a:xfrm>
            <a:off x="9173687" y="2740368"/>
            <a:ext cx="378016" cy="349159"/>
            <a:chOff x="10034649" y="1820032"/>
            <a:chExt cx="447288" cy="36895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8D74455-B159-EEDC-EBDF-FF7B4B4D4307}"/>
                    </a:ext>
                  </a:extLst>
                </p14:cNvPr>
                <p14:cNvContentPartPr/>
                <p14:nvPr/>
              </p14:nvContentPartPr>
              <p14:xfrm>
                <a:off x="10034649" y="1820032"/>
                <a:ext cx="447288" cy="351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8D74455-B159-EEDC-EBDF-FF7B4B4D430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024009" y="1810539"/>
                  <a:ext cx="468142" cy="3698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6C936E9-C934-6CDF-C16D-0DE54BC34C19}"/>
                    </a:ext>
                  </a:extLst>
                </p14:cNvPr>
                <p14:cNvContentPartPr/>
                <p14:nvPr/>
              </p14:nvContentPartPr>
              <p14:xfrm>
                <a:off x="10226573" y="1919120"/>
                <a:ext cx="202814" cy="269863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6C936E9-C934-6CDF-C16D-0DE54BC34C1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215943" y="1909631"/>
                  <a:ext cx="223648" cy="28846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5F1F53B-D699-156D-2F1D-4EAEDBA41D13}"/>
              </a:ext>
            </a:extLst>
          </p:cNvPr>
          <p:cNvGrpSpPr/>
          <p:nvPr/>
        </p:nvGrpSpPr>
        <p:grpSpPr>
          <a:xfrm>
            <a:off x="10430492" y="2552342"/>
            <a:ext cx="328535" cy="299679"/>
            <a:chOff x="10034649" y="1820032"/>
            <a:chExt cx="447288" cy="36895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9FCCE03-E3BC-1512-E6C2-408569B8C02F}"/>
                    </a:ext>
                  </a:extLst>
                </p14:cNvPr>
                <p14:cNvContentPartPr/>
                <p14:nvPr/>
              </p14:nvContentPartPr>
              <p14:xfrm>
                <a:off x="10034649" y="1820032"/>
                <a:ext cx="447288" cy="3512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9FCCE03-E3BC-1512-E6C2-408569B8C02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022401" y="1808973"/>
                  <a:ext cx="471294" cy="3729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5D80DCC-F629-3821-DF32-ED77E38F9E6E}"/>
                    </a:ext>
                  </a:extLst>
                </p14:cNvPr>
                <p14:cNvContentPartPr/>
                <p14:nvPr/>
              </p14:nvContentPartPr>
              <p14:xfrm>
                <a:off x="10226573" y="1919120"/>
                <a:ext cx="202814" cy="269863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5D80DCC-F629-3821-DF32-ED77E38F9E6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214355" y="1908060"/>
                  <a:ext cx="226761" cy="291541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2839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Grand écran</PresentationFormat>
  <Slides>12</Slides>
  <Notes>0</Notes>
  <HiddenSlides>0</HiddenSlide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office theme</vt:lpstr>
      <vt:lpstr>Présentation PowerPoint</vt:lpstr>
      <vt:lpstr>ROB201 – Introduction à la robotique mobile</vt:lpstr>
      <vt:lpstr>Planification</vt:lpstr>
      <vt:lpstr>Planification</vt:lpstr>
      <vt:lpstr>Planification </vt:lpstr>
      <vt:lpstr>Construction de graphe.  Recherche de chemin sur un graphe </vt:lpstr>
      <vt:lpstr>Cas de graphe sans poids</vt:lpstr>
      <vt:lpstr>Cas de graphe sans poids:</vt:lpstr>
      <vt:lpstr>Le plus court chemin: Algorithm Dijkstra</vt:lpstr>
      <vt:lpstr>Le plus court chemin: A* algorithm</vt:lpstr>
      <vt:lpstr>A* algorithm. Pseudocode</vt:lpstr>
      <vt:lpstr>TP 05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2</cp:revision>
  <dcterms:created xsi:type="dcterms:W3CDTF">2024-04-22T07:41:53Z</dcterms:created>
  <dcterms:modified xsi:type="dcterms:W3CDTF">2025-05-12T06:22:27Z</dcterms:modified>
</cp:coreProperties>
</file>